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15" r:id="rId2"/>
    <p:sldId id="330" r:id="rId3"/>
    <p:sldId id="290" r:id="rId4"/>
    <p:sldId id="289" r:id="rId5"/>
    <p:sldId id="340" r:id="rId6"/>
    <p:sldId id="291" r:id="rId7"/>
    <p:sldId id="319" r:id="rId8"/>
    <p:sldId id="320" r:id="rId9"/>
    <p:sldId id="321" r:id="rId10"/>
    <p:sldId id="322" r:id="rId11"/>
    <p:sldId id="339" r:id="rId12"/>
    <p:sldId id="295" r:id="rId13"/>
    <p:sldId id="324" r:id="rId14"/>
    <p:sldId id="325" r:id="rId15"/>
    <p:sldId id="326" r:id="rId16"/>
    <p:sldId id="342" r:id="rId17"/>
    <p:sldId id="343" r:id="rId18"/>
    <p:sldId id="294" r:id="rId19"/>
    <p:sldId id="372" r:id="rId20"/>
    <p:sldId id="341" r:id="rId21"/>
    <p:sldId id="344" r:id="rId22"/>
    <p:sldId id="345" r:id="rId23"/>
    <p:sldId id="296" r:id="rId24"/>
    <p:sldId id="3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7" autoAdjust="0"/>
    <p:restoredTop sz="72594" autoAdjust="0"/>
  </p:normalViewPr>
  <p:slideViewPr>
    <p:cSldViewPr snapToObjects="1">
      <p:cViewPr varScale="1">
        <p:scale>
          <a:sx n="43" d="100"/>
          <a:sy n="43" d="100"/>
        </p:scale>
        <p:origin x="654" y="54"/>
      </p:cViewPr>
      <p:guideLst>
        <p:guide orient="horz" pos="2160"/>
        <p:guide pos="2880"/>
      </p:guideLst>
    </p:cSldViewPr>
  </p:slideViewPr>
  <p:outlineViewPr>
    <p:cViewPr>
      <p:scale>
        <a:sx n="33" d="100"/>
        <a:sy n="33" d="100"/>
      </p:scale>
      <p:origin x="0" y="-18738"/>
    </p:cViewPr>
  </p:outlineViewPr>
  <p:notesTextViewPr>
    <p:cViewPr>
      <p:scale>
        <a:sx n="300" d="100"/>
        <a:sy n="300" d="100"/>
      </p:scale>
      <p:origin x="0" y="0"/>
    </p:cViewPr>
  </p:notesTextViewPr>
  <p:notesViewPr>
    <p:cSldViewPr snapToObjects="1">
      <p:cViewPr varScale="1">
        <p:scale>
          <a:sx n="49" d="100"/>
          <a:sy n="49" d="100"/>
        </p:scale>
        <p:origin x="102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F7A3-4C66-4487-892C-2BF0F6F0A28B}" type="datetimeFigureOut">
              <a:rPr lang="en-US" smtClean="0"/>
              <a:t>5/21/2017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0F6D5-739A-4072-A568-7A2E4A620EB1}" type="slidenum">
              <a:rPr lang="en-US" smtClean="0"/>
              <a:t>‹#›</a:t>
            </a:fld>
            <a:endParaRPr lang="en-US"/>
          </a:p>
        </p:txBody>
      </p:sp>
    </p:spTree>
    <p:extLst>
      <p:ext uri="{BB962C8B-B14F-4D97-AF65-F5344CB8AC3E}">
        <p14:creationId xmlns:p14="http://schemas.microsoft.com/office/powerpoint/2010/main" val="169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AF3619EA-F2B1-4D50-8E63-BAC6646BEE00}" type="slidenum">
              <a:rPr lang="en-US" altLang="en-US" sz="1200" smtClean="0"/>
              <a:pPr/>
              <a:t>2</a:t>
            </a:fld>
            <a:endParaRPr lang="en-US" altLang="en-US" sz="1200"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CA" altLang="en-US" dirty="0" smtClean="0"/>
              <a:t>Greek:  Pan –all,</a:t>
            </a:r>
          </a:p>
          <a:p>
            <a:pPr eaLnBrk="1" hangingPunct="1"/>
            <a:r>
              <a:rPr lang="en-CA" altLang="en-US" dirty="0" smtClean="0"/>
              <a:t>pan –all, </a:t>
            </a:r>
            <a:r>
              <a:rPr lang="en-CA" altLang="en-US" dirty="0" err="1" smtClean="0"/>
              <a:t>gaea</a:t>
            </a:r>
            <a:r>
              <a:rPr lang="en-CA" altLang="en-US" smtClean="0"/>
              <a:t> – world) show image</a:t>
            </a:r>
          </a:p>
          <a:p>
            <a:pPr eaLnBrk="1" hangingPunct="1"/>
            <a:endParaRPr lang="en-CA" altLang="en-US" smtClean="0"/>
          </a:p>
          <a:p>
            <a:pPr eaLnBrk="1" hangingPunct="1"/>
            <a:r>
              <a:rPr lang="en-CA" altLang="en-US" smtClean="0"/>
              <a:t>Besides the fit of the continents, Wegener and his supporters collected a great deal of evidence for the continental drift hypothesis. Wegener found that this evidence was best explained if the continents had at one time been joined together.</a:t>
            </a:r>
          </a:p>
        </p:txBody>
      </p:sp>
    </p:spTree>
    <p:extLst>
      <p:ext uri="{BB962C8B-B14F-4D97-AF65-F5344CB8AC3E}">
        <p14:creationId xmlns:p14="http://schemas.microsoft.com/office/powerpoint/2010/main" val="304225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pPr lvl="1"/>
            <a:r>
              <a:rPr lang="en-US" sz="1200" kern="1200" dirty="0" smtClean="0">
                <a:solidFill>
                  <a:schemeClr val="tx1"/>
                </a:solidFill>
                <a:effectLst/>
                <a:latin typeface="+mn-lt"/>
                <a:ea typeface="+mn-ea"/>
                <a:cs typeface="+mn-cs"/>
              </a:rPr>
              <a:t>Mapping of the ocean floor revealed the Mid-Atlantic Ridge, a long mountain range running down the middle of the Atlantic Ocean.</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Rocks taken from the Mid-Atlantic Ridge were younger than other ocean rocks</a:t>
            </a:r>
            <a:endParaRPr lang="en-CA" sz="1200" kern="1200" dirty="0" smtClean="0">
              <a:solidFill>
                <a:schemeClr val="tx1"/>
              </a:solidFill>
              <a:effectLst/>
              <a:latin typeface="+mn-lt"/>
              <a:ea typeface="+mn-ea"/>
              <a:cs typeface="+mn-cs"/>
            </a:endParaRPr>
          </a:p>
          <a:p>
            <a:r>
              <a:rPr lang="en-US" sz="600" kern="1200" dirty="0" smtClean="0">
                <a:solidFill>
                  <a:schemeClr val="tx1"/>
                </a:solidFill>
                <a:effectLst/>
                <a:latin typeface="+mn-lt"/>
                <a:ea typeface="+mn-ea"/>
                <a:cs typeface="+mn-cs"/>
              </a:rPr>
              <a:t> </a:t>
            </a:r>
            <a:endParaRPr lang="en-CA" sz="2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Sediments along the ridge became thicker farther away from  the ridge.</a:t>
            </a:r>
            <a:endParaRPr lang="en-CA" sz="1200" kern="1200" dirty="0" smtClean="0">
              <a:solidFill>
                <a:schemeClr val="tx1"/>
              </a:solidFill>
              <a:effectLst/>
              <a:latin typeface="+mn-lt"/>
              <a:ea typeface="+mn-ea"/>
              <a:cs typeface="+mn-cs"/>
            </a:endParaRPr>
          </a:p>
          <a:p>
            <a:r>
              <a:rPr lang="en-CA" altLang="en-US" dirty="0" smtClean="0"/>
              <a:t>Due to sea floor spreading.</a:t>
            </a:r>
          </a:p>
        </p:txBody>
      </p:sp>
      <p:sp>
        <p:nvSpPr>
          <p:cNvPr id="2048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00B679B0-0D82-4341-AB4D-96239F505FF0}" type="slidenum">
              <a:rPr lang="en-US" altLang="en-US" sz="1200" smtClean="0"/>
              <a:pPr/>
              <a:t>14</a:t>
            </a:fld>
            <a:endParaRPr lang="en-US" altLang="en-US" sz="1200" smtClean="0"/>
          </a:p>
        </p:txBody>
      </p:sp>
    </p:spTree>
    <p:extLst>
      <p:ext uri="{BB962C8B-B14F-4D97-AF65-F5344CB8AC3E}">
        <p14:creationId xmlns:p14="http://schemas.microsoft.com/office/powerpoint/2010/main" val="7727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r>
              <a:rPr lang="en-CA" altLang="en-US" smtClean="0"/>
              <a:t>Magma – molten rock from beneath Earth’s surface- rises because it is less dense than the surrounding. The magma cools and hardens when it breaks through Earth’s surface at a spreading ridge form new sea floor new magma coming up pushes odler rock aside like a converyer belt</a:t>
            </a:r>
          </a:p>
          <a:p>
            <a:pPr eaLnBrk="1" hangingPunct="1"/>
            <a:endParaRPr lang="en-CA" altLang="en-US" smtClean="0"/>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9281194E-BA95-4B7C-8235-2C3CA2D765A6}" type="slidenum">
              <a:rPr lang="en-US" altLang="en-US" sz="1200" smtClean="0"/>
              <a:pPr/>
              <a:t>15</a:t>
            </a:fld>
            <a:endParaRPr lang="en-US" altLang="en-US" sz="1200" smtClean="0"/>
          </a:p>
        </p:txBody>
      </p:sp>
    </p:spTree>
    <p:extLst>
      <p:ext uri="{BB962C8B-B14F-4D97-AF65-F5344CB8AC3E}">
        <p14:creationId xmlns:p14="http://schemas.microsoft.com/office/powerpoint/2010/main" val="50043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Magnetic field due to motion of liquid iron in planets</a:t>
            </a:r>
            <a:r>
              <a:rPr lang="en-CA" baseline="0" dirty="0" smtClean="0"/>
              <a:t> interior.</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16</a:t>
            </a:fld>
            <a:endParaRPr lang="en-US"/>
          </a:p>
        </p:txBody>
      </p:sp>
    </p:spTree>
    <p:extLst>
      <p:ext uri="{BB962C8B-B14F-4D97-AF65-F5344CB8AC3E}">
        <p14:creationId xmlns:p14="http://schemas.microsoft.com/office/powerpoint/2010/main" val="166071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Paleomagnetism shows that iron-based rocks along the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ridges are striped with reversing magnetic fields.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17</a:t>
            </a:fld>
            <a:endParaRPr lang="en-US"/>
          </a:p>
        </p:txBody>
      </p:sp>
    </p:spTree>
    <p:extLst>
      <p:ext uri="{BB962C8B-B14F-4D97-AF65-F5344CB8AC3E}">
        <p14:creationId xmlns:p14="http://schemas.microsoft.com/office/powerpoint/2010/main" val="193564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skip</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18</a:t>
            </a:fld>
            <a:endParaRPr lang="en-US"/>
          </a:p>
        </p:txBody>
      </p:sp>
    </p:spTree>
    <p:extLst>
      <p:ext uri="{BB962C8B-B14F-4D97-AF65-F5344CB8AC3E}">
        <p14:creationId xmlns:p14="http://schemas.microsoft.com/office/powerpoint/2010/main" val="130799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5</a:t>
            </a:fld>
            <a:endParaRPr lang="en-US" dirty="0"/>
          </a:p>
        </p:txBody>
      </p:sp>
    </p:spTree>
    <p:extLst>
      <p:ext uri="{BB962C8B-B14F-4D97-AF65-F5344CB8AC3E}">
        <p14:creationId xmlns:p14="http://schemas.microsoft.com/office/powerpoint/2010/main" val="7988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CA" altLang="en-US" dirty="0" smtClean="0"/>
              <a:t>Wegener also matched up mountain ranges that had the same rock types, structures, and ages, but that are now on opposite sides of the Atlantic Ocean. The Appalachians of the eastern United States and Canada, for example, are just like mountain ranges in eastern Greenland, Ireland, Great Britain, and Norway. Wegener concluded that they formed as a single mountain range that was separated as the continents drifted.</a:t>
            </a:r>
          </a:p>
          <a:p>
            <a:endParaRPr lang="en-CA" altLang="en-US" dirty="0" smtClean="0"/>
          </a:p>
        </p:txBody>
      </p:sp>
      <p:sp>
        <p:nvSpPr>
          <p:cNvPr id="102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647DAED0-218C-41B9-A9A3-E725957D04C0}" type="slidenum">
              <a:rPr lang="en-US" altLang="en-US" sz="1200" smtClean="0"/>
              <a:pPr/>
              <a:t>7</a:t>
            </a:fld>
            <a:endParaRPr lang="en-US" altLang="en-US" sz="1200" dirty="0" smtClean="0"/>
          </a:p>
        </p:txBody>
      </p:sp>
    </p:spTree>
    <p:extLst>
      <p:ext uri="{BB962C8B-B14F-4D97-AF65-F5344CB8AC3E}">
        <p14:creationId xmlns:p14="http://schemas.microsoft.com/office/powerpoint/2010/main" val="203018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CA" altLang="en-US" dirty="0" smtClean="0"/>
              <a:t>Coal deposits</a:t>
            </a:r>
          </a:p>
          <a:p>
            <a:r>
              <a:rPr lang="en-CA" altLang="en-US" dirty="0" smtClean="0"/>
              <a:t>He found fossils of the same species of extinct plants and animals in rocks of the same age, but on continents that are now widely separated. Wegener suggested that the continents could not have been in their current positions because the organisms would not have been able to travel across the oceans. For example, fossils of the seed fern </a:t>
            </a:r>
            <a:r>
              <a:rPr lang="en-CA" altLang="en-US" i="1" dirty="0" smtClean="0"/>
              <a:t>Glossopteris</a:t>
            </a:r>
            <a:r>
              <a:rPr lang="en-CA" altLang="en-US" dirty="0" smtClean="0"/>
              <a:t> are found across all of the southern continents. But the plants' seeds were too heavy to be carried across the ocean by wind. </a:t>
            </a:r>
            <a:r>
              <a:rPr lang="en-CA" altLang="en-US" i="1" dirty="0" smtClean="0"/>
              <a:t>Mesosaurus</a:t>
            </a:r>
            <a:r>
              <a:rPr lang="en-CA" altLang="en-US" dirty="0" smtClean="0"/>
              <a:t> fossils are found in South America and South Africa, but the reptile could only swim in fresh water. </a:t>
            </a:r>
            <a:r>
              <a:rPr lang="en-CA" altLang="en-US" i="1" dirty="0" smtClean="0"/>
              <a:t>Cynognathus</a:t>
            </a:r>
            <a:r>
              <a:rPr lang="en-CA" altLang="en-US" dirty="0" smtClean="0"/>
              <a:t> and </a:t>
            </a:r>
            <a:r>
              <a:rPr lang="en-CA" altLang="en-US" i="1" dirty="0" smtClean="0"/>
              <a:t>Lystrosaurus</a:t>
            </a:r>
            <a:r>
              <a:rPr lang="en-CA" altLang="en-US" dirty="0" smtClean="0"/>
              <a:t> were reptiles that lived on land. Both of these animals were unable to swim, let alone swim across wide seas! Their fossils have been found across South America, Africa, India and Antarctica. Wegener proposed that the organisms had lived side by side, but that the lands had moved apart after they were dead and fossilized.</a:t>
            </a:r>
          </a:p>
        </p:txBody>
      </p:sp>
      <p:sp>
        <p:nvSpPr>
          <p:cNvPr id="122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43616B6-8600-49B8-AB48-B51E57EC6FCF}" type="slidenum">
              <a:rPr lang="en-US" altLang="en-US" sz="1200" smtClean="0"/>
              <a:pPr/>
              <a:t>8</a:t>
            </a:fld>
            <a:endParaRPr lang="en-US" altLang="en-US" sz="1200" dirty="0" smtClean="0"/>
          </a:p>
        </p:txBody>
      </p:sp>
    </p:spTree>
    <p:extLst>
      <p:ext uri="{BB962C8B-B14F-4D97-AF65-F5344CB8AC3E}">
        <p14:creationId xmlns:p14="http://schemas.microsoft.com/office/powerpoint/2010/main" val="32906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CA" dirty="0" smtClean="0"/>
              <a:t>Recap: Evidence</a:t>
            </a:r>
          </a:p>
          <a:p>
            <a:pPr marL="228600" indent="-228600" eaLnBrk="1" hangingPunct="1">
              <a:buFontTx/>
              <a:buAutoNum type="arabicPeriod"/>
              <a:defRPr/>
            </a:pPr>
            <a:r>
              <a:rPr lang="en-CA" dirty="0" smtClean="0"/>
              <a:t>Continents fit together like a puzzle</a:t>
            </a:r>
          </a:p>
          <a:p>
            <a:pPr marL="228600" indent="-228600" eaLnBrk="1" hangingPunct="1">
              <a:buFontTx/>
              <a:buAutoNum type="arabicPeriod"/>
              <a:defRPr/>
            </a:pPr>
            <a:r>
              <a:rPr lang="en-US" dirty="0" smtClean="0"/>
              <a:t>Matching geological structures and rocks</a:t>
            </a:r>
            <a:endParaRPr lang="en-CA" dirty="0" smtClean="0"/>
          </a:p>
          <a:p>
            <a:pPr marL="228600" indent="-228600" eaLnBrk="1" hangingPunct="1">
              <a:buFontTx/>
              <a:buAutoNum type="arabicPeriod"/>
              <a:defRPr/>
            </a:pPr>
            <a:r>
              <a:rPr lang="en-US" dirty="0" smtClean="0"/>
              <a:t>Matching fossils</a:t>
            </a:r>
            <a:endParaRPr lang="en-CA" dirty="0" smtClean="0"/>
          </a:p>
          <a:p>
            <a:pPr marL="228600" indent="-228600" eaLnBrk="1" hangingPunct="1">
              <a:buFontTx/>
              <a:buAutoNum type="arabicPeriod"/>
              <a:defRPr/>
            </a:pPr>
            <a:r>
              <a:rPr lang="en-US" dirty="0" smtClean="0"/>
              <a:t>Similar climates</a:t>
            </a:r>
            <a:endParaRPr lang="en-CA" dirty="0" smtClean="0"/>
          </a:p>
          <a:p>
            <a:pPr>
              <a:defRPr/>
            </a:pPr>
            <a:r>
              <a:rPr lang="en-CA" dirty="0" smtClean="0"/>
              <a:t>Wegener also looked at evidence from ancient glaciers. Large glaciers are most commonly found in frigid climates, usually in the far northern and southern latitudes. Using the distribution of grooves and rock deposits left by ancient glaciers on many different continents, Wegener traced the glaciers back to where they must have started. He discovered that if the continents were in their current positions, the glaciers would have formed in the middle of the ocean very close to the equator. Wegener knew that this was impossible! However, if the continents had moved, the glaciers would have been centered over the southern land mass much closer to the South Pole.</a:t>
            </a:r>
          </a:p>
          <a:p>
            <a:pPr>
              <a:defRPr/>
            </a:pPr>
            <a:r>
              <a:rPr lang="en-CA" dirty="0" smtClean="0"/>
              <a:t>Wegener also found evidence for his hypothesis from warm climate zones. Coral reefs and the swamps that lead to the formation of coal are now found only in tropical and subtropical environments. But Wegener discovered ancient coal seams and coral reefs in parts of the continents that were much too cold today. The coral reef fossils and coal had drifted to new locations since the coal and coral formed.</a:t>
            </a:r>
          </a:p>
          <a:p>
            <a:pPr eaLnBrk="1" hangingPunct="1">
              <a:defRPr/>
            </a:pPr>
            <a:endParaRPr lang="en-CA" dirty="0" smtClean="0"/>
          </a:p>
        </p:txBody>
      </p:sp>
      <p:sp>
        <p:nvSpPr>
          <p:cNvPr id="143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A0B48C3-AFFB-46DA-AFC9-683FF26FA99F}" type="slidenum">
              <a:rPr lang="en-US" altLang="en-US" sz="1200" smtClean="0"/>
              <a:pPr/>
              <a:t>9</a:t>
            </a:fld>
            <a:endParaRPr lang="en-US" altLang="en-US" sz="1200" smtClean="0"/>
          </a:p>
        </p:txBody>
      </p:sp>
    </p:spTree>
    <p:extLst>
      <p:ext uri="{BB962C8B-B14F-4D97-AF65-F5344CB8AC3E}">
        <p14:creationId xmlns:p14="http://schemas.microsoft.com/office/powerpoint/2010/main" val="59755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CA" dirty="0" smtClean="0"/>
              <a:t>Recap: Evidence</a:t>
            </a:r>
          </a:p>
          <a:p>
            <a:pPr marL="228600" indent="-228600" eaLnBrk="1" hangingPunct="1">
              <a:buFontTx/>
              <a:buAutoNum type="arabicPeriod"/>
              <a:defRPr/>
            </a:pPr>
            <a:r>
              <a:rPr lang="en-CA" dirty="0" smtClean="0"/>
              <a:t>Continents fit together like a puzzle</a:t>
            </a:r>
          </a:p>
          <a:p>
            <a:pPr marL="228600" indent="-228600" eaLnBrk="1" hangingPunct="1">
              <a:buFontTx/>
              <a:buAutoNum type="arabicPeriod"/>
              <a:defRPr/>
            </a:pPr>
            <a:r>
              <a:rPr lang="en-US" dirty="0" smtClean="0"/>
              <a:t>Matching geological structures and rocks</a:t>
            </a:r>
            <a:endParaRPr lang="en-CA" dirty="0" smtClean="0"/>
          </a:p>
          <a:p>
            <a:pPr marL="228600" indent="-228600" eaLnBrk="1" hangingPunct="1">
              <a:buFontTx/>
              <a:buAutoNum type="arabicPeriod"/>
              <a:defRPr/>
            </a:pPr>
            <a:r>
              <a:rPr lang="en-US" dirty="0" smtClean="0"/>
              <a:t>Matching fossils</a:t>
            </a:r>
            <a:endParaRPr lang="en-CA" dirty="0" smtClean="0"/>
          </a:p>
          <a:p>
            <a:pPr marL="228600" indent="-228600" eaLnBrk="1" hangingPunct="1">
              <a:buFontTx/>
              <a:buAutoNum type="arabicPeriod"/>
              <a:defRPr/>
            </a:pPr>
            <a:r>
              <a:rPr lang="en-US" dirty="0" smtClean="0"/>
              <a:t>Similar climates</a:t>
            </a:r>
            <a:endParaRPr lang="en-CA" dirty="0" smtClean="0"/>
          </a:p>
          <a:p>
            <a:pPr>
              <a:defRPr/>
            </a:pPr>
            <a:r>
              <a:rPr lang="en-CA" dirty="0" smtClean="0"/>
              <a:t>Wegener also looked at evidence from ancient glaciers. Large glaciers are most commonly found in frigid climates, usually in the far northern and southern latitudes. Using the distribution of grooves and rock deposits left by ancient glaciers on many different continents, Wegener traced the glaciers back to where they must have started. He discovered that if the continents were in their current positions, the glaciers would have formed in the middle of the ocean very close to the equator. Wegener knew that this was impossible! However, if the continents had moved, the glaciers would have been centered over the southern land mass much closer to the South Pole.</a:t>
            </a:r>
          </a:p>
          <a:p>
            <a:pPr>
              <a:defRPr/>
            </a:pPr>
            <a:r>
              <a:rPr lang="en-CA" dirty="0" smtClean="0"/>
              <a:t>Wegener also found evidence for his hypothesis from warm climate zones. Coral reefs and the swamps that lead to the formation of coal are now found only in tropical and subtropical environments. But Wegener discovered ancient coal seams and coral reefs in parts of the continents that were much too cold today. The coral reef fossils and coal had drifted to new locations since the coal and coral formed.</a:t>
            </a:r>
          </a:p>
          <a:p>
            <a:pPr eaLnBrk="1" hangingPunct="1">
              <a:defRPr/>
            </a:pPr>
            <a:endParaRPr lang="en-CA" dirty="0" smtClean="0"/>
          </a:p>
        </p:txBody>
      </p:sp>
      <p:sp>
        <p:nvSpPr>
          <p:cNvPr id="143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A0B48C3-AFFB-46DA-AFC9-683FF26FA99F}" type="slidenum">
              <a:rPr lang="en-US" altLang="en-US" sz="1200" smtClean="0"/>
              <a:pPr/>
              <a:t>10</a:t>
            </a:fld>
            <a:endParaRPr lang="en-US" altLang="en-US" sz="1200" smtClean="0"/>
          </a:p>
        </p:txBody>
      </p:sp>
    </p:spTree>
    <p:extLst>
      <p:ext uri="{BB962C8B-B14F-4D97-AF65-F5344CB8AC3E}">
        <p14:creationId xmlns:p14="http://schemas.microsoft.com/office/powerpoint/2010/main" val="112302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11</a:t>
            </a:fld>
            <a:endParaRPr lang="en-US"/>
          </a:p>
        </p:txBody>
      </p:sp>
    </p:spTree>
    <p:extLst>
      <p:ext uri="{BB962C8B-B14F-4D97-AF65-F5344CB8AC3E}">
        <p14:creationId xmlns:p14="http://schemas.microsoft.com/office/powerpoint/2010/main" val="118987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Although Wegener's evidence was sound, most geologists at the time rejected his hypothesis of continental drift. These scientists argued that there was no way to explain </a:t>
            </a:r>
            <a:r>
              <a:rPr lang="en-CA" altLang="en-US" i="1" dirty="0" smtClean="0"/>
              <a:t>how</a:t>
            </a:r>
            <a:r>
              <a:rPr lang="en-CA" altLang="en-US" dirty="0" smtClean="0"/>
              <a:t> solid continents could plow through solid oceanic crust. At the time, scientists did not understand how solid material could move. Wegener's idea was nearly forgotten until technological advances presented puzzling new information and gave scientists the tools to develop a mechanism for Wegener’s drifting continents.</a:t>
            </a:r>
          </a:p>
          <a:p>
            <a:pPr marL="457200" lvl="1" indent="0">
              <a:lnSpc>
                <a:spcPct val="90000"/>
              </a:lnSpc>
              <a:buNone/>
            </a:pPr>
            <a:r>
              <a:rPr lang="en-CA" altLang="en-US" sz="4100" u="sng" dirty="0" smtClean="0">
                <a:solidFill>
                  <a:srgbClr val="FF0000"/>
                </a:solidFill>
              </a:rPr>
              <a:t>Earth’s outer layer is divided into "plates" that move around across the earth's surface relative to each other, </a:t>
            </a:r>
            <a:r>
              <a:rPr lang="en-CA" altLang="en-US" sz="4100" dirty="0" smtClean="0"/>
              <a:t>like slabs of ice on a lake</a:t>
            </a:r>
            <a:r>
              <a:rPr lang="en-CA" altLang="en-US" sz="4100" dirty="0" smtClean="0">
                <a:solidFill>
                  <a:srgbClr val="FF0000"/>
                </a:solidFill>
              </a:rPr>
              <a:t>.</a:t>
            </a:r>
          </a:p>
          <a:p>
            <a:pPr lvl="2" eaLnBrk="1" hangingPunct="1">
              <a:lnSpc>
                <a:spcPct val="90000"/>
              </a:lnSpc>
            </a:pPr>
            <a:endParaRPr lang="en-CA" altLang="en-US" sz="4500" dirty="0" smtClean="0"/>
          </a:p>
          <a:p>
            <a:pPr lvl="2" eaLnBrk="1" hangingPunct="1">
              <a:lnSpc>
                <a:spcPct val="90000"/>
              </a:lnSpc>
            </a:pPr>
            <a:r>
              <a:rPr lang="en-CA" altLang="en-US" sz="4500" dirty="0" smtClean="0"/>
              <a:t>Tectonic Plates = large movable slabs of rock</a:t>
            </a:r>
            <a:endParaRPr lang="en-US" altLang="en-US" sz="4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Plates move about 8cm a year, like fingernails</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12</a:t>
            </a:fld>
            <a:endParaRPr lang="en-US"/>
          </a:p>
        </p:txBody>
      </p:sp>
    </p:spTree>
    <p:extLst>
      <p:ext uri="{BB962C8B-B14F-4D97-AF65-F5344CB8AC3E}">
        <p14:creationId xmlns:p14="http://schemas.microsoft.com/office/powerpoint/2010/main" val="171481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4831B2AD-2B46-4ECE-90DB-65F91042D981}" type="slidenum">
              <a:rPr lang="en-US" altLang="en-US" sz="1200" smtClean="0"/>
              <a:pPr/>
              <a:t>13</a:t>
            </a:fld>
            <a:endParaRPr lang="en-US" alt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CA" altLang="en-US" dirty="0" smtClean="0"/>
          </a:p>
        </p:txBody>
      </p:sp>
    </p:spTree>
    <p:extLst>
      <p:ext uri="{BB962C8B-B14F-4D97-AF65-F5344CB8AC3E}">
        <p14:creationId xmlns:p14="http://schemas.microsoft.com/office/powerpoint/2010/main" val="20438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967BA3F-B221-CE40-ABE3-76DBE86C1C47}"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967BA3F-B221-CE40-ABE3-76DBE86C1C47}"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7BA3F-B221-CE40-ABE3-76DBE86C1C47}"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7BA3F-B221-CE40-ABE3-76DBE86C1C47}" type="datetimeFigureOut">
              <a:rPr lang="en-US" smtClean="0"/>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B405-FE42-B749-AAAA-E163177010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6908304" cy="1470025"/>
          </a:xfrm>
        </p:spPr>
        <p:txBody>
          <a:bodyPr/>
          <a:lstStyle/>
          <a:p>
            <a:r>
              <a:rPr lang="en-US" dirty="0" smtClean="0"/>
              <a:t>Unit 4: Earth Science</a:t>
            </a:r>
            <a:endParaRPr lang="en-US" dirty="0"/>
          </a:p>
        </p:txBody>
      </p:sp>
      <p:sp>
        <p:nvSpPr>
          <p:cNvPr id="3" name="Subtitle 2"/>
          <p:cNvSpPr>
            <a:spLocks noGrp="1"/>
          </p:cNvSpPr>
          <p:nvPr>
            <p:ph type="subTitle" idx="1"/>
          </p:nvPr>
        </p:nvSpPr>
        <p:spPr>
          <a:xfrm>
            <a:off x="611560" y="1916832"/>
            <a:ext cx="6400800" cy="1752600"/>
          </a:xfrm>
        </p:spPr>
        <p:txBody>
          <a:bodyPr/>
          <a:lstStyle/>
          <a:p>
            <a:r>
              <a:rPr lang="en-US" dirty="0" smtClean="0"/>
              <a:t>Section 4.1 Plate Tectonics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996952"/>
            <a:ext cx="5472608" cy="3189748"/>
          </a:xfrm>
          <a:prstGeom prst="rect">
            <a:avLst/>
          </a:prstGeom>
        </p:spPr>
      </p:pic>
    </p:spTree>
    <p:extLst>
      <p:ext uri="{BB962C8B-B14F-4D97-AF65-F5344CB8AC3E}">
        <p14:creationId xmlns:p14="http://schemas.microsoft.com/office/powerpoint/2010/main" val="993434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t>Evidence for Continental Drift</a:t>
            </a:r>
            <a:endParaRPr lang="en-CA" altLang="en-US" b="0" smtClean="0"/>
          </a:p>
        </p:txBody>
      </p:sp>
      <p:sp>
        <p:nvSpPr>
          <p:cNvPr id="13315" name="Content Placeholder 2"/>
          <p:cNvSpPr>
            <a:spLocks noGrp="1"/>
          </p:cNvSpPr>
          <p:nvPr>
            <p:ph idx="1"/>
          </p:nvPr>
        </p:nvSpPr>
        <p:spPr>
          <a:xfrm>
            <a:off x="228600" y="1557338"/>
            <a:ext cx="8610600" cy="4995862"/>
          </a:xfrm>
        </p:spPr>
        <p:txBody>
          <a:bodyPr/>
          <a:lstStyle/>
          <a:p>
            <a:pPr lvl="1">
              <a:spcAft>
                <a:spcPts val="1800"/>
              </a:spcAft>
            </a:pPr>
            <a:r>
              <a:rPr lang="en-US" sz="3200" b="1" dirty="0" smtClean="0">
                <a:solidFill>
                  <a:schemeClr val="accent2"/>
                </a:solidFill>
              </a:rPr>
              <a:t> </a:t>
            </a:r>
            <a:r>
              <a:rPr lang="en-US" sz="3200" dirty="0" smtClean="0"/>
              <a:t>or</a:t>
            </a:r>
            <a:r>
              <a:rPr lang="en-US" sz="3200" b="1" dirty="0" smtClean="0">
                <a:solidFill>
                  <a:schemeClr val="accent2"/>
                </a:solidFill>
              </a:rPr>
              <a:t> Coal</a:t>
            </a:r>
            <a:r>
              <a:rPr lang="en-US" sz="3200" dirty="0" smtClean="0"/>
              <a:t> </a:t>
            </a:r>
            <a:r>
              <a:rPr lang="en-US" sz="3200" dirty="0"/>
              <a:t>deposits in Antarctica (now too </a:t>
            </a:r>
            <a:r>
              <a:rPr lang="en-US" sz="3200" b="1" dirty="0">
                <a:solidFill>
                  <a:schemeClr val="accent2"/>
                </a:solidFill>
              </a:rPr>
              <a:t>cold </a:t>
            </a:r>
            <a:r>
              <a:rPr lang="en-US" sz="3200" dirty="0"/>
              <a:t>for plants to grow)</a:t>
            </a:r>
          </a:p>
          <a:p>
            <a:pPr eaLnBrk="1" hangingPunct="1"/>
            <a:endParaRPr lang="en-CA" altLang="en-US" dirty="0" smtClean="0"/>
          </a:p>
        </p:txBody>
      </p:sp>
      <p:sp>
        <p:nvSpPr>
          <p:cNvPr id="13316"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pic>
        <p:nvPicPr>
          <p:cNvPr id="6" name="Picture 35" descr="http://www.earthonlinemedia.com/ebooks/tpe_3e/tectonics_landforms/glacpl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02299"/>
            <a:ext cx="2451719" cy="16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3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p:txBody>
          <a:bodyPr/>
          <a:lstStyle/>
          <a:p>
            <a:pPr marL="514350" lvl="0" indent="-514350">
              <a:buFont typeface="+mj-lt"/>
              <a:buAutoNum type="arabicPeriod"/>
            </a:pPr>
            <a:r>
              <a:rPr lang="en-CA" dirty="0"/>
              <a:t>In your own words describe continental drift </a:t>
            </a:r>
            <a:r>
              <a:rPr lang="en-CA" dirty="0" smtClean="0"/>
              <a:t>hypothesis</a:t>
            </a:r>
            <a:endParaRPr lang="en-CA" dirty="0"/>
          </a:p>
          <a:p>
            <a:pPr marL="514350" lvl="0" indent="-514350">
              <a:buFont typeface="+mj-lt"/>
              <a:buAutoNum type="arabicPeriod"/>
            </a:pPr>
            <a:r>
              <a:rPr lang="en-CA" dirty="0"/>
              <a:t>How did Wegener support his hypothesis </a:t>
            </a:r>
            <a:r>
              <a:rPr lang="en-CA" dirty="0" smtClean="0"/>
              <a:t>?</a:t>
            </a:r>
          </a:p>
          <a:p>
            <a:pPr marL="514350" lvl="0" indent="-514350">
              <a:buFont typeface="+mj-lt"/>
              <a:buAutoNum type="arabicPeriod"/>
            </a:pPr>
            <a:r>
              <a:rPr lang="en-CA" dirty="0"/>
              <a:t>W</a:t>
            </a:r>
            <a:r>
              <a:rPr lang="en-CA" dirty="0" smtClean="0"/>
              <a:t>hy </a:t>
            </a:r>
            <a:r>
              <a:rPr lang="en-CA" dirty="0"/>
              <a:t>do you </a:t>
            </a:r>
            <a:r>
              <a:rPr lang="en-CA" dirty="0" smtClean="0"/>
              <a:t>think </a:t>
            </a:r>
            <a:r>
              <a:rPr lang="en-CA" dirty="0"/>
              <a:t>he chose this type of information?</a:t>
            </a:r>
          </a:p>
          <a:p>
            <a:pPr marL="514350" lvl="0" indent="-514350">
              <a:buFont typeface="+mj-lt"/>
              <a:buAutoNum type="arabicPeriod"/>
            </a:pPr>
            <a:r>
              <a:rPr lang="en-CA" dirty="0"/>
              <a:t>Why was the continental drift hypothesis rejected?</a:t>
            </a:r>
          </a:p>
          <a:p>
            <a:endParaRPr lang="en-CA" dirty="0"/>
          </a:p>
        </p:txBody>
      </p:sp>
    </p:spTree>
    <p:extLst>
      <p:ext uri="{BB962C8B-B14F-4D97-AF65-F5344CB8AC3E}">
        <p14:creationId xmlns:p14="http://schemas.microsoft.com/office/powerpoint/2010/main" val="375858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II</a:t>
            </a:r>
            <a:r>
              <a:rPr lang="en-US" sz="4000" b="1" u="sng" dirty="0"/>
              <a:t>. Theory of Plate </a:t>
            </a:r>
            <a:r>
              <a:rPr lang="en-US" sz="4000" b="1" u="sng" dirty="0" smtClean="0"/>
              <a:t>Tectonics</a:t>
            </a:r>
            <a:endParaRPr lang="en-US" sz="4000" dirty="0"/>
          </a:p>
        </p:txBody>
      </p:sp>
      <p:sp>
        <p:nvSpPr>
          <p:cNvPr id="3" name="Content Placeholder 2"/>
          <p:cNvSpPr>
            <a:spLocks noGrp="1"/>
          </p:cNvSpPr>
          <p:nvPr>
            <p:ph idx="1"/>
          </p:nvPr>
        </p:nvSpPr>
        <p:spPr/>
        <p:txBody>
          <a:bodyPr/>
          <a:lstStyle/>
          <a:p>
            <a:pPr lvl="0">
              <a:spcAft>
                <a:spcPts val="1200"/>
              </a:spcAft>
            </a:pPr>
            <a:r>
              <a:rPr lang="en-US" dirty="0"/>
              <a:t>Wegener’s evidence of continental drift did not explain </a:t>
            </a:r>
            <a:r>
              <a:rPr lang="en-US" i="1" dirty="0"/>
              <a:t>how</a:t>
            </a:r>
            <a:r>
              <a:rPr lang="en-US" dirty="0"/>
              <a:t> entire continents could change </a:t>
            </a:r>
            <a:r>
              <a:rPr lang="en-US" b="1" dirty="0">
                <a:solidFill>
                  <a:srgbClr val="FF0000"/>
                </a:solidFill>
              </a:rPr>
              <a:t>locations,</a:t>
            </a:r>
            <a:r>
              <a:rPr lang="en-US" dirty="0"/>
              <a:t> so his theory was rejected by scientists of his time</a:t>
            </a:r>
            <a:r>
              <a:rPr lang="en-US" dirty="0" smtClean="0"/>
              <a:t>.</a:t>
            </a:r>
          </a:p>
          <a:p>
            <a:pPr lvl="0">
              <a:spcAft>
                <a:spcPts val="1200"/>
              </a:spcAft>
            </a:pPr>
            <a:endParaRPr lang="en-US" dirty="0"/>
          </a:p>
          <a:p>
            <a:endParaRPr lang="en-US" dirty="0"/>
          </a:p>
        </p:txBody>
      </p:sp>
    </p:spTree>
    <p:extLst>
      <p:ext uri="{BB962C8B-B14F-4D97-AF65-F5344CB8AC3E}">
        <p14:creationId xmlns:p14="http://schemas.microsoft.com/office/powerpoint/2010/main" val="153941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sp>
        <p:nvSpPr>
          <p:cNvPr id="17411" name="Rectangle 2"/>
          <p:cNvSpPr>
            <a:spLocks noGrp="1" noChangeArrowheads="1"/>
          </p:cNvSpPr>
          <p:nvPr>
            <p:ph type="title"/>
          </p:nvPr>
        </p:nvSpPr>
        <p:spPr>
          <a:xfrm>
            <a:off x="76200" y="76200"/>
            <a:ext cx="7315200" cy="1066800"/>
          </a:xfrm>
        </p:spPr>
        <p:txBody>
          <a:bodyPr/>
          <a:lstStyle/>
          <a:p>
            <a:pPr eaLnBrk="1" hangingPunct="1"/>
            <a:r>
              <a:rPr lang="en-GB" altLang="en-US" smtClean="0"/>
              <a:t>Evidence Continents Still Move</a:t>
            </a:r>
            <a:endParaRPr lang="en-US" altLang="en-US" smtClean="0"/>
          </a:p>
        </p:txBody>
      </p:sp>
      <p:sp>
        <p:nvSpPr>
          <p:cNvPr id="17412" name="Rectangle 4"/>
          <p:cNvSpPr>
            <a:spLocks noGrp="1" noChangeArrowheads="1"/>
          </p:cNvSpPr>
          <p:nvPr>
            <p:ph type="body" idx="1"/>
          </p:nvPr>
        </p:nvSpPr>
        <p:spPr>
          <a:xfrm>
            <a:off x="228600" y="980729"/>
            <a:ext cx="8885238" cy="5115272"/>
          </a:xfrm>
        </p:spPr>
        <p:txBody>
          <a:bodyPr/>
          <a:lstStyle/>
          <a:p>
            <a:pPr lvl="1" eaLnBrk="1" hangingPunct="1">
              <a:lnSpc>
                <a:spcPct val="90000"/>
              </a:lnSpc>
            </a:pPr>
            <a:r>
              <a:rPr lang="en-US" altLang="en-US" dirty="0" smtClean="0"/>
              <a:t>It was noted that earthquakes and volcanoes appear in certain patterns </a:t>
            </a:r>
            <a:endParaRPr lang="en-US" altLang="en-US" dirty="0"/>
          </a:p>
          <a:p>
            <a:pPr lvl="1" eaLnBrk="1" hangingPunct="1">
              <a:lnSpc>
                <a:spcPct val="90000"/>
              </a:lnSpc>
            </a:pPr>
            <a:r>
              <a:rPr lang="en-US" altLang="en-US" u="sng" dirty="0" smtClean="0"/>
              <a:t>Volcanoes</a:t>
            </a:r>
            <a:r>
              <a:rPr lang="en-US" altLang="en-US" dirty="0" smtClean="0"/>
              <a:t>: </a:t>
            </a:r>
            <a:r>
              <a:rPr lang="en-US" altLang="en-US" dirty="0" smtClean="0">
                <a:solidFill>
                  <a:srgbClr val="FF0000"/>
                </a:solidFill>
              </a:rPr>
              <a:t>openings in Earth’s surface, that spew gases and melted rock when active</a:t>
            </a:r>
          </a:p>
          <a:p>
            <a:pPr lvl="1" eaLnBrk="1" hangingPunct="1">
              <a:lnSpc>
                <a:spcPct val="90000"/>
              </a:lnSpc>
            </a:pPr>
            <a:r>
              <a:rPr lang="en-US" altLang="en-US" u="sng" dirty="0" smtClean="0"/>
              <a:t>Earthquake</a:t>
            </a:r>
            <a:r>
              <a:rPr lang="en-US" altLang="en-US" dirty="0" smtClean="0"/>
              <a:t>: </a:t>
            </a:r>
            <a:r>
              <a:rPr lang="en-US" altLang="en-US" dirty="0" smtClean="0">
                <a:solidFill>
                  <a:srgbClr val="FF0000"/>
                </a:solidFill>
              </a:rPr>
              <a:t>sudden, ground-shaking release of built-up energy at or under Earth’s surface. </a:t>
            </a:r>
          </a:p>
          <a:p>
            <a:pPr eaLnBrk="1" hangingPunct="1">
              <a:lnSpc>
                <a:spcPct val="90000"/>
              </a:lnSpc>
            </a:pPr>
            <a:endParaRPr lang="en-US" altLang="en-US" dirty="0" smtClean="0"/>
          </a:p>
        </p:txBody>
      </p:sp>
      <p:sp>
        <p:nvSpPr>
          <p:cNvPr id="17413" name="Text Box 10"/>
          <p:cNvSpPr txBox="1">
            <a:spLocks noChangeArrowheads="1"/>
          </p:cNvSpPr>
          <p:nvPr/>
        </p:nvSpPr>
        <p:spPr bwMode="auto">
          <a:xfrm>
            <a:off x="6877050" y="6172200"/>
            <a:ext cx="21145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lgn="r">
              <a:spcBef>
                <a:spcPct val="50000"/>
              </a:spcBef>
              <a:buClrTx/>
              <a:buFontTx/>
              <a:buNone/>
            </a:pPr>
            <a:r>
              <a:rPr lang="en-US" altLang="en-US" sz="1400" b="0">
                <a:solidFill>
                  <a:srgbClr val="0D5613"/>
                </a:solidFill>
                <a:latin typeface="Arial" panose="020B0604020202020204" pitchFamily="34" charset="0"/>
              </a:rPr>
              <a:t> See pages 510 - 512</a:t>
            </a:r>
            <a:endParaRPr lang="en-US" altLang="en-US" b="0">
              <a:latin typeface="Arial" panose="020B0604020202020204" pitchFamily="34" charset="0"/>
            </a:endParaRPr>
          </a:p>
        </p:txBody>
      </p:sp>
      <p:sp>
        <p:nvSpPr>
          <p:cNvPr id="17414" name="Text Box 17"/>
          <p:cNvSpPr txBox="1">
            <a:spLocks noChangeArrowheads="1"/>
          </p:cNvSpPr>
          <p:nvPr/>
        </p:nvSpPr>
        <p:spPr bwMode="auto">
          <a:xfrm>
            <a:off x="6096000" y="4800600"/>
            <a:ext cx="28495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lgn="r">
              <a:spcBef>
                <a:spcPct val="0"/>
              </a:spcBef>
              <a:buClrTx/>
              <a:buFontTx/>
              <a:buNone/>
            </a:pPr>
            <a:r>
              <a:rPr lang="en-CA" altLang="en-US" sz="1600" b="0">
                <a:solidFill>
                  <a:srgbClr val="0D5613"/>
                </a:solidFill>
                <a:latin typeface="Arial" panose="020B0604020202020204" pitchFamily="34" charset="0"/>
              </a:rPr>
              <a:t>Volcanoes are frequently found on boundaries between tectonic </a:t>
            </a:r>
          </a:p>
          <a:p>
            <a:pPr algn="r">
              <a:spcBef>
                <a:spcPct val="0"/>
              </a:spcBef>
              <a:buClrTx/>
              <a:buFontTx/>
              <a:buNone/>
            </a:pPr>
            <a:r>
              <a:rPr lang="en-CA" altLang="en-US" sz="1600" b="0">
                <a:solidFill>
                  <a:srgbClr val="0D5613"/>
                </a:solidFill>
                <a:latin typeface="Arial" panose="020B0604020202020204" pitchFamily="34" charset="0"/>
              </a:rPr>
              <a:t>plates.</a:t>
            </a:r>
            <a:endParaRPr lang="en-CA" altLang="en-US" sz="1600" b="0">
              <a:solidFill>
                <a:schemeClr val="tx2"/>
              </a:solidFill>
              <a:latin typeface="Arial" panose="020B0604020202020204" pitchFamily="34" charset="0"/>
            </a:endParaRPr>
          </a:p>
        </p:txBody>
      </p:sp>
      <p:pic>
        <p:nvPicPr>
          <p:cNvPr id="17415" name="Picture 20" descr="earthquak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2875" y="3916363"/>
            <a:ext cx="50609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16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Evidence Continents Still Move</a:t>
            </a:r>
            <a:endParaRPr lang="en-CA" altLang="en-US" smtClean="0"/>
          </a:p>
        </p:txBody>
      </p:sp>
      <p:sp>
        <p:nvSpPr>
          <p:cNvPr id="19459" name="Content Placeholder 2"/>
          <p:cNvSpPr>
            <a:spLocks noGrp="1"/>
          </p:cNvSpPr>
          <p:nvPr>
            <p:ph idx="1"/>
          </p:nvPr>
        </p:nvSpPr>
        <p:spPr>
          <a:xfrm>
            <a:off x="228600" y="1371600"/>
            <a:ext cx="4775200" cy="5181600"/>
          </a:xfrm>
        </p:spPr>
        <p:txBody>
          <a:bodyPr>
            <a:normAutofit lnSpcReduction="10000"/>
          </a:bodyPr>
          <a:lstStyle/>
          <a:p>
            <a:pPr eaLnBrk="1" hangingPunct="1"/>
            <a:r>
              <a:rPr lang="en-CA" altLang="en-US" dirty="0" smtClean="0"/>
              <a:t>Oceanographers discovered a long mountain range running north-south down the length of the Atlantic Ocean floor</a:t>
            </a:r>
            <a:r>
              <a:rPr lang="en-CA" altLang="en-US" dirty="0"/>
              <a:t> </a:t>
            </a:r>
            <a:r>
              <a:rPr lang="en-CA" altLang="en-US" dirty="0" smtClean="0"/>
              <a:t>called the </a:t>
            </a:r>
            <a:r>
              <a:rPr lang="en-CA" altLang="en-US" dirty="0" smtClean="0">
                <a:solidFill>
                  <a:srgbClr val="FF0000"/>
                </a:solidFill>
              </a:rPr>
              <a:t>Mid-Atlantic Ridge</a:t>
            </a:r>
          </a:p>
          <a:p>
            <a:pPr eaLnBrk="1" hangingPunct="1"/>
            <a:r>
              <a:rPr lang="en-CA" altLang="en-US" dirty="0" smtClean="0"/>
              <a:t>Rock samples indicated the</a:t>
            </a:r>
            <a:r>
              <a:rPr lang="en-CA" altLang="en-US" dirty="0"/>
              <a:t> </a:t>
            </a:r>
            <a:r>
              <a:rPr lang="en-CA" altLang="en-US" dirty="0" smtClean="0">
                <a:solidFill>
                  <a:srgbClr val="FF0000"/>
                </a:solidFill>
              </a:rPr>
              <a:t>youngest rocks appeared closest to the ridge.</a:t>
            </a:r>
          </a:p>
          <a:p>
            <a:pPr eaLnBrk="1" hangingPunct="1"/>
            <a:endParaRPr lang="en-CA" altLang="en-US" b="0" dirty="0" smtClean="0"/>
          </a:p>
        </p:txBody>
      </p:sp>
      <p:sp>
        <p:nvSpPr>
          <p:cNvPr id="19460"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pic>
        <p:nvPicPr>
          <p:cNvPr id="19461" name="Picture 4" descr="Image result for mid atlantic 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282" y="1417638"/>
            <a:ext cx="37480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61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CA" altLang="en-US" smtClean="0"/>
              <a:t>Sea Floor Spreading helps explain continental drift</a:t>
            </a:r>
          </a:p>
        </p:txBody>
      </p:sp>
      <p:sp>
        <p:nvSpPr>
          <p:cNvPr id="3" name="Content Placeholder 2"/>
          <p:cNvSpPr>
            <a:spLocks noGrp="1"/>
          </p:cNvSpPr>
          <p:nvPr>
            <p:ph idx="1"/>
          </p:nvPr>
        </p:nvSpPr>
        <p:spPr>
          <a:xfrm>
            <a:off x="228600" y="1557338"/>
            <a:ext cx="8610600" cy="4995862"/>
          </a:xfrm>
        </p:spPr>
        <p:txBody>
          <a:bodyPr/>
          <a:lstStyle/>
          <a:p>
            <a:pPr eaLnBrk="1" hangingPunct="1">
              <a:defRPr/>
            </a:pPr>
            <a:r>
              <a:rPr lang="en-CA" dirty="0" smtClean="0"/>
              <a:t>Seafloor spreading is a process that occurs at mid-ocean ridges, where </a:t>
            </a:r>
            <a:r>
              <a:rPr lang="en-CA" dirty="0" smtClean="0">
                <a:solidFill>
                  <a:srgbClr val="FF0000"/>
                </a:solidFill>
              </a:rPr>
              <a:t>new oceanic crust is formed </a:t>
            </a:r>
            <a:r>
              <a:rPr lang="en-CA" dirty="0" smtClean="0"/>
              <a:t>through volcanic activity and then </a:t>
            </a:r>
            <a:r>
              <a:rPr lang="en-CA" dirty="0" smtClean="0">
                <a:solidFill>
                  <a:srgbClr val="FF0000"/>
                </a:solidFill>
              </a:rPr>
              <a:t>gradually moves away from the ridge</a:t>
            </a:r>
            <a:r>
              <a:rPr lang="en-CA" dirty="0" smtClean="0"/>
              <a:t>. </a:t>
            </a:r>
          </a:p>
          <a:p>
            <a:pPr marL="0" indent="0" eaLnBrk="1" hangingPunct="1">
              <a:buFont typeface="Times" panose="02020603050405020304" pitchFamily="18" charset="0"/>
              <a:buNone/>
              <a:defRPr/>
            </a:pPr>
            <a:endParaRPr lang="en-CA" dirty="0" smtClean="0"/>
          </a:p>
        </p:txBody>
      </p:sp>
      <p:sp>
        <p:nvSpPr>
          <p:cNvPr id="21508"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pic>
        <p:nvPicPr>
          <p:cNvPr id="21509" name="Picture 4" descr="Image result for sea floor spreading"/>
          <p:cNvPicPr>
            <a:picLocks noChangeAspect="1" noChangeArrowheads="1"/>
          </p:cNvPicPr>
          <p:nvPr/>
        </p:nvPicPr>
        <p:blipFill>
          <a:blip r:embed="rId3">
            <a:extLst>
              <a:ext uri="{28A0092B-C50C-407E-A947-70E740481C1C}">
                <a14:useLocalDpi xmlns:a14="http://schemas.microsoft.com/office/drawing/2010/main" val="0"/>
              </a:ext>
            </a:extLst>
          </a:blip>
          <a:srcRect l="5977" t="8437" r="5412" b="12415"/>
          <a:stretch>
            <a:fillRect/>
          </a:stretch>
        </p:blipFill>
        <p:spPr bwMode="auto">
          <a:xfrm>
            <a:off x="3367088" y="3501008"/>
            <a:ext cx="5472112"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3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Paleomagnetism – study of magnetic properties in rocks</a:t>
            </a:r>
            <a:endParaRPr lang="en-CA"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CA" dirty="0" smtClean="0"/>
              <a:t>Earth has north and south magnetic poles and a </a:t>
            </a:r>
            <a:r>
              <a:rPr lang="en-CA" dirty="0" smtClean="0">
                <a:solidFill>
                  <a:srgbClr val="FF0000"/>
                </a:solidFill>
              </a:rPr>
              <a:t>magnetic field</a:t>
            </a:r>
            <a:r>
              <a:rPr lang="en-CA" dirty="0" smtClean="0"/>
              <a:t>.</a:t>
            </a:r>
          </a:p>
          <a:p>
            <a:r>
              <a:rPr lang="en-CA" dirty="0" smtClean="0"/>
              <a:t>Iron and other magnetic metals in rocks </a:t>
            </a:r>
            <a:r>
              <a:rPr lang="en-CA" dirty="0" smtClean="0">
                <a:solidFill>
                  <a:srgbClr val="FF0000"/>
                </a:solidFill>
              </a:rPr>
              <a:t>align with these field lines. </a:t>
            </a:r>
          </a:p>
          <a:p>
            <a:r>
              <a:rPr lang="en-CA" dirty="0" smtClean="0"/>
              <a:t>Over thousands of years </a:t>
            </a:r>
          </a:p>
          <a:p>
            <a:pPr marL="0" indent="0">
              <a:buNone/>
            </a:pPr>
            <a:r>
              <a:rPr lang="en-CA" dirty="0" smtClean="0"/>
              <a:t>the poles may reverse.</a:t>
            </a:r>
          </a:p>
          <a:p>
            <a:r>
              <a:rPr lang="en-CA" dirty="0" smtClean="0"/>
              <a:t>Ancient rocks often </a:t>
            </a:r>
          </a:p>
          <a:p>
            <a:pPr marL="0" indent="0">
              <a:buNone/>
            </a:pPr>
            <a:r>
              <a:rPr lang="en-CA" dirty="0" smtClean="0"/>
              <a:t>preserve the strength and </a:t>
            </a:r>
          </a:p>
          <a:p>
            <a:pPr marL="0" indent="0">
              <a:buNone/>
            </a:pPr>
            <a:r>
              <a:rPr lang="en-CA" dirty="0" smtClean="0">
                <a:solidFill>
                  <a:srgbClr val="FF0000"/>
                </a:solidFill>
              </a:rPr>
              <a:t>direction</a:t>
            </a:r>
            <a:r>
              <a:rPr lang="en-CA" dirty="0" smtClean="0"/>
              <a:t> of Earth’s magnetic </a:t>
            </a:r>
          </a:p>
          <a:p>
            <a:pPr marL="0" indent="0">
              <a:buNone/>
            </a:pPr>
            <a:r>
              <a:rPr lang="en-CA" dirty="0" smtClean="0"/>
              <a:t>field when rocks were formed. </a:t>
            </a:r>
            <a:endParaRPr lang="en-CA" dirty="0"/>
          </a:p>
        </p:txBody>
      </p:sp>
      <p:pic>
        <p:nvPicPr>
          <p:cNvPr id="6" name="Picture 5" descr="Image result for earth's magnetic field diagram"/>
          <p:cNvPicPr/>
          <p:nvPr/>
        </p:nvPicPr>
        <p:blipFill>
          <a:blip r:embed="rId3">
            <a:extLst>
              <a:ext uri="{28A0092B-C50C-407E-A947-70E740481C1C}">
                <a14:useLocalDpi xmlns:a14="http://schemas.microsoft.com/office/drawing/2010/main" val="0"/>
              </a:ext>
            </a:extLst>
          </a:blip>
          <a:srcRect/>
          <a:stretch>
            <a:fillRect/>
          </a:stretch>
        </p:blipFill>
        <p:spPr bwMode="auto">
          <a:xfrm>
            <a:off x="5604804" y="3284984"/>
            <a:ext cx="3538736" cy="2591693"/>
          </a:xfrm>
          <a:prstGeom prst="rect">
            <a:avLst/>
          </a:prstGeom>
          <a:noFill/>
          <a:ln>
            <a:noFill/>
          </a:ln>
        </p:spPr>
      </p:pic>
    </p:spTree>
    <p:extLst>
      <p:ext uri="{BB962C8B-B14F-4D97-AF65-F5344CB8AC3E}">
        <p14:creationId xmlns:p14="http://schemas.microsoft.com/office/powerpoint/2010/main" val="18244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Magnetic Striping</a:t>
            </a:r>
            <a:endParaRPr lang="en-CA" dirty="0"/>
          </a:p>
        </p:txBody>
      </p:sp>
      <p:sp>
        <p:nvSpPr>
          <p:cNvPr id="3" name="Content Placeholder 2"/>
          <p:cNvSpPr>
            <a:spLocks noGrp="1"/>
          </p:cNvSpPr>
          <p:nvPr>
            <p:ph idx="1"/>
          </p:nvPr>
        </p:nvSpPr>
        <p:spPr>
          <a:xfrm>
            <a:off x="457200" y="1124744"/>
            <a:ext cx="8229600" cy="5001419"/>
          </a:xfrm>
        </p:spPr>
        <p:txBody>
          <a:bodyPr/>
          <a:lstStyle/>
          <a:p>
            <a:r>
              <a:rPr lang="en-CA" dirty="0" smtClean="0"/>
              <a:t>Oceanographers found </a:t>
            </a:r>
            <a:r>
              <a:rPr lang="en-CA" dirty="0" smtClean="0">
                <a:solidFill>
                  <a:srgbClr val="FF0000"/>
                </a:solidFill>
              </a:rPr>
              <a:t>patterns of stripes </a:t>
            </a:r>
            <a:r>
              <a:rPr lang="en-CA" dirty="0" smtClean="0"/>
              <a:t>in the direction the iron-containing minerals pointed on the sea floor, called </a:t>
            </a:r>
            <a:r>
              <a:rPr lang="en-CA" b="1" dirty="0" smtClean="0"/>
              <a:t>magnetic striping. </a:t>
            </a:r>
          </a:p>
          <a:p>
            <a:pPr marL="0" indent="0">
              <a:buNone/>
            </a:pPr>
            <a:r>
              <a:rPr lang="en-CA" dirty="0" smtClean="0"/>
              <a:t>This pattern was </a:t>
            </a:r>
          </a:p>
          <a:p>
            <a:pPr marL="0" indent="0">
              <a:buNone/>
            </a:pPr>
            <a:r>
              <a:rPr lang="en-CA" dirty="0" smtClean="0"/>
              <a:t>repeated on both</a:t>
            </a:r>
          </a:p>
          <a:p>
            <a:pPr marL="0" indent="0">
              <a:buNone/>
            </a:pPr>
            <a:r>
              <a:rPr lang="en-CA" dirty="0" smtClean="0"/>
              <a:t>sides of the </a:t>
            </a:r>
          </a:p>
          <a:p>
            <a:pPr marL="0" indent="0">
              <a:buNone/>
            </a:pPr>
            <a:r>
              <a:rPr lang="en-CA" dirty="0" smtClean="0"/>
              <a:t>Mid-Atlantic Ridge</a:t>
            </a:r>
            <a:endParaRPr lang="en-CA" dirty="0"/>
          </a:p>
        </p:txBody>
      </p:sp>
      <p:pic>
        <p:nvPicPr>
          <p:cNvPr id="5" name="Picture 4" descr="Image result for magnetic striping"/>
          <p:cNvPicPr/>
          <p:nvPr/>
        </p:nvPicPr>
        <p:blipFill>
          <a:blip r:embed="rId3">
            <a:extLst>
              <a:ext uri="{28A0092B-C50C-407E-A947-70E740481C1C}">
                <a14:useLocalDpi xmlns:a14="http://schemas.microsoft.com/office/drawing/2010/main" val="0"/>
              </a:ext>
            </a:extLst>
          </a:blip>
          <a:srcRect/>
          <a:stretch>
            <a:fillRect/>
          </a:stretch>
        </p:blipFill>
        <p:spPr bwMode="auto">
          <a:xfrm>
            <a:off x="3563889" y="2636912"/>
            <a:ext cx="5516214" cy="4189205"/>
          </a:xfrm>
          <a:prstGeom prst="rect">
            <a:avLst/>
          </a:prstGeom>
          <a:noFill/>
          <a:ln>
            <a:noFill/>
          </a:ln>
        </p:spPr>
      </p:pic>
    </p:spTree>
    <p:extLst>
      <p:ext uri="{BB962C8B-B14F-4D97-AF65-F5344CB8AC3E}">
        <p14:creationId xmlns:p14="http://schemas.microsoft.com/office/powerpoint/2010/main" val="292370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7992888" cy="3960440"/>
          </a:xfrm>
        </p:spPr>
        <p:txBody>
          <a:bodyPr>
            <a:normAutofit fontScale="92500" lnSpcReduction="20000"/>
          </a:bodyPr>
          <a:lstStyle/>
          <a:p>
            <a:pPr>
              <a:spcAft>
                <a:spcPts val="1800"/>
              </a:spcAft>
              <a:buFont typeface="Arial" panose="020B0604020202020204" pitchFamily="34" charset="0"/>
              <a:buChar char="•"/>
            </a:pPr>
            <a:r>
              <a:rPr lang="en-US" dirty="0" smtClean="0"/>
              <a:t>Paleomagnetism</a:t>
            </a:r>
            <a:r>
              <a:rPr lang="en-US" dirty="0"/>
              <a:t>: the direction of the Earth’s magnetic polarity experiences a magnetic </a:t>
            </a:r>
            <a:r>
              <a:rPr lang="en-US" b="1" dirty="0">
                <a:solidFill>
                  <a:schemeClr val="accent2"/>
                </a:solidFill>
              </a:rPr>
              <a:t>reversal</a:t>
            </a:r>
            <a:r>
              <a:rPr lang="en-US" dirty="0"/>
              <a:t> over thousands of years; these reversals have produced matching </a:t>
            </a:r>
            <a:r>
              <a:rPr lang="en-US" b="1" dirty="0">
                <a:solidFill>
                  <a:schemeClr val="accent2"/>
                </a:solidFill>
              </a:rPr>
              <a:t>bands</a:t>
            </a:r>
            <a:r>
              <a:rPr lang="en-US" dirty="0"/>
              <a:t> on either side of the Mid-Ocean Ridge  </a:t>
            </a:r>
            <a:endParaRPr lang="en-US" dirty="0" smtClean="0"/>
          </a:p>
          <a:p>
            <a:r>
              <a:rPr lang="en-US" dirty="0"/>
              <a:t>This evidence suggests that new layers of ocean </a:t>
            </a:r>
            <a:r>
              <a:rPr lang="en-US" b="1" dirty="0">
                <a:solidFill>
                  <a:schemeClr val="accent2"/>
                </a:solidFill>
              </a:rPr>
              <a:t>rocks</a:t>
            </a:r>
            <a:r>
              <a:rPr lang="en-US" dirty="0"/>
              <a:t> form at the mid-ocean ridge, and then those layers are then pushed </a:t>
            </a:r>
            <a:r>
              <a:rPr lang="en-US" b="1" dirty="0">
                <a:solidFill>
                  <a:schemeClr val="accent2"/>
                </a:solidFill>
              </a:rPr>
              <a:t>outwards</a:t>
            </a:r>
            <a:r>
              <a:rPr lang="en-US" dirty="0"/>
              <a:t> towards in a process called sea-floor </a:t>
            </a:r>
            <a:r>
              <a:rPr lang="en-US" b="1" dirty="0" smtClean="0">
                <a:solidFill>
                  <a:schemeClr val="accent2"/>
                </a:solidFill>
              </a:rPr>
              <a:t>spreading</a:t>
            </a:r>
            <a:endParaRPr lang="en-US" b="1" dirty="0">
              <a:solidFill>
                <a:schemeClr val="accent2"/>
              </a:solidFill>
            </a:endParaRPr>
          </a:p>
        </p:txBody>
      </p:sp>
      <p:pic>
        <p:nvPicPr>
          <p:cNvPr id="2050" name="Picture 2" descr="sea floor spreading dia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762" y="4509120"/>
            <a:ext cx="3643128" cy="19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afloorSpreadDra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76056" y="4437112"/>
            <a:ext cx="2784308" cy="2088231"/>
          </a:xfrm>
          <a:prstGeom prst="rect">
            <a:avLst/>
          </a:prstGeom>
        </p:spPr>
      </p:pic>
    </p:spTree>
    <p:extLst>
      <p:ext uri="{BB962C8B-B14F-4D97-AF65-F5344CB8AC3E}">
        <p14:creationId xmlns:p14="http://schemas.microsoft.com/office/powerpoint/2010/main" val="32317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Sea Floor Spreading: An Explanation</a:t>
            </a:r>
            <a:r>
              <a:rPr lang="en-CA" dirty="0"/>
              <a:t/>
            </a:r>
            <a:br>
              <a:rPr lang="en-CA" dirty="0"/>
            </a:br>
            <a:endParaRPr lang="en-CA" dirty="0"/>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pPr marL="0" indent="0">
              <a:buNone/>
            </a:pPr>
            <a:r>
              <a:rPr lang="en-US" sz="3000" dirty="0" smtClean="0"/>
              <a:t>Hess </a:t>
            </a:r>
            <a:r>
              <a:rPr lang="en-US" sz="3000" dirty="0"/>
              <a:t>suggested that magma rose to form new rock at certain places.</a:t>
            </a:r>
            <a:endParaRPr lang="en-CA" sz="3000" dirty="0"/>
          </a:p>
          <a:p>
            <a:pPr lvl="1"/>
            <a:r>
              <a:rPr lang="en-US" sz="3000" dirty="0"/>
              <a:t>Magma (melted rock) rises and falls like warm and cold liquids.</a:t>
            </a:r>
            <a:endParaRPr lang="en-CA" sz="3000" dirty="0"/>
          </a:p>
          <a:p>
            <a:pPr lvl="1"/>
            <a:r>
              <a:rPr lang="en-US" sz="3000" dirty="0"/>
              <a:t>The convection currents of magma formed a spreading ridge where they broke through Earth’s crust.</a:t>
            </a:r>
            <a:endParaRPr lang="en-CA" sz="3000" dirty="0"/>
          </a:p>
          <a:p>
            <a:pPr lvl="2"/>
            <a:r>
              <a:rPr lang="en-US" sz="3000" dirty="0"/>
              <a:t>Like a “new crust” conveyer belt</a:t>
            </a:r>
            <a:endParaRPr lang="en-CA" sz="3000" dirty="0"/>
          </a:p>
          <a:p>
            <a:pPr lvl="2"/>
            <a:r>
              <a:rPr lang="en-US" sz="3000" dirty="0"/>
              <a:t>Magnetic striping of basalt rock shows long stripes of new rock moving away from ocean ridges and also reveals the direction of Earth’s magnetic field at that time.</a:t>
            </a:r>
            <a:endParaRPr lang="en-CA" sz="3000" dirty="0"/>
          </a:p>
          <a:p>
            <a:endParaRPr lang="en-CA" dirty="0"/>
          </a:p>
        </p:txBody>
      </p:sp>
    </p:spTree>
    <p:extLst>
      <p:ext uri="{BB962C8B-B14F-4D97-AF65-F5344CB8AC3E}">
        <p14:creationId xmlns:p14="http://schemas.microsoft.com/office/powerpoint/2010/main" val="264991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dirty="0" smtClean="0">
                <a:latin typeface="Arial" panose="020B0604020202020204" pitchFamily="34" charset="0"/>
              </a:rPr>
              <a:t>(c) McGraw Hill Ryerson 2007</a:t>
            </a:r>
            <a:endParaRPr lang="en-US" altLang="en-US" sz="1400" b="0" i="0" dirty="0" smtClean="0">
              <a:latin typeface="Arial" panose="020B0604020202020204" pitchFamily="34" charset="0"/>
            </a:endParaRPr>
          </a:p>
        </p:txBody>
      </p:sp>
      <p:sp>
        <p:nvSpPr>
          <p:cNvPr id="5123" name="Rectangle 2"/>
          <p:cNvSpPr>
            <a:spLocks noGrp="1" noChangeArrowheads="1"/>
          </p:cNvSpPr>
          <p:nvPr>
            <p:ph type="title"/>
          </p:nvPr>
        </p:nvSpPr>
        <p:spPr>
          <a:xfrm>
            <a:off x="76200" y="76200"/>
            <a:ext cx="7315200" cy="1066800"/>
          </a:xfrm>
        </p:spPr>
        <p:txBody>
          <a:bodyPr/>
          <a:lstStyle/>
          <a:p>
            <a:pPr marL="569913" indent="-569913" eaLnBrk="1" hangingPunct="1"/>
            <a:r>
              <a:rPr lang="en-GB" altLang="en-US" dirty="0" smtClean="0"/>
              <a:t>Evidence for Continental Drift</a:t>
            </a:r>
            <a:endParaRPr lang="en-US" altLang="en-US" dirty="0" smtClean="0"/>
          </a:p>
        </p:txBody>
      </p:sp>
      <p:sp>
        <p:nvSpPr>
          <p:cNvPr id="5124" name="Rectangle 4"/>
          <p:cNvSpPr>
            <a:spLocks noGrp="1" noChangeArrowheads="1"/>
          </p:cNvSpPr>
          <p:nvPr>
            <p:ph type="body" idx="1"/>
          </p:nvPr>
        </p:nvSpPr>
        <p:spPr>
          <a:xfrm>
            <a:off x="228600" y="980728"/>
            <a:ext cx="8867775" cy="5039072"/>
          </a:xfrm>
        </p:spPr>
        <p:txBody>
          <a:bodyPr>
            <a:normAutofit/>
          </a:bodyPr>
          <a:lstStyle/>
          <a:p>
            <a:pPr eaLnBrk="1" hangingPunct="1">
              <a:defRPr/>
            </a:pPr>
            <a:r>
              <a:rPr lang="en-US" altLang="en-US" dirty="0" smtClean="0"/>
              <a:t>Early maps of the world made it look as though the continents might </a:t>
            </a:r>
            <a:r>
              <a:rPr lang="en-US" altLang="en-US" dirty="0" smtClean="0">
                <a:solidFill>
                  <a:srgbClr val="FF0000"/>
                </a:solidFill>
              </a:rPr>
              <a:t>fit together like puzzle pieces</a:t>
            </a:r>
            <a:r>
              <a:rPr lang="en-US" altLang="en-US" dirty="0" smtClean="0"/>
              <a:t>.</a:t>
            </a:r>
          </a:p>
          <a:p>
            <a:pPr>
              <a:defRPr/>
            </a:pPr>
            <a:r>
              <a:rPr lang="en-US" altLang="en-US" dirty="0" smtClean="0"/>
              <a:t>German Scientist, </a:t>
            </a:r>
            <a:r>
              <a:rPr lang="en-US" dirty="0"/>
              <a:t>Alfred Wegener suggested that continents had once been part of a supercontinent named </a:t>
            </a:r>
            <a:r>
              <a:rPr lang="en-US" b="1" dirty="0">
                <a:solidFill>
                  <a:srgbClr val="FF0000"/>
                </a:solidFill>
              </a:rPr>
              <a:t>Pangaea</a:t>
            </a:r>
            <a:r>
              <a:rPr lang="en-US" dirty="0"/>
              <a:t>, that later broke up</a:t>
            </a:r>
            <a:r>
              <a:rPr lang="en-US" dirty="0" smtClean="0"/>
              <a:t>.</a:t>
            </a:r>
            <a:endParaRPr lang="en-US" dirty="0"/>
          </a:p>
        </p:txBody>
      </p:sp>
      <p:sp>
        <p:nvSpPr>
          <p:cNvPr id="5125" name="Text Box 12"/>
          <p:cNvSpPr txBox="1">
            <a:spLocks noChangeArrowheads="1"/>
          </p:cNvSpPr>
          <p:nvPr/>
        </p:nvSpPr>
        <p:spPr bwMode="auto">
          <a:xfrm>
            <a:off x="282575" y="5259388"/>
            <a:ext cx="1746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CA" altLang="en-US" sz="1600" b="0" dirty="0">
                <a:solidFill>
                  <a:srgbClr val="0D5613"/>
                </a:solidFill>
                <a:latin typeface="Arial" panose="020B0604020202020204" pitchFamily="34" charset="0"/>
              </a:rPr>
              <a:t>Like pieces of a jigsaw puzzle, the continents </a:t>
            </a:r>
          </a:p>
          <a:p>
            <a:pPr>
              <a:spcBef>
                <a:spcPct val="0"/>
              </a:spcBef>
              <a:buClrTx/>
              <a:buFontTx/>
              <a:buNone/>
            </a:pPr>
            <a:r>
              <a:rPr lang="en-CA" altLang="en-US" sz="1600" b="0" dirty="0">
                <a:solidFill>
                  <a:srgbClr val="0D5613"/>
                </a:solidFill>
                <a:latin typeface="Arial" panose="020B0604020202020204" pitchFamily="34" charset="0"/>
              </a:rPr>
              <a:t>fit together into one, large whole.</a:t>
            </a:r>
            <a:endParaRPr lang="en-CA" altLang="en-US" sz="1600" b="0" dirty="0">
              <a:solidFill>
                <a:schemeClr val="tx2"/>
              </a:solidFill>
              <a:latin typeface="Arial" panose="020B0604020202020204" pitchFamily="34" charset="0"/>
            </a:endParaRPr>
          </a:p>
        </p:txBody>
      </p:sp>
      <p:pic>
        <p:nvPicPr>
          <p:cNvPr id="5126" name="Picture 14"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479925"/>
            <a:ext cx="62896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38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Theory of Plate Tectonics</a:t>
            </a:r>
            <a:endParaRPr lang="en-CA" dirty="0"/>
          </a:p>
        </p:txBody>
      </p:sp>
      <p:sp>
        <p:nvSpPr>
          <p:cNvPr id="3" name="Content Placeholder 2"/>
          <p:cNvSpPr>
            <a:spLocks noGrp="1"/>
          </p:cNvSpPr>
          <p:nvPr>
            <p:ph idx="1"/>
          </p:nvPr>
        </p:nvSpPr>
        <p:spPr/>
        <p:txBody>
          <a:bodyPr>
            <a:normAutofit lnSpcReduction="10000"/>
          </a:bodyPr>
          <a:lstStyle/>
          <a:p>
            <a:pPr lvl="0"/>
            <a:r>
              <a:rPr lang="en-US" dirty="0"/>
              <a:t>J. </a:t>
            </a:r>
            <a:r>
              <a:rPr lang="en-US" dirty="0" err="1"/>
              <a:t>Tuzo</a:t>
            </a:r>
            <a:r>
              <a:rPr lang="en-US" dirty="0"/>
              <a:t> Wilson combined the concepts of sea floor </a:t>
            </a:r>
            <a:r>
              <a:rPr lang="en-US" b="1" dirty="0">
                <a:solidFill>
                  <a:srgbClr val="FF0000"/>
                </a:solidFill>
              </a:rPr>
              <a:t>spreading</a:t>
            </a:r>
            <a:r>
              <a:rPr lang="en-US" dirty="0"/>
              <a:t> and </a:t>
            </a:r>
            <a:r>
              <a:rPr lang="en-US" b="1" dirty="0" smtClean="0">
                <a:solidFill>
                  <a:srgbClr val="FF0000"/>
                </a:solidFill>
              </a:rPr>
              <a:t>paleomagnetism</a:t>
            </a:r>
            <a:r>
              <a:rPr lang="en-US" dirty="0" smtClean="0"/>
              <a:t> to explain continental drift </a:t>
            </a:r>
            <a:r>
              <a:rPr lang="en-US" dirty="0"/>
              <a:t>to develop the </a:t>
            </a:r>
            <a:r>
              <a:rPr lang="en-US" b="1" dirty="0">
                <a:solidFill>
                  <a:srgbClr val="FF0000"/>
                </a:solidFill>
              </a:rPr>
              <a:t>Plate</a:t>
            </a:r>
            <a:r>
              <a:rPr lang="en-US" dirty="0"/>
              <a:t> </a:t>
            </a:r>
            <a:r>
              <a:rPr lang="en-US" b="1" dirty="0">
                <a:solidFill>
                  <a:srgbClr val="FF0000"/>
                </a:solidFill>
              </a:rPr>
              <a:t>Tectonic </a:t>
            </a:r>
            <a:r>
              <a:rPr lang="en-US" b="1" dirty="0" smtClean="0">
                <a:solidFill>
                  <a:srgbClr val="FF0000"/>
                </a:solidFill>
              </a:rPr>
              <a:t>Theory</a:t>
            </a:r>
          </a:p>
          <a:p>
            <a:pPr lvl="0"/>
            <a:r>
              <a:rPr lang="en-US" dirty="0" smtClean="0"/>
              <a:t>He proposed chains of volcanic islands such as the Hawaiian Islands formed when a tectonic plate passed over a stationary </a:t>
            </a:r>
            <a:r>
              <a:rPr lang="en-US" b="1" dirty="0" smtClean="0">
                <a:solidFill>
                  <a:srgbClr val="FF0000"/>
                </a:solidFill>
              </a:rPr>
              <a:t>hot spot</a:t>
            </a:r>
            <a:r>
              <a:rPr lang="en-US" b="1" dirty="0" smtClean="0"/>
              <a:t>.</a:t>
            </a:r>
          </a:p>
          <a:p>
            <a:pPr lvl="0"/>
            <a:r>
              <a:rPr lang="en-US" b="1" dirty="0" smtClean="0">
                <a:solidFill>
                  <a:srgbClr val="FF0000"/>
                </a:solidFill>
              </a:rPr>
              <a:t>Geologic Hot spot </a:t>
            </a:r>
            <a:r>
              <a:rPr lang="en-US" dirty="0" smtClean="0"/>
              <a:t>is an area where </a:t>
            </a:r>
            <a:r>
              <a:rPr lang="en-US" b="1" dirty="0" smtClean="0">
                <a:solidFill>
                  <a:srgbClr val="FF0000"/>
                </a:solidFill>
              </a:rPr>
              <a:t>molten rock rises </a:t>
            </a:r>
            <a:r>
              <a:rPr lang="en-US" dirty="0" smtClean="0"/>
              <a:t>to Earth’s surface.</a:t>
            </a:r>
            <a:endParaRPr lang="en-US" dirty="0"/>
          </a:p>
          <a:p>
            <a:endParaRPr lang="en-CA" dirty="0"/>
          </a:p>
        </p:txBody>
      </p:sp>
    </p:spTree>
    <p:extLst>
      <p:ext uri="{BB962C8B-B14F-4D97-AF65-F5344CB8AC3E}">
        <p14:creationId xmlns:p14="http://schemas.microsoft.com/office/powerpoint/2010/main" val="387486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p:txBody>
          <a:bodyPr/>
          <a:lstStyle/>
          <a:p>
            <a:r>
              <a:rPr lang="en-CA" dirty="0" smtClean="0"/>
              <a:t> </a:t>
            </a:r>
            <a:endParaRPr lang="en-CA" dirty="0"/>
          </a:p>
        </p:txBody>
      </p:sp>
      <p:pic>
        <p:nvPicPr>
          <p:cNvPr id="4" name="Picture 3" descr="Image result for geologic hot spot image"/>
          <p:cNvPicPr/>
          <p:nvPr/>
        </p:nvPicPr>
        <p:blipFill>
          <a:blip r:embed="rId2">
            <a:extLst>
              <a:ext uri="{28A0092B-C50C-407E-A947-70E740481C1C}">
                <a14:useLocalDpi xmlns:a14="http://schemas.microsoft.com/office/drawing/2010/main" val="0"/>
              </a:ext>
            </a:extLst>
          </a:blip>
          <a:srcRect/>
          <a:stretch>
            <a:fillRect/>
          </a:stretch>
        </p:blipFill>
        <p:spPr bwMode="auto">
          <a:xfrm>
            <a:off x="248270" y="1417638"/>
            <a:ext cx="8424936" cy="5071428"/>
          </a:xfrm>
          <a:prstGeom prst="rect">
            <a:avLst/>
          </a:prstGeom>
          <a:noFill/>
          <a:ln>
            <a:noFill/>
          </a:ln>
        </p:spPr>
      </p:pic>
    </p:spTree>
    <p:extLst>
      <p:ext uri="{BB962C8B-B14F-4D97-AF65-F5344CB8AC3E}">
        <p14:creationId xmlns:p14="http://schemas.microsoft.com/office/powerpoint/2010/main" val="233622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Plate Tectonic Theory</a:t>
            </a:r>
            <a:endParaRPr lang="en-CA" dirty="0"/>
          </a:p>
        </p:txBody>
      </p:sp>
      <p:sp>
        <p:nvSpPr>
          <p:cNvPr id="3" name="Content Placeholder 2"/>
          <p:cNvSpPr>
            <a:spLocks noGrp="1"/>
          </p:cNvSpPr>
          <p:nvPr>
            <p:ph idx="1"/>
          </p:nvPr>
        </p:nvSpPr>
        <p:spPr/>
        <p:txBody>
          <a:bodyPr>
            <a:normAutofit/>
          </a:bodyPr>
          <a:lstStyle/>
          <a:p>
            <a:r>
              <a:rPr lang="en-CA" dirty="0" smtClean="0"/>
              <a:t>Wilson thought that continents must break up at certain areas, moves across Earths surface and then rejoin. </a:t>
            </a:r>
          </a:p>
          <a:p>
            <a:r>
              <a:rPr lang="en-CA" dirty="0" smtClean="0"/>
              <a:t>His hypothesis explained the formation of mountain and ocean basins and the cause of earthquakes and volcanic eruptions.</a:t>
            </a:r>
          </a:p>
        </p:txBody>
      </p:sp>
    </p:spTree>
    <p:extLst>
      <p:ext uri="{BB962C8B-B14F-4D97-AF65-F5344CB8AC3E}">
        <p14:creationId xmlns:p14="http://schemas.microsoft.com/office/powerpoint/2010/main" val="310876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P</a:t>
            </a:r>
            <a:r>
              <a:rPr lang="en-US" sz="4000" b="1" u="sng" dirty="0"/>
              <a:t>late Tectonic Theory:</a:t>
            </a:r>
            <a:r>
              <a:rPr lang="en-US" sz="4000" u="sng" dirty="0"/>
              <a:t> </a:t>
            </a:r>
          </a:p>
        </p:txBody>
      </p:sp>
      <p:sp>
        <p:nvSpPr>
          <p:cNvPr id="3" name="Content Placeholder 2"/>
          <p:cNvSpPr>
            <a:spLocks noGrp="1"/>
          </p:cNvSpPr>
          <p:nvPr>
            <p:ph idx="1"/>
          </p:nvPr>
        </p:nvSpPr>
        <p:spPr>
          <a:xfrm>
            <a:off x="719572" y="1417638"/>
            <a:ext cx="7992888" cy="4525963"/>
          </a:xfrm>
        </p:spPr>
        <p:txBody>
          <a:bodyPr>
            <a:normAutofit/>
          </a:bodyPr>
          <a:lstStyle/>
          <a:p>
            <a:pPr lvl="0"/>
            <a:r>
              <a:rPr lang="en-US" dirty="0"/>
              <a:t>The Earth’s </a:t>
            </a:r>
            <a:r>
              <a:rPr lang="en-US" b="1" dirty="0">
                <a:solidFill>
                  <a:schemeClr val="accent2"/>
                </a:solidFill>
              </a:rPr>
              <a:t>surface</a:t>
            </a:r>
            <a:r>
              <a:rPr lang="en-US" dirty="0"/>
              <a:t> is broken into large plates that move apart, and then rejoin, sliding over hot, plastic rock below</a:t>
            </a:r>
            <a:r>
              <a:rPr lang="en-US" dirty="0" smtClean="0"/>
              <a:t>.</a:t>
            </a:r>
            <a:endParaRPr lang="en-US" dirty="0"/>
          </a:p>
          <a:p>
            <a:pPr lvl="0"/>
            <a:r>
              <a:rPr lang="en-US" dirty="0"/>
              <a:t>There are about a </a:t>
            </a:r>
            <a:r>
              <a:rPr lang="en-US" b="1" dirty="0">
                <a:solidFill>
                  <a:schemeClr val="accent2"/>
                </a:solidFill>
              </a:rPr>
              <a:t>dozen</a:t>
            </a:r>
            <a:r>
              <a:rPr lang="en-US" dirty="0"/>
              <a:t> major tectonic plates and many smaller ones.</a:t>
            </a:r>
          </a:p>
          <a:p>
            <a:endParaRPr lang="en-US" dirty="0"/>
          </a:p>
        </p:txBody>
      </p:sp>
      <p:pic>
        <p:nvPicPr>
          <p:cNvPr id="3076" name="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8288"/>
            <a:ext cx="3816424" cy="24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7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Plate Tectonics: A unifying theory</a:t>
            </a:r>
            <a:endParaRPr lang="en-CA" dirty="0"/>
          </a:p>
        </p:txBody>
      </p:sp>
      <p:sp>
        <p:nvSpPr>
          <p:cNvPr id="3" name="Content Placeholder 2"/>
          <p:cNvSpPr>
            <a:spLocks noGrp="1"/>
          </p:cNvSpPr>
          <p:nvPr>
            <p:ph idx="1"/>
          </p:nvPr>
        </p:nvSpPr>
        <p:spPr/>
        <p:txBody>
          <a:bodyPr/>
          <a:lstStyle/>
          <a:p>
            <a:r>
              <a:rPr lang="en-CA" dirty="0" smtClean="0"/>
              <a:t>The theory of plate tectonics explains many of he features and events that take place at and below Earths surface:</a:t>
            </a:r>
          </a:p>
          <a:p>
            <a:r>
              <a:rPr lang="en-CA" dirty="0" smtClean="0"/>
              <a:t>Explains how and why sea floor spreading occurs,</a:t>
            </a:r>
          </a:p>
          <a:p>
            <a:r>
              <a:rPr lang="en-CA" dirty="0" smtClean="0"/>
              <a:t>How, why, where earthquakes, volcanoes and formation of mountains occur. </a:t>
            </a:r>
            <a:endParaRPr lang="en-CA" dirty="0"/>
          </a:p>
        </p:txBody>
      </p:sp>
    </p:spTree>
    <p:extLst>
      <p:ext uri="{BB962C8B-B14F-4D97-AF65-F5344CB8AC3E}">
        <p14:creationId xmlns:p14="http://schemas.microsoft.com/office/powerpoint/2010/main" val="149630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LandmassesMigrat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16781" y="1608887"/>
            <a:ext cx="7312412" cy="3779882"/>
          </a:xfrm>
        </p:spPr>
      </p:pic>
    </p:spTree>
    <p:extLst>
      <p:ext uri="{BB962C8B-B14F-4D97-AF65-F5344CB8AC3E}">
        <p14:creationId xmlns:p14="http://schemas.microsoft.com/office/powerpoint/2010/main" val="306875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u="sng" dirty="0" smtClean="0"/>
              <a:t>I. Wegner’s Theory of Continental Drift</a:t>
            </a:r>
            <a:endParaRPr lang="en-US" sz="4000" b="1" u="sng" dirty="0"/>
          </a:p>
        </p:txBody>
      </p:sp>
      <p:sp>
        <p:nvSpPr>
          <p:cNvPr id="3" name="Content Placeholder 2"/>
          <p:cNvSpPr>
            <a:spLocks noGrp="1"/>
          </p:cNvSpPr>
          <p:nvPr>
            <p:ph idx="1"/>
          </p:nvPr>
        </p:nvSpPr>
        <p:spPr>
          <a:xfrm>
            <a:off x="214090" y="1700808"/>
            <a:ext cx="6447501" cy="4824535"/>
          </a:xfrm>
        </p:spPr>
        <p:txBody>
          <a:bodyPr>
            <a:normAutofit/>
          </a:bodyPr>
          <a:lstStyle/>
          <a:p>
            <a:pPr>
              <a:spcAft>
                <a:spcPts val="2250"/>
              </a:spcAft>
            </a:pPr>
            <a:r>
              <a:rPr lang="en-US" sz="3600" dirty="0" smtClean="0"/>
              <a:t>States that these </a:t>
            </a:r>
            <a:r>
              <a:rPr lang="en-US" sz="3600" dirty="0"/>
              <a:t>pieces </a:t>
            </a:r>
            <a:r>
              <a:rPr lang="en-US" sz="3600" dirty="0" smtClean="0"/>
              <a:t>of land moved </a:t>
            </a:r>
            <a:r>
              <a:rPr lang="en-US" sz="3600" dirty="0"/>
              <a:t>apart over </a:t>
            </a:r>
            <a:r>
              <a:rPr lang="en-US" sz="3600" b="1" dirty="0">
                <a:solidFill>
                  <a:srgbClr val="FF0000"/>
                </a:solidFill>
              </a:rPr>
              <a:t>millions</a:t>
            </a:r>
            <a:r>
              <a:rPr lang="en-US" sz="3600" dirty="0"/>
              <a:t> of years and formed the separate </a:t>
            </a:r>
            <a:r>
              <a:rPr lang="en-US" sz="3600" b="1" dirty="0"/>
              <a:t>continents</a:t>
            </a:r>
            <a:r>
              <a:rPr lang="en-US" sz="3600" dirty="0"/>
              <a:t> we know today.</a:t>
            </a:r>
          </a:p>
          <a:p>
            <a:pPr marL="0" indent="0">
              <a:spcAft>
                <a:spcPts val="2250"/>
              </a:spcAft>
              <a:buNone/>
            </a:pPr>
            <a:endParaRPr lang="en-US" dirty="0"/>
          </a:p>
        </p:txBody>
      </p:sp>
      <p:pic>
        <p:nvPicPr>
          <p:cNvPr id="4" name="Picture 3"/>
          <p:cNvPicPr>
            <a:picLocks noChangeAspect="1"/>
          </p:cNvPicPr>
          <p:nvPr/>
        </p:nvPicPr>
        <p:blipFill>
          <a:blip r:embed="rId2"/>
          <a:stretch>
            <a:fillRect/>
          </a:stretch>
        </p:blipFill>
        <p:spPr>
          <a:xfrm>
            <a:off x="6955501" y="3306822"/>
            <a:ext cx="2088101" cy="2319668"/>
          </a:xfrm>
          <a:prstGeom prst="rect">
            <a:avLst/>
          </a:prstGeom>
          <a:ln w="12700">
            <a:solidFill>
              <a:schemeClr val="tx1"/>
            </a:solidFill>
          </a:ln>
        </p:spPr>
      </p:pic>
    </p:spTree>
    <p:extLst>
      <p:ext uri="{BB962C8B-B14F-4D97-AF65-F5344CB8AC3E}">
        <p14:creationId xmlns:p14="http://schemas.microsoft.com/office/powerpoint/2010/main" val="6992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Fixism</a:t>
            </a:r>
            <a:endParaRPr lang="en-CA" dirty="0"/>
          </a:p>
        </p:txBody>
      </p:sp>
      <p:sp>
        <p:nvSpPr>
          <p:cNvPr id="3" name="Content Placeholder 2"/>
          <p:cNvSpPr>
            <a:spLocks noGrp="1"/>
          </p:cNvSpPr>
          <p:nvPr>
            <p:ph idx="1"/>
          </p:nvPr>
        </p:nvSpPr>
        <p:spPr/>
        <p:txBody>
          <a:bodyPr/>
          <a:lstStyle/>
          <a:p>
            <a:r>
              <a:rPr lang="en-US" dirty="0" smtClean="0"/>
              <a:t>Wegener’s theory was </a:t>
            </a:r>
            <a:r>
              <a:rPr lang="en-US" dirty="0" smtClean="0">
                <a:solidFill>
                  <a:srgbClr val="FF0000"/>
                </a:solidFill>
              </a:rPr>
              <a:t>rejected</a:t>
            </a:r>
            <a:r>
              <a:rPr lang="en-US" dirty="0" smtClean="0"/>
              <a:t> at first. </a:t>
            </a:r>
          </a:p>
          <a:p>
            <a:endParaRPr lang="en-US" dirty="0" smtClean="0"/>
          </a:p>
          <a:p>
            <a:r>
              <a:rPr lang="en-US" dirty="0" smtClean="0"/>
              <a:t>Because people could not see the continents moving, they assumed they have </a:t>
            </a:r>
            <a:r>
              <a:rPr lang="en-CA" dirty="0" smtClean="0"/>
              <a:t>been in </a:t>
            </a:r>
            <a:r>
              <a:rPr lang="en-CA" dirty="0"/>
              <a:t>same location since Earth first formed. </a:t>
            </a:r>
            <a:endParaRPr lang="en-CA" dirty="0" smtClean="0"/>
          </a:p>
          <a:p>
            <a:endParaRPr lang="en-CA" dirty="0" smtClean="0"/>
          </a:p>
          <a:p>
            <a:r>
              <a:rPr lang="en-CA" dirty="0" smtClean="0"/>
              <a:t>This is the idea of </a:t>
            </a:r>
            <a:r>
              <a:rPr lang="en-CA" dirty="0" err="1" smtClean="0">
                <a:solidFill>
                  <a:srgbClr val="FF0000"/>
                </a:solidFill>
              </a:rPr>
              <a:t>fixism</a:t>
            </a:r>
            <a:r>
              <a:rPr lang="en-CA" dirty="0" smtClean="0">
                <a:solidFill>
                  <a:srgbClr val="FF0000"/>
                </a:solidFill>
              </a:rPr>
              <a:t>. </a:t>
            </a:r>
            <a:endParaRPr lang="en-CA" dirty="0">
              <a:solidFill>
                <a:srgbClr val="FF0000"/>
              </a:solidFill>
            </a:endParaRPr>
          </a:p>
          <a:p>
            <a:endParaRPr lang="en-CA" dirty="0"/>
          </a:p>
        </p:txBody>
      </p:sp>
    </p:spTree>
    <p:extLst>
      <p:ext uri="{BB962C8B-B14F-4D97-AF65-F5344CB8AC3E}">
        <p14:creationId xmlns:p14="http://schemas.microsoft.com/office/powerpoint/2010/main" val="191278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Evidence of continental drift includes:</a:t>
            </a:r>
            <a:endParaRPr lang="en-US" sz="3600" b="1" dirty="0"/>
          </a:p>
        </p:txBody>
      </p:sp>
      <p:sp>
        <p:nvSpPr>
          <p:cNvPr id="3" name="Content Placeholder 2"/>
          <p:cNvSpPr>
            <a:spLocks noGrp="1"/>
          </p:cNvSpPr>
          <p:nvPr>
            <p:ph idx="1"/>
          </p:nvPr>
        </p:nvSpPr>
        <p:spPr>
          <a:xfrm>
            <a:off x="251520" y="1638171"/>
            <a:ext cx="3744415" cy="1790829"/>
          </a:xfrm>
        </p:spPr>
        <p:txBody>
          <a:bodyPr>
            <a:noAutofit/>
          </a:bodyPr>
          <a:lstStyle/>
          <a:p>
            <a:pPr marL="0" lvl="1" indent="0">
              <a:spcAft>
                <a:spcPts val="1800"/>
              </a:spcAft>
              <a:buNone/>
            </a:pPr>
            <a:r>
              <a:rPr lang="en-US" altLang="en-US" sz="3200" dirty="0" smtClean="0"/>
              <a:t>1. There </a:t>
            </a:r>
            <a:r>
              <a:rPr lang="en-US" altLang="en-US" sz="3200" dirty="0"/>
              <a:t>were matching </a:t>
            </a:r>
            <a:r>
              <a:rPr lang="en-US" altLang="en-US" sz="3200" dirty="0">
                <a:solidFill>
                  <a:srgbClr val="FF0000"/>
                </a:solidFill>
              </a:rPr>
              <a:t>geologic </a:t>
            </a:r>
            <a:r>
              <a:rPr lang="en-US" altLang="en-US" sz="3200" dirty="0" smtClean="0">
                <a:solidFill>
                  <a:srgbClr val="FF0000"/>
                </a:solidFill>
              </a:rPr>
              <a:t>features:</a:t>
            </a:r>
            <a:endParaRPr lang="en-US" altLang="en-US" sz="3200" dirty="0" smtClean="0"/>
          </a:p>
          <a:p>
            <a:pPr marL="342900" lvl="1" indent="-342900">
              <a:spcAft>
                <a:spcPts val="1800"/>
              </a:spcAft>
              <a:buFont typeface="Arial"/>
              <a:buChar char="•"/>
            </a:pPr>
            <a:r>
              <a:rPr lang="en-US" sz="3200" b="1" dirty="0" smtClean="0">
                <a:solidFill>
                  <a:srgbClr val="FF0000"/>
                </a:solidFill>
              </a:rPr>
              <a:t>Rocks</a:t>
            </a:r>
            <a:r>
              <a:rPr lang="en-US" sz="3200" dirty="0" smtClean="0"/>
              <a:t> </a:t>
            </a:r>
            <a:r>
              <a:rPr lang="en-US" sz="3200" dirty="0"/>
              <a:t>and </a:t>
            </a:r>
            <a:r>
              <a:rPr lang="en-US" sz="3200" b="1" dirty="0">
                <a:solidFill>
                  <a:srgbClr val="FF0000"/>
                </a:solidFill>
              </a:rPr>
              <a:t>mountain</a:t>
            </a:r>
            <a:r>
              <a:rPr lang="en-US" sz="3200" dirty="0"/>
              <a:t> ranges of eastern North American and western Europe are </a:t>
            </a:r>
            <a:r>
              <a:rPr lang="en-US" sz="3200" dirty="0">
                <a:solidFill>
                  <a:srgbClr val="FF0000"/>
                </a:solidFill>
              </a:rPr>
              <a:t>similar.</a:t>
            </a:r>
          </a:p>
          <a:p>
            <a:pPr marL="342900" lvl="1" indent="-342900">
              <a:spcAft>
                <a:spcPts val="1800"/>
              </a:spcAft>
              <a:buFont typeface="Arial"/>
              <a:buChar char="•"/>
            </a:pPr>
            <a:endParaRPr lang="en-US" altLang="en-US" sz="3200" dirty="0"/>
          </a:p>
        </p:txBody>
      </p:sp>
      <p:pic>
        <p:nvPicPr>
          <p:cNvPr id="5" name="MountainRang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39952" y="1772816"/>
            <a:ext cx="4848668" cy="3636501"/>
          </a:xfrm>
          <a:prstGeom prst="rect">
            <a:avLst/>
          </a:prstGeom>
        </p:spPr>
      </p:pic>
    </p:spTree>
    <p:extLst>
      <p:ext uri="{BB962C8B-B14F-4D97-AF65-F5344CB8AC3E}">
        <p14:creationId xmlns:p14="http://schemas.microsoft.com/office/powerpoint/2010/main" val="32026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cTn>
                <p:tgtEl>
                  <p:spTgt spid="5"/>
                </p:tgtEl>
              </p:cMediaNode>
            </p:vide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20750"/>
          </a:xfrm>
        </p:spPr>
        <p:txBody>
          <a:bodyPr/>
          <a:lstStyle/>
          <a:p>
            <a:r>
              <a:rPr lang="en-CA" altLang="en-US" dirty="0" smtClean="0"/>
              <a:t>Evidence of Continental Drift</a:t>
            </a:r>
          </a:p>
        </p:txBody>
      </p:sp>
      <p:sp>
        <p:nvSpPr>
          <p:cNvPr id="3" name="Content Placeholder 2"/>
          <p:cNvSpPr>
            <a:spLocks noGrp="1"/>
          </p:cNvSpPr>
          <p:nvPr>
            <p:ph idx="1"/>
          </p:nvPr>
        </p:nvSpPr>
        <p:spPr>
          <a:xfrm>
            <a:off x="152400" y="920750"/>
            <a:ext cx="8550166" cy="5632450"/>
          </a:xfrm>
        </p:spPr>
        <p:txBody>
          <a:bodyPr/>
          <a:lstStyle/>
          <a:p>
            <a:pPr marL="0" indent="0">
              <a:buFont typeface="Times" panose="02020603050405020304" pitchFamily="18" charset="0"/>
              <a:buNone/>
              <a:defRPr/>
            </a:pPr>
            <a:r>
              <a:rPr lang="en-CA" dirty="0" smtClean="0"/>
              <a:t>When maps of continents are brought together, their mountain ranges form a single                                                                      continuous range of the </a:t>
            </a:r>
            <a:r>
              <a:rPr lang="en-CA" dirty="0"/>
              <a:t>same age and</a:t>
            </a:r>
            <a:r>
              <a:rPr lang="en-CA" dirty="0" smtClean="0"/>
              <a:t> </a:t>
            </a:r>
            <a:r>
              <a:rPr lang="en-CA" dirty="0"/>
              <a:t>style of formation</a:t>
            </a:r>
            <a:r>
              <a:rPr lang="en-CA" dirty="0" smtClean="0"/>
              <a:t>                                                             throughout.</a:t>
            </a:r>
          </a:p>
          <a:p>
            <a:pPr>
              <a:defRPr/>
            </a:pPr>
            <a:endParaRPr lang="en-CA" dirty="0"/>
          </a:p>
        </p:txBody>
      </p:sp>
      <p:sp>
        <p:nvSpPr>
          <p:cNvPr id="9220"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dirty="0" smtClean="0">
                <a:latin typeface="Arial" panose="020B0604020202020204" pitchFamily="34" charset="0"/>
              </a:rPr>
              <a:t>(c) McGraw Hill Ryerson 2007</a:t>
            </a:r>
            <a:endParaRPr lang="en-US" altLang="en-US" sz="1400" b="0" i="0" dirty="0" smtClean="0">
              <a:latin typeface="Arial" panose="020B0604020202020204" pitchFamily="34" charset="0"/>
            </a:endParaRPr>
          </a:p>
        </p:txBody>
      </p:sp>
      <p:pic>
        <p:nvPicPr>
          <p:cNvPr id="9221" name="Picture 4" descr="Image result for evidence of continental drift mountain trends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5702" t="25066" r="45993" b="21481"/>
          <a:stretch/>
        </p:blipFill>
        <p:spPr bwMode="auto">
          <a:xfrm>
            <a:off x="2561800" y="2420888"/>
            <a:ext cx="5970640" cy="444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25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t>Evidence for Continental Drift</a:t>
            </a:r>
            <a:endParaRPr lang="en-CA" altLang="en-US" dirty="0" smtClean="0"/>
          </a:p>
        </p:txBody>
      </p:sp>
      <p:sp>
        <p:nvSpPr>
          <p:cNvPr id="7171" name="Content Placeholder 2"/>
          <p:cNvSpPr>
            <a:spLocks noGrp="1"/>
          </p:cNvSpPr>
          <p:nvPr>
            <p:ph idx="1"/>
          </p:nvPr>
        </p:nvSpPr>
        <p:spPr>
          <a:xfrm>
            <a:off x="457200" y="1196752"/>
            <a:ext cx="8229600" cy="4929411"/>
          </a:xfrm>
        </p:spPr>
        <p:txBody>
          <a:bodyPr/>
          <a:lstStyle/>
          <a:p>
            <a:pPr marL="0" lvl="2" indent="0" eaLnBrk="1" hangingPunct="1">
              <a:buFont typeface="Wingdings" panose="05000000000000000000" pitchFamily="2" charset="2"/>
              <a:buNone/>
              <a:defRPr/>
            </a:pPr>
            <a:r>
              <a:rPr lang="en-US" altLang="en-US" sz="2400" dirty="0" smtClean="0"/>
              <a:t>2. There were </a:t>
            </a:r>
            <a:r>
              <a:rPr lang="en-US" altLang="en-US" sz="2400" b="1" dirty="0" smtClean="0">
                <a:solidFill>
                  <a:srgbClr val="FF0000"/>
                </a:solidFill>
              </a:rPr>
              <a:t>matching fossils </a:t>
            </a:r>
            <a:r>
              <a:rPr lang="en-US" altLang="en-US" sz="2400" dirty="0" smtClean="0"/>
              <a:t>on different continents suggesting these continents were once joined..</a:t>
            </a:r>
          </a:p>
          <a:p>
            <a:pPr marL="342900" lvl="2" indent="-342900" eaLnBrk="1" hangingPunct="1">
              <a:buFont typeface="Times" panose="02020603050405020304" pitchFamily="18" charset="0"/>
              <a:buChar char="•"/>
              <a:defRPr/>
            </a:pPr>
            <a:endParaRPr lang="en-US" altLang="en-US" dirty="0" smtClean="0"/>
          </a:p>
          <a:p>
            <a:pPr eaLnBrk="1" hangingPunct="1">
              <a:defRPr/>
            </a:pPr>
            <a:endParaRPr lang="en-CA" altLang="en-US" dirty="0" smtClean="0"/>
          </a:p>
        </p:txBody>
      </p:sp>
      <p:sp>
        <p:nvSpPr>
          <p:cNvPr id="11268"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dirty="0" smtClean="0">
                <a:latin typeface="Arial" panose="020B0604020202020204" pitchFamily="34" charset="0"/>
              </a:rPr>
              <a:t>(c) McGraw Hill Ryerson 2007</a:t>
            </a:r>
            <a:endParaRPr lang="en-US" altLang="en-US" sz="1400" b="0" i="0" dirty="0" smtClean="0">
              <a:latin typeface="Arial" panose="020B0604020202020204" pitchFamily="34" charset="0"/>
            </a:endParaRPr>
          </a:p>
        </p:txBody>
      </p:sp>
      <p:pic>
        <p:nvPicPr>
          <p:cNvPr id="11269"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2210284"/>
            <a:ext cx="68643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38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dirty="0" smtClean="0"/>
              <a:t>Evidence for Continental Drift</a:t>
            </a:r>
            <a:endParaRPr lang="en-CA" altLang="en-US" b="0" dirty="0" smtClean="0"/>
          </a:p>
        </p:txBody>
      </p:sp>
      <p:sp>
        <p:nvSpPr>
          <p:cNvPr id="13315" name="Content Placeholder 2"/>
          <p:cNvSpPr>
            <a:spLocks noGrp="1"/>
          </p:cNvSpPr>
          <p:nvPr>
            <p:ph idx="1"/>
          </p:nvPr>
        </p:nvSpPr>
        <p:spPr>
          <a:xfrm>
            <a:off x="228600" y="1557338"/>
            <a:ext cx="8610600" cy="4995862"/>
          </a:xfrm>
        </p:spPr>
        <p:txBody>
          <a:bodyPr/>
          <a:lstStyle/>
          <a:p>
            <a:pPr marL="0" lvl="2" indent="0">
              <a:buNone/>
            </a:pPr>
            <a:r>
              <a:rPr lang="en-US" altLang="en-US" sz="3200" dirty="0" smtClean="0"/>
              <a:t>3. Climatic evidence: </a:t>
            </a:r>
            <a:r>
              <a:rPr lang="en-US" sz="3200" dirty="0"/>
              <a:t>Continents had different climates in the </a:t>
            </a:r>
            <a:r>
              <a:rPr lang="en-US" sz="3200" dirty="0" smtClean="0"/>
              <a:t>past:</a:t>
            </a:r>
            <a:endParaRPr lang="en-US" sz="3200" dirty="0"/>
          </a:p>
          <a:p>
            <a:pPr marL="457200" lvl="2" indent="-457200"/>
            <a:r>
              <a:rPr lang="en-US" altLang="en-US" sz="3200" dirty="0" smtClean="0"/>
              <a:t>such as </a:t>
            </a:r>
            <a:r>
              <a:rPr lang="en-US" altLang="en-US" sz="3200" dirty="0" smtClean="0">
                <a:solidFill>
                  <a:srgbClr val="FF0000"/>
                </a:solidFill>
              </a:rPr>
              <a:t>glaciers</a:t>
            </a:r>
            <a:r>
              <a:rPr lang="en-US" altLang="en-US" sz="3200" dirty="0" smtClean="0"/>
              <a:t> on </a:t>
            </a:r>
          </a:p>
          <a:p>
            <a:pPr marL="0" lvl="2" indent="0">
              <a:buNone/>
            </a:pPr>
            <a:r>
              <a:rPr lang="en-US" altLang="en-US" sz="3200" dirty="0" smtClean="0">
                <a:solidFill>
                  <a:srgbClr val="FF0000"/>
                </a:solidFill>
              </a:rPr>
              <a:t>warm</a:t>
            </a:r>
            <a:r>
              <a:rPr lang="en-US" altLang="en-US" sz="3200" dirty="0" smtClean="0"/>
              <a:t> continents like </a:t>
            </a:r>
          </a:p>
          <a:p>
            <a:pPr marL="0" lvl="2" indent="0">
              <a:buNone/>
            </a:pPr>
            <a:r>
              <a:rPr lang="en-US" altLang="en-US" sz="3200" dirty="0" smtClean="0"/>
              <a:t>Africa</a:t>
            </a:r>
            <a:r>
              <a:rPr lang="en-US" altLang="en-US" sz="2400" dirty="0" smtClean="0"/>
              <a:t>.</a:t>
            </a:r>
          </a:p>
          <a:p>
            <a:pPr eaLnBrk="1" hangingPunct="1"/>
            <a:endParaRPr lang="en-CA" altLang="en-US" dirty="0" smtClean="0"/>
          </a:p>
        </p:txBody>
      </p:sp>
      <p:sp>
        <p:nvSpPr>
          <p:cNvPr id="13316"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pic>
        <p:nvPicPr>
          <p:cNvPr id="13317" name="Picture 4" descr="Image result for climatic evidence for continental dr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459" y="2681287"/>
            <a:ext cx="4127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732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1931</Words>
  <Application>Microsoft Office PowerPoint</Application>
  <PresentationFormat>On-screen Show (4:3)</PresentationFormat>
  <Paragraphs>145</Paragraphs>
  <Slides>24</Slides>
  <Notes>14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vt:lpstr>
      <vt:lpstr>Wingdings</vt:lpstr>
      <vt:lpstr>ヒラギノ角ゴ Pro W3</vt:lpstr>
      <vt:lpstr>Office Theme</vt:lpstr>
      <vt:lpstr>Unit 4: Earth Science</vt:lpstr>
      <vt:lpstr>Evidence for Continental Drift</vt:lpstr>
      <vt:lpstr>PowerPoint Presentation</vt:lpstr>
      <vt:lpstr>I. Wegner’s Theory of Continental Drift</vt:lpstr>
      <vt:lpstr>Fixism</vt:lpstr>
      <vt:lpstr>Evidence of continental drift includes:</vt:lpstr>
      <vt:lpstr>Evidence of Continental Drift</vt:lpstr>
      <vt:lpstr>Evidence for Continental Drift</vt:lpstr>
      <vt:lpstr>Evidence for Continental Drift</vt:lpstr>
      <vt:lpstr>Evidence for Continental Drift</vt:lpstr>
      <vt:lpstr> </vt:lpstr>
      <vt:lpstr>II. Theory of Plate Tectonics</vt:lpstr>
      <vt:lpstr>Evidence Continents Still Move</vt:lpstr>
      <vt:lpstr>Evidence Continents Still Move</vt:lpstr>
      <vt:lpstr>Sea Floor Spreading helps explain continental drift</vt:lpstr>
      <vt:lpstr>Paleomagnetism – study of magnetic properties in rocks</vt:lpstr>
      <vt:lpstr>Magnetic Striping</vt:lpstr>
      <vt:lpstr>PowerPoint Presentation</vt:lpstr>
      <vt:lpstr>Sea Floor Spreading: An Explanation </vt:lpstr>
      <vt:lpstr>Theory of Plate Tectonics</vt:lpstr>
      <vt:lpstr> </vt:lpstr>
      <vt:lpstr>Plate Tectonic Theory</vt:lpstr>
      <vt:lpstr>Plate Tectonic Theory: </vt:lpstr>
      <vt:lpstr>Plate Tectonics: A unifying theory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Kinetic Molecular Theory</dc:title>
  <dc:creator>Heather Johnston</dc:creator>
  <cp:lastModifiedBy>twilson</cp:lastModifiedBy>
  <cp:revision>121</cp:revision>
  <dcterms:created xsi:type="dcterms:W3CDTF">2014-11-23T05:50:42Z</dcterms:created>
  <dcterms:modified xsi:type="dcterms:W3CDTF">2017-05-21T18:34:01Z</dcterms:modified>
</cp:coreProperties>
</file>