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24" r:id="rId3"/>
    <p:sldId id="308" r:id="rId4"/>
    <p:sldId id="260" r:id="rId5"/>
    <p:sldId id="361" r:id="rId6"/>
    <p:sldId id="362" r:id="rId7"/>
    <p:sldId id="360" r:id="rId8"/>
    <p:sldId id="259" r:id="rId9"/>
    <p:sldId id="349" r:id="rId10"/>
    <p:sldId id="353" r:id="rId11"/>
    <p:sldId id="350" r:id="rId12"/>
    <p:sldId id="335" r:id="rId13"/>
    <p:sldId id="341" r:id="rId14"/>
    <p:sldId id="337" r:id="rId15"/>
    <p:sldId id="376" r:id="rId16"/>
    <p:sldId id="369" r:id="rId17"/>
    <p:sldId id="359" r:id="rId18"/>
    <p:sldId id="365" r:id="rId19"/>
    <p:sldId id="377" r:id="rId20"/>
    <p:sldId id="348" r:id="rId21"/>
    <p:sldId id="357" r:id="rId22"/>
    <p:sldId id="370" r:id="rId23"/>
    <p:sldId id="358" r:id="rId24"/>
    <p:sldId id="372" r:id="rId25"/>
    <p:sldId id="257" r:id="rId26"/>
    <p:sldId id="258" r:id="rId27"/>
    <p:sldId id="286" r:id="rId28"/>
    <p:sldId id="315" r:id="rId29"/>
    <p:sldId id="373" r:id="rId30"/>
    <p:sldId id="375" r:id="rId31"/>
    <p:sldId id="342" r:id="rId32"/>
    <p:sldId id="343" r:id="rId33"/>
    <p:sldId id="344" r:id="rId34"/>
    <p:sldId id="371" r:id="rId35"/>
    <p:sldId id="317" r:id="rId36"/>
    <p:sldId id="379" r:id="rId37"/>
    <p:sldId id="338" r:id="rId38"/>
    <p:sldId id="382" r:id="rId39"/>
    <p:sldId id="381" r:id="rId40"/>
    <p:sldId id="383" r:id="rId41"/>
    <p:sldId id="322" r:id="rId42"/>
    <p:sldId id="323" r:id="rId43"/>
    <p:sldId id="340" r:id="rId44"/>
    <p:sldId id="374" r:id="rId45"/>
    <p:sldId id="316" r:id="rId46"/>
    <p:sldId id="368" r:id="rId47"/>
    <p:sldId id="363" r:id="rId48"/>
    <p:sldId id="364" r:id="rId49"/>
    <p:sldId id="366" r:id="rId50"/>
    <p:sldId id="367" r:id="rId51"/>
    <p:sldId id="321" r:id="rId52"/>
    <p:sldId id="314" r:id="rId53"/>
    <p:sldId id="328" r:id="rId54"/>
    <p:sldId id="329" r:id="rId55"/>
    <p:sldId id="330" r:id="rId56"/>
    <p:sldId id="38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1FA501-1241-426D-834A-F8DD14023C67}" v="80" dt="2021-12-12T22:53:22.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4" autoAdjust="0"/>
    <p:restoredTop sz="55444" autoAdjust="0"/>
  </p:normalViewPr>
  <p:slideViewPr>
    <p:cSldViewPr snapToGrid="0">
      <p:cViewPr varScale="1">
        <p:scale>
          <a:sx n="36" d="100"/>
          <a:sy n="36" d="100"/>
        </p:scale>
        <p:origin x="159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DA1FA501-1241-426D-834A-F8DD14023C67}"/>
    <pc:docChg chg="undo custSel addSld delSld modSld sldOrd">
      <pc:chgData name="Tammy Wilson" userId="e3b55da62d900d7c" providerId="LiveId" clId="{DA1FA501-1241-426D-834A-F8DD14023C67}" dt="2021-12-12T22:54:53.344" v="1319" actId="20577"/>
      <pc:docMkLst>
        <pc:docMk/>
      </pc:docMkLst>
      <pc:sldChg chg="add">
        <pc:chgData name="Tammy Wilson" userId="e3b55da62d900d7c" providerId="LiveId" clId="{DA1FA501-1241-426D-834A-F8DD14023C67}" dt="2021-12-12T18:07:42.937" v="406"/>
        <pc:sldMkLst>
          <pc:docMk/>
          <pc:sldMk cId="1855853167" sldId="257"/>
        </pc:sldMkLst>
      </pc:sldChg>
      <pc:sldChg chg="modSp add">
        <pc:chgData name="Tammy Wilson" userId="e3b55da62d900d7c" providerId="LiveId" clId="{DA1FA501-1241-426D-834A-F8DD14023C67}" dt="2021-12-12T18:07:43.002" v="407" actId="27636"/>
        <pc:sldMkLst>
          <pc:docMk/>
          <pc:sldMk cId="2686272459" sldId="258"/>
        </pc:sldMkLst>
        <pc:spChg chg="mod">
          <ac:chgData name="Tammy Wilson" userId="e3b55da62d900d7c" providerId="LiveId" clId="{DA1FA501-1241-426D-834A-F8DD14023C67}" dt="2021-12-12T18:07:43.002" v="407" actId="27636"/>
          <ac:spMkLst>
            <pc:docMk/>
            <pc:sldMk cId="2686272459" sldId="258"/>
            <ac:spMk id="3" creationId="{00000000-0000-0000-0000-000000000000}"/>
          </ac:spMkLst>
        </pc:spChg>
      </pc:sldChg>
      <pc:sldChg chg="ord">
        <pc:chgData name="Tammy Wilson" userId="e3b55da62d900d7c" providerId="LiveId" clId="{DA1FA501-1241-426D-834A-F8DD14023C67}" dt="2021-12-01T18:01:09.945" v="236"/>
        <pc:sldMkLst>
          <pc:docMk/>
          <pc:sldMk cId="2883458810" sldId="259"/>
        </pc:sldMkLst>
      </pc:sldChg>
      <pc:sldChg chg="modSp ord">
        <pc:chgData name="Tammy Wilson" userId="e3b55da62d900d7c" providerId="LiveId" clId="{DA1FA501-1241-426D-834A-F8DD14023C67}" dt="2021-12-01T18:18:25.775" v="337" actId="115"/>
        <pc:sldMkLst>
          <pc:docMk/>
          <pc:sldMk cId="2801368975" sldId="260"/>
        </pc:sldMkLst>
        <pc:spChg chg="mod">
          <ac:chgData name="Tammy Wilson" userId="e3b55da62d900d7c" providerId="LiveId" clId="{DA1FA501-1241-426D-834A-F8DD14023C67}" dt="2021-12-01T17:59:19.455" v="108" actId="20577"/>
          <ac:spMkLst>
            <pc:docMk/>
            <pc:sldMk cId="2801368975" sldId="260"/>
            <ac:spMk id="2" creationId="{00000000-0000-0000-0000-000000000000}"/>
          </ac:spMkLst>
        </pc:spChg>
        <pc:spChg chg="mod">
          <ac:chgData name="Tammy Wilson" userId="e3b55da62d900d7c" providerId="LiveId" clId="{DA1FA501-1241-426D-834A-F8DD14023C67}" dt="2021-12-01T18:18:25.775" v="337" actId="115"/>
          <ac:spMkLst>
            <pc:docMk/>
            <pc:sldMk cId="2801368975" sldId="260"/>
            <ac:spMk id="3" creationId="{00000000-0000-0000-0000-000000000000}"/>
          </ac:spMkLst>
        </pc:spChg>
      </pc:sldChg>
      <pc:sldChg chg="modSp add">
        <pc:chgData name="Tammy Wilson" userId="e3b55da62d900d7c" providerId="LiveId" clId="{DA1FA501-1241-426D-834A-F8DD14023C67}" dt="2021-12-12T18:10:11.204" v="473" actId="14100"/>
        <pc:sldMkLst>
          <pc:docMk/>
          <pc:sldMk cId="1870023614" sldId="286"/>
        </pc:sldMkLst>
        <pc:spChg chg="mod">
          <ac:chgData name="Tammy Wilson" userId="e3b55da62d900d7c" providerId="LiveId" clId="{DA1FA501-1241-426D-834A-F8DD14023C67}" dt="2021-12-12T18:10:04.499" v="471" actId="20577"/>
          <ac:spMkLst>
            <pc:docMk/>
            <pc:sldMk cId="1870023614" sldId="286"/>
            <ac:spMk id="3" creationId="{00000000-0000-0000-0000-000000000000}"/>
          </ac:spMkLst>
        </pc:spChg>
        <pc:picChg chg="mod">
          <ac:chgData name="Tammy Wilson" userId="e3b55da62d900d7c" providerId="LiveId" clId="{DA1FA501-1241-426D-834A-F8DD14023C67}" dt="2021-12-12T18:10:11.204" v="473" actId="14100"/>
          <ac:picMkLst>
            <pc:docMk/>
            <pc:sldMk cId="1870023614" sldId="286"/>
            <ac:picMk id="1026" creationId="{F407AEFE-34F8-4E42-B2CA-53F415037C01}"/>
          </ac:picMkLst>
        </pc:picChg>
      </pc:sldChg>
      <pc:sldChg chg="modSp">
        <pc:chgData name="Tammy Wilson" userId="e3b55da62d900d7c" providerId="LiveId" clId="{DA1FA501-1241-426D-834A-F8DD14023C67}" dt="2021-12-01T18:20:41.859" v="370" actId="255"/>
        <pc:sldMkLst>
          <pc:docMk/>
          <pc:sldMk cId="4133863566" sldId="308"/>
        </pc:sldMkLst>
        <pc:spChg chg="mod">
          <ac:chgData name="Tammy Wilson" userId="e3b55da62d900d7c" providerId="LiveId" clId="{DA1FA501-1241-426D-834A-F8DD14023C67}" dt="2021-12-01T17:56:34.426" v="32" actId="20577"/>
          <ac:spMkLst>
            <pc:docMk/>
            <pc:sldMk cId="4133863566" sldId="308"/>
            <ac:spMk id="2" creationId="{00000000-0000-0000-0000-000000000000}"/>
          </ac:spMkLst>
        </pc:spChg>
        <pc:spChg chg="mod">
          <ac:chgData name="Tammy Wilson" userId="e3b55da62d900d7c" providerId="LiveId" clId="{DA1FA501-1241-426D-834A-F8DD14023C67}" dt="2021-12-01T18:20:41.859" v="370" actId="255"/>
          <ac:spMkLst>
            <pc:docMk/>
            <pc:sldMk cId="4133863566" sldId="308"/>
            <ac:spMk id="3" creationId="{00000000-0000-0000-0000-000000000000}"/>
          </ac:spMkLst>
        </pc:spChg>
      </pc:sldChg>
      <pc:sldChg chg="del">
        <pc:chgData name="Tammy Wilson" userId="e3b55da62d900d7c" providerId="LiveId" clId="{DA1FA501-1241-426D-834A-F8DD14023C67}" dt="2021-12-12T22:37:47.035" v="849" actId="2696"/>
        <pc:sldMkLst>
          <pc:docMk/>
          <pc:sldMk cId="128702200" sldId="313"/>
        </pc:sldMkLst>
      </pc:sldChg>
      <pc:sldChg chg="modSp add">
        <pc:chgData name="Tammy Wilson" userId="e3b55da62d900d7c" providerId="LiveId" clId="{DA1FA501-1241-426D-834A-F8DD14023C67}" dt="2021-12-12T18:10:28.705" v="476" actId="14100"/>
        <pc:sldMkLst>
          <pc:docMk/>
          <pc:sldMk cId="455914721" sldId="315"/>
        </pc:sldMkLst>
        <pc:spChg chg="mod">
          <ac:chgData name="Tammy Wilson" userId="e3b55da62d900d7c" providerId="LiveId" clId="{DA1FA501-1241-426D-834A-F8DD14023C67}" dt="2021-12-12T18:10:28.705" v="476" actId="14100"/>
          <ac:spMkLst>
            <pc:docMk/>
            <pc:sldMk cId="455914721" sldId="315"/>
            <ac:spMk id="3" creationId="{A11011D1-4253-4352-8960-D5CAE615738A}"/>
          </ac:spMkLst>
        </pc:spChg>
      </pc:sldChg>
      <pc:sldChg chg="modSp">
        <pc:chgData name="Tammy Wilson" userId="e3b55da62d900d7c" providerId="LiveId" clId="{DA1FA501-1241-426D-834A-F8DD14023C67}" dt="2021-12-12T22:42:53.721" v="917" actId="20577"/>
        <pc:sldMkLst>
          <pc:docMk/>
          <pc:sldMk cId="1090242447" sldId="316"/>
        </pc:sldMkLst>
        <pc:spChg chg="mod">
          <ac:chgData name="Tammy Wilson" userId="e3b55da62d900d7c" providerId="LiveId" clId="{DA1FA501-1241-426D-834A-F8DD14023C67}" dt="2021-12-12T22:42:40.228" v="889" actId="20577"/>
          <ac:spMkLst>
            <pc:docMk/>
            <pc:sldMk cId="1090242447" sldId="316"/>
            <ac:spMk id="2" creationId="{00000000-0000-0000-0000-000000000000}"/>
          </ac:spMkLst>
        </pc:spChg>
        <pc:spChg chg="mod">
          <ac:chgData name="Tammy Wilson" userId="e3b55da62d900d7c" providerId="LiveId" clId="{DA1FA501-1241-426D-834A-F8DD14023C67}" dt="2021-12-12T22:42:53.721" v="917" actId="20577"/>
          <ac:spMkLst>
            <pc:docMk/>
            <pc:sldMk cId="1090242447" sldId="316"/>
            <ac:spMk id="3" creationId="{00000000-0000-0000-0000-000000000000}"/>
          </ac:spMkLst>
        </pc:spChg>
      </pc:sldChg>
      <pc:sldChg chg="add modNotesTx">
        <pc:chgData name="Tammy Wilson" userId="e3b55da62d900d7c" providerId="LiveId" clId="{DA1FA501-1241-426D-834A-F8DD14023C67}" dt="2021-12-12T22:45:32.135" v="972" actId="20577"/>
        <pc:sldMkLst>
          <pc:docMk/>
          <pc:sldMk cId="805247127" sldId="317"/>
        </pc:sldMkLst>
      </pc:sldChg>
      <pc:sldChg chg="modSp add del">
        <pc:chgData name="Tammy Wilson" userId="e3b55da62d900d7c" providerId="LiveId" clId="{DA1FA501-1241-426D-834A-F8DD14023C67}" dt="2021-12-12T22:39:55.355" v="868" actId="2696"/>
        <pc:sldMkLst>
          <pc:docMk/>
          <pc:sldMk cId="3284783799" sldId="317"/>
        </pc:sldMkLst>
        <pc:spChg chg="mod">
          <ac:chgData name="Tammy Wilson" userId="e3b55da62d900d7c" providerId="LiveId" clId="{DA1FA501-1241-426D-834A-F8DD14023C67}" dt="2021-12-12T22:37:32.252" v="846" actId="27636"/>
          <ac:spMkLst>
            <pc:docMk/>
            <pc:sldMk cId="3284783799" sldId="317"/>
            <ac:spMk id="3" creationId="{C0B528C0-472B-4B16-B9B0-A9CF04CCE6CB}"/>
          </ac:spMkLst>
        </pc:spChg>
      </pc:sldChg>
      <pc:sldChg chg="modSp">
        <pc:chgData name="Tammy Wilson" userId="e3b55da62d900d7c" providerId="LiveId" clId="{DA1FA501-1241-426D-834A-F8DD14023C67}" dt="2021-12-12T22:38:12.683" v="863" actId="27636"/>
        <pc:sldMkLst>
          <pc:docMk/>
          <pc:sldMk cId="3186859792" sldId="321"/>
        </pc:sldMkLst>
        <pc:spChg chg="mod">
          <ac:chgData name="Tammy Wilson" userId="e3b55da62d900d7c" providerId="LiveId" clId="{DA1FA501-1241-426D-834A-F8DD14023C67}" dt="2021-12-12T22:38:12.683" v="863" actId="27636"/>
          <ac:spMkLst>
            <pc:docMk/>
            <pc:sldMk cId="3186859792" sldId="321"/>
            <ac:spMk id="3" creationId="{00000000-0000-0000-0000-000000000000}"/>
          </ac:spMkLst>
        </pc:spChg>
      </pc:sldChg>
      <pc:sldChg chg="modSp add">
        <pc:chgData name="Tammy Wilson" userId="e3b55da62d900d7c" providerId="LiveId" clId="{DA1FA501-1241-426D-834A-F8DD14023C67}" dt="2021-12-12T18:13:47.679" v="575" actId="115"/>
        <pc:sldMkLst>
          <pc:docMk/>
          <pc:sldMk cId="1156792929" sldId="322"/>
        </pc:sldMkLst>
        <pc:spChg chg="mod">
          <ac:chgData name="Tammy Wilson" userId="e3b55da62d900d7c" providerId="LiveId" clId="{DA1FA501-1241-426D-834A-F8DD14023C67}" dt="2021-12-12T18:13:47.679" v="575" actId="115"/>
          <ac:spMkLst>
            <pc:docMk/>
            <pc:sldMk cId="1156792929" sldId="322"/>
            <ac:spMk id="3" creationId="{2BE8F266-876F-47D1-BEE8-940373101ED0}"/>
          </ac:spMkLst>
        </pc:spChg>
      </pc:sldChg>
      <pc:sldChg chg="modSp add">
        <pc:chgData name="Tammy Wilson" userId="e3b55da62d900d7c" providerId="LiveId" clId="{DA1FA501-1241-426D-834A-F8DD14023C67}" dt="2021-12-12T18:15:00.053" v="578" actId="115"/>
        <pc:sldMkLst>
          <pc:docMk/>
          <pc:sldMk cId="225986103" sldId="323"/>
        </pc:sldMkLst>
        <pc:spChg chg="mod">
          <ac:chgData name="Tammy Wilson" userId="e3b55da62d900d7c" providerId="LiveId" clId="{DA1FA501-1241-426D-834A-F8DD14023C67}" dt="2021-12-12T18:15:00.053" v="578" actId="115"/>
          <ac:spMkLst>
            <pc:docMk/>
            <pc:sldMk cId="225986103" sldId="323"/>
            <ac:spMk id="3" creationId="{08A49474-ECAF-4CD8-80AE-5F0B6A918312}"/>
          </ac:spMkLst>
        </pc:spChg>
      </pc:sldChg>
      <pc:sldChg chg="ord">
        <pc:chgData name="Tammy Wilson" userId="e3b55da62d900d7c" providerId="LiveId" clId="{DA1FA501-1241-426D-834A-F8DD14023C67}" dt="2021-12-01T18:01:35.969" v="238"/>
        <pc:sldMkLst>
          <pc:docMk/>
          <pc:sldMk cId="3942986713" sldId="324"/>
        </pc:sldMkLst>
      </pc:sldChg>
      <pc:sldChg chg="modSp ord">
        <pc:chgData name="Tammy Wilson" userId="e3b55da62d900d7c" providerId="LiveId" clId="{DA1FA501-1241-426D-834A-F8DD14023C67}" dt="2021-12-12T18:04:15.559" v="392"/>
        <pc:sldMkLst>
          <pc:docMk/>
          <pc:sldMk cId="652864007" sldId="335"/>
        </pc:sldMkLst>
        <pc:spChg chg="mod">
          <ac:chgData name="Tammy Wilson" userId="e3b55da62d900d7c" providerId="LiveId" clId="{DA1FA501-1241-426D-834A-F8DD14023C67}" dt="2021-12-12T18:04:10.633" v="390" actId="207"/>
          <ac:spMkLst>
            <pc:docMk/>
            <pc:sldMk cId="652864007" sldId="335"/>
            <ac:spMk id="3" creationId="{800511FE-0617-4C1B-B64A-6729F6E392FA}"/>
          </ac:spMkLst>
        </pc:spChg>
      </pc:sldChg>
      <pc:sldChg chg="modSp ord">
        <pc:chgData name="Tammy Wilson" userId="e3b55da62d900d7c" providerId="LiveId" clId="{DA1FA501-1241-426D-834A-F8DD14023C67}" dt="2021-12-12T18:05:36.371" v="401" actId="115"/>
        <pc:sldMkLst>
          <pc:docMk/>
          <pc:sldMk cId="745920943" sldId="337"/>
        </pc:sldMkLst>
        <pc:spChg chg="mod">
          <ac:chgData name="Tammy Wilson" userId="e3b55da62d900d7c" providerId="LiveId" clId="{DA1FA501-1241-426D-834A-F8DD14023C67}" dt="2021-12-12T18:05:36.371" v="401" actId="115"/>
          <ac:spMkLst>
            <pc:docMk/>
            <pc:sldMk cId="745920943" sldId="337"/>
            <ac:spMk id="3" creationId="{459D73EC-05F1-4F64-B0F5-13012885A1C6}"/>
          </ac:spMkLst>
        </pc:spChg>
      </pc:sldChg>
      <pc:sldChg chg="add">
        <pc:chgData name="Tammy Wilson" userId="e3b55da62d900d7c" providerId="LiveId" clId="{DA1FA501-1241-426D-834A-F8DD14023C67}" dt="2021-12-12T22:40:07.847" v="869"/>
        <pc:sldMkLst>
          <pc:docMk/>
          <pc:sldMk cId="750884321" sldId="338"/>
        </pc:sldMkLst>
      </pc:sldChg>
      <pc:sldChg chg="add del">
        <pc:chgData name="Tammy Wilson" userId="e3b55da62d900d7c" providerId="LiveId" clId="{DA1FA501-1241-426D-834A-F8DD14023C67}" dt="2021-12-12T22:39:55.355" v="866" actId="2696"/>
        <pc:sldMkLst>
          <pc:docMk/>
          <pc:sldMk cId="4256742975" sldId="338"/>
        </pc:sldMkLst>
      </pc:sldChg>
      <pc:sldChg chg="add">
        <pc:chgData name="Tammy Wilson" userId="e3b55da62d900d7c" providerId="LiveId" clId="{DA1FA501-1241-426D-834A-F8DD14023C67}" dt="2021-12-12T18:08:13.533" v="408"/>
        <pc:sldMkLst>
          <pc:docMk/>
          <pc:sldMk cId="129120794" sldId="340"/>
        </pc:sldMkLst>
      </pc:sldChg>
      <pc:sldChg chg="modSp">
        <pc:chgData name="Tammy Wilson" userId="e3b55da62d900d7c" providerId="LiveId" clId="{DA1FA501-1241-426D-834A-F8DD14023C67}" dt="2021-12-12T18:12:29.505" v="567" actId="114"/>
        <pc:sldMkLst>
          <pc:docMk/>
          <pc:sldMk cId="2801648463" sldId="342"/>
        </pc:sldMkLst>
        <pc:spChg chg="mod">
          <ac:chgData name="Tammy Wilson" userId="e3b55da62d900d7c" providerId="LiveId" clId="{DA1FA501-1241-426D-834A-F8DD14023C67}" dt="2021-12-12T18:11:26.695" v="555" actId="115"/>
          <ac:spMkLst>
            <pc:docMk/>
            <pc:sldMk cId="2801648463" sldId="342"/>
            <ac:spMk id="2" creationId="{00000000-0000-0000-0000-000000000000}"/>
          </ac:spMkLst>
        </pc:spChg>
        <pc:spChg chg="mod">
          <ac:chgData name="Tammy Wilson" userId="e3b55da62d900d7c" providerId="LiveId" clId="{DA1FA501-1241-426D-834A-F8DD14023C67}" dt="2021-12-12T18:12:29.505" v="567" actId="114"/>
          <ac:spMkLst>
            <pc:docMk/>
            <pc:sldMk cId="2801648463" sldId="342"/>
            <ac:spMk id="3" creationId="{00000000-0000-0000-0000-000000000000}"/>
          </ac:spMkLst>
        </pc:spChg>
      </pc:sldChg>
      <pc:sldChg chg="modSp">
        <pc:chgData name="Tammy Wilson" userId="e3b55da62d900d7c" providerId="LiveId" clId="{DA1FA501-1241-426D-834A-F8DD14023C67}" dt="2021-12-12T22:18:54.719" v="838" actId="20577"/>
        <pc:sldMkLst>
          <pc:docMk/>
          <pc:sldMk cId="2067800924" sldId="343"/>
        </pc:sldMkLst>
        <pc:spChg chg="mod">
          <ac:chgData name="Tammy Wilson" userId="e3b55da62d900d7c" providerId="LiveId" clId="{DA1FA501-1241-426D-834A-F8DD14023C67}" dt="2021-12-12T22:18:54.719" v="838" actId="20577"/>
          <ac:spMkLst>
            <pc:docMk/>
            <pc:sldMk cId="2067800924" sldId="343"/>
            <ac:spMk id="3" creationId="{00000000-0000-0000-0000-000000000000}"/>
          </ac:spMkLst>
        </pc:spChg>
      </pc:sldChg>
      <pc:sldChg chg="modSp">
        <pc:chgData name="Tammy Wilson" userId="e3b55da62d900d7c" providerId="LiveId" clId="{DA1FA501-1241-426D-834A-F8DD14023C67}" dt="2021-12-12T18:13:02.228" v="569" actId="15"/>
        <pc:sldMkLst>
          <pc:docMk/>
          <pc:sldMk cId="811312202" sldId="344"/>
        </pc:sldMkLst>
        <pc:spChg chg="mod">
          <ac:chgData name="Tammy Wilson" userId="e3b55da62d900d7c" providerId="LiveId" clId="{DA1FA501-1241-426D-834A-F8DD14023C67}" dt="2021-12-12T18:13:02.228" v="569" actId="15"/>
          <ac:spMkLst>
            <pc:docMk/>
            <pc:sldMk cId="811312202" sldId="344"/>
            <ac:spMk id="3" creationId="{D38AACF6-43EE-4285-B637-0092429425C1}"/>
          </ac:spMkLst>
        </pc:spChg>
      </pc:sldChg>
      <pc:sldChg chg="modSp">
        <pc:chgData name="Tammy Wilson" userId="e3b55da62d900d7c" providerId="LiveId" clId="{DA1FA501-1241-426D-834A-F8DD14023C67}" dt="2021-12-12T18:03:38.295" v="389" actId="115"/>
        <pc:sldMkLst>
          <pc:docMk/>
          <pc:sldMk cId="3572135817" sldId="349"/>
        </pc:sldMkLst>
        <pc:spChg chg="mod">
          <ac:chgData name="Tammy Wilson" userId="e3b55da62d900d7c" providerId="LiveId" clId="{DA1FA501-1241-426D-834A-F8DD14023C67}" dt="2021-12-01T18:01:44.502" v="239" actId="14100"/>
          <ac:spMkLst>
            <pc:docMk/>
            <pc:sldMk cId="3572135817" sldId="349"/>
            <ac:spMk id="2" creationId="{32B8B9E3-3258-4863-9712-1DFF5B2CE3B4}"/>
          </ac:spMkLst>
        </pc:spChg>
        <pc:spChg chg="mod">
          <ac:chgData name="Tammy Wilson" userId="e3b55da62d900d7c" providerId="LiveId" clId="{DA1FA501-1241-426D-834A-F8DD14023C67}" dt="2021-12-12T18:03:38.295" v="389" actId="115"/>
          <ac:spMkLst>
            <pc:docMk/>
            <pc:sldMk cId="3572135817" sldId="349"/>
            <ac:spMk id="3" creationId="{BCDA39B7-820F-4A56-8EAA-0D5CCFF0C8DA}"/>
          </ac:spMkLst>
        </pc:spChg>
      </pc:sldChg>
      <pc:sldChg chg="del">
        <pc:chgData name="Tammy Wilson" userId="e3b55da62d900d7c" providerId="LiveId" clId="{DA1FA501-1241-426D-834A-F8DD14023C67}" dt="2021-12-01T18:15:05.324" v="291" actId="2696"/>
        <pc:sldMkLst>
          <pc:docMk/>
          <pc:sldMk cId="214216519" sldId="352"/>
        </pc:sldMkLst>
      </pc:sldChg>
      <pc:sldChg chg="del">
        <pc:chgData name="Tammy Wilson" userId="e3b55da62d900d7c" providerId="LiveId" clId="{DA1FA501-1241-426D-834A-F8DD14023C67}" dt="2021-12-01T18:14:35.897" v="290" actId="2696"/>
        <pc:sldMkLst>
          <pc:docMk/>
          <pc:sldMk cId="0" sldId="354"/>
        </pc:sldMkLst>
      </pc:sldChg>
      <pc:sldChg chg="del">
        <pc:chgData name="Tammy Wilson" userId="e3b55da62d900d7c" providerId="LiveId" clId="{DA1FA501-1241-426D-834A-F8DD14023C67}" dt="2021-12-12T22:37:38.396" v="848" actId="2696"/>
        <pc:sldMkLst>
          <pc:docMk/>
          <pc:sldMk cId="0" sldId="355"/>
        </pc:sldMkLst>
      </pc:sldChg>
      <pc:sldChg chg="modSp add del">
        <pc:chgData name="Tammy Wilson" userId="e3b55da62d900d7c" providerId="LiveId" clId="{DA1FA501-1241-426D-834A-F8DD14023C67}" dt="2021-12-12T22:38:17.402" v="864" actId="2696"/>
        <pc:sldMkLst>
          <pc:docMk/>
          <pc:sldMk cId="170445730" sldId="355"/>
        </pc:sldMkLst>
        <pc:spChg chg="mod">
          <ac:chgData name="Tammy Wilson" userId="e3b55da62d900d7c" providerId="LiveId" clId="{DA1FA501-1241-426D-834A-F8DD14023C67}" dt="2021-12-12T22:38:01.582" v="851"/>
          <ac:spMkLst>
            <pc:docMk/>
            <pc:sldMk cId="170445730" sldId="355"/>
            <ac:spMk id="3" creationId="{00000000-0000-0000-0000-000000000000}"/>
          </ac:spMkLst>
        </pc:spChg>
      </pc:sldChg>
      <pc:sldChg chg="modSp">
        <pc:chgData name="Tammy Wilson" userId="e3b55da62d900d7c" providerId="LiveId" clId="{DA1FA501-1241-426D-834A-F8DD14023C67}" dt="2021-12-01T18:05:34.646" v="253" actId="207"/>
        <pc:sldMkLst>
          <pc:docMk/>
          <pc:sldMk cId="0" sldId="357"/>
        </pc:sldMkLst>
        <pc:spChg chg="mod">
          <ac:chgData name="Tammy Wilson" userId="e3b55da62d900d7c" providerId="LiveId" clId="{DA1FA501-1241-426D-834A-F8DD14023C67}" dt="2021-12-01T18:05:34.646" v="253" actId="207"/>
          <ac:spMkLst>
            <pc:docMk/>
            <pc:sldMk cId="0" sldId="357"/>
            <ac:spMk id="3" creationId="{00000000-0000-0000-0000-000000000000}"/>
          </ac:spMkLst>
        </pc:spChg>
      </pc:sldChg>
      <pc:sldChg chg="modSp">
        <pc:chgData name="Tammy Wilson" userId="e3b55da62d900d7c" providerId="LiveId" clId="{DA1FA501-1241-426D-834A-F8DD14023C67}" dt="2021-12-12T18:07:10.381" v="405" actId="207"/>
        <pc:sldMkLst>
          <pc:docMk/>
          <pc:sldMk cId="0" sldId="358"/>
        </pc:sldMkLst>
        <pc:spChg chg="mod">
          <ac:chgData name="Tammy Wilson" userId="e3b55da62d900d7c" providerId="LiveId" clId="{DA1FA501-1241-426D-834A-F8DD14023C67}" dt="2021-12-12T18:07:10.381" v="405" actId="207"/>
          <ac:spMkLst>
            <pc:docMk/>
            <pc:sldMk cId="0" sldId="358"/>
            <ac:spMk id="3" creationId="{00000000-0000-0000-0000-000000000000}"/>
          </ac:spMkLst>
        </pc:spChg>
      </pc:sldChg>
      <pc:sldChg chg="modSp">
        <pc:chgData name="Tammy Wilson" userId="e3b55da62d900d7c" providerId="LiveId" clId="{DA1FA501-1241-426D-834A-F8DD14023C67}" dt="2021-12-01T18:05:09.991" v="250" actId="207"/>
        <pc:sldMkLst>
          <pc:docMk/>
          <pc:sldMk cId="0" sldId="359"/>
        </pc:sldMkLst>
        <pc:spChg chg="mod">
          <ac:chgData name="Tammy Wilson" userId="e3b55da62d900d7c" providerId="LiveId" clId="{DA1FA501-1241-426D-834A-F8DD14023C67}" dt="2021-12-01T18:05:09.991" v="250" actId="207"/>
          <ac:spMkLst>
            <pc:docMk/>
            <pc:sldMk cId="0" sldId="359"/>
            <ac:spMk id="3" creationId="{00000000-0000-0000-0000-000000000000}"/>
          </ac:spMkLst>
        </pc:spChg>
      </pc:sldChg>
      <pc:sldChg chg="add">
        <pc:chgData name="Tammy Wilson" userId="e3b55da62d900d7c" providerId="LiveId" clId="{DA1FA501-1241-426D-834A-F8DD14023C67}" dt="2021-12-12T18:06:27.782" v="404"/>
        <pc:sldMkLst>
          <pc:docMk/>
          <pc:sldMk cId="910361403" sldId="361"/>
        </pc:sldMkLst>
      </pc:sldChg>
      <pc:sldChg chg="del">
        <pc:chgData name="Tammy Wilson" userId="e3b55da62d900d7c" providerId="LiveId" clId="{DA1FA501-1241-426D-834A-F8DD14023C67}" dt="2021-12-12T18:06:14.194" v="403" actId="2696"/>
        <pc:sldMkLst>
          <pc:docMk/>
          <pc:sldMk cId="2902751344" sldId="361"/>
        </pc:sldMkLst>
      </pc:sldChg>
      <pc:sldChg chg="add">
        <pc:chgData name="Tammy Wilson" userId="e3b55da62d900d7c" providerId="LiveId" clId="{DA1FA501-1241-426D-834A-F8DD14023C67}" dt="2021-12-12T18:06:27.782" v="404"/>
        <pc:sldMkLst>
          <pc:docMk/>
          <pc:sldMk cId="3635033130" sldId="362"/>
        </pc:sldMkLst>
      </pc:sldChg>
      <pc:sldChg chg="del">
        <pc:chgData name="Tammy Wilson" userId="e3b55da62d900d7c" providerId="LiveId" clId="{DA1FA501-1241-426D-834A-F8DD14023C67}" dt="2021-12-12T18:06:14.194" v="402" actId="2696"/>
        <pc:sldMkLst>
          <pc:docMk/>
          <pc:sldMk cId="4026134597" sldId="362"/>
        </pc:sldMkLst>
      </pc:sldChg>
      <pc:sldChg chg="modSp">
        <pc:chgData name="Tammy Wilson" userId="e3b55da62d900d7c" providerId="LiveId" clId="{DA1FA501-1241-426D-834A-F8DD14023C67}" dt="2021-12-01T18:05:23.412" v="252" actId="207"/>
        <pc:sldMkLst>
          <pc:docMk/>
          <pc:sldMk cId="0" sldId="365"/>
        </pc:sldMkLst>
        <pc:spChg chg="mod">
          <ac:chgData name="Tammy Wilson" userId="e3b55da62d900d7c" providerId="LiveId" clId="{DA1FA501-1241-426D-834A-F8DD14023C67}" dt="2021-12-01T18:05:19.391" v="251" actId="207"/>
          <ac:spMkLst>
            <pc:docMk/>
            <pc:sldMk cId="0" sldId="365"/>
            <ac:spMk id="2" creationId="{00000000-0000-0000-0000-000000000000}"/>
          </ac:spMkLst>
        </pc:spChg>
        <pc:spChg chg="mod">
          <ac:chgData name="Tammy Wilson" userId="e3b55da62d900d7c" providerId="LiveId" clId="{DA1FA501-1241-426D-834A-F8DD14023C67}" dt="2021-12-01T18:05:23.412" v="252" actId="207"/>
          <ac:spMkLst>
            <pc:docMk/>
            <pc:sldMk cId="0" sldId="365"/>
            <ac:spMk id="3" creationId="{00000000-0000-0000-0000-000000000000}"/>
          </ac:spMkLst>
        </pc:spChg>
      </pc:sldChg>
      <pc:sldChg chg="modSp add del">
        <pc:chgData name="Tammy Wilson" userId="e3b55da62d900d7c" providerId="LiveId" clId="{DA1FA501-1241-426D-834A-F8DD14023C67}" dt="2021-12-12T18:04:28.208" v="394" actId="2696"/>
        <pc:sldMkLst>
          <pc:docMk/>
          <pc:sldMk cId="2989002734" sldId="369"/>
        </pc:sldMkLst>
        <pc:spChg chg="mod">
          <ac:chgData name="Tammy Wilson" userId="e3b55da62d900d7c" providerId="LiveId" clId="{DA1FA501-1241-426D-834A-F8DD14023C67}" dt="2021-12-01T18:02:42.480" v="249" actId="20577"/>
          <ac:spMkLst>
            <pc:docMk/>
            <pc:sldMk cId="2989002734" sldId="369"/>
            <ac:spMk id="2" creationId="{CB6285E2-4CED-4F0B-9A4E-85F995320E75}"/>
          </ac:spMkLst>
        </pc:spChg>
        <pc:spChg chg="mod">
          <ac:chgData name="Tammy Wilson" userId="e3b55da62d900d7c" providerId="LiveId" clId="{DA1FA501-1241-426D-834A-F8DD14023C67}" dt="2021-12-01T18:06:52.857" v="289" actId="20577"/>
          <ac:spMkLst>
            <pc:docMk/>
            <pc:sldMk cId="2989002734" sldId="369"/>
            <ac:spMk id="3" creationId="{92000A52-F52F-4987-A832-ECA0647D34FE}"/>
          </ac:spMkLst>
        </pc:spChg>
      </pc:sldChg>
      <pc:sldChg chg="modSp add">
        <pc:chgData name="Tammy Wilson" userId="e3b55da62d900d7c" providerId="LiveId" clId="{DA1FA501-1241-426D-834A-F8DD14023C67}" dt="2021-12-01T18:15:24.927" v="320" actId="20577"/>
        <pc:sldMkLst>
          <pc:docMk/>
          <pc:sldMk cId="3065103565" sldId="370"/>
        </pc:sldMkLst>
        <pc:spChg chg="mod">
          <ac:chgData name="Tammy Wilson" userId="e3b55da62d900d7c" providerId="LiveId" clId="{DA1FA501-1241-426D-834A-F8DD14023C67}" dt="2021-12-01T18:15:24.927" v="320" actId="20577"/>
          <ac:spMkLst>
            <pc:docMk/>
            <pc:sldMk cId="3065103565" sldId="370"/>
            <ac:spMk id="2" creationId="{7D7EC7C0-71F3-4D70-BA95-4B26C35DEEE3}"/>
          </ac:spMkLst>
        </pc:spChg>
      </pc:sldChg>
      <pc:sldChg chg="addSp delSp modSp add">
        <pc:chgData name="Tammy Wilson" userId="e3b55da62d900d7c" providerId="LiveId" clId="{DA1FA501-1241-426D-834A-F8DD14023C67}" dt="2021-12-01T18:32:30.429" v="375" actId="14100"/>
        <pc:sldMkLst>
          <pc:docMk/>
          <pc:sldMk cId="89465163" sldId="371"/>
        </pc:sldMkLst>
        <pc:spChg chg="del">
          <ac:chgData name="Tammy Wilson" userId="e3b55da62d900d7c" providerId="LiveId" clId="{DA1FA501-1241-426D-834A-F8DD14023C67}" dt="2021-12-01T18:32:17.977" v="372"/>
          <ac:spMkLst>
            <pc:docMk/>
            <pc:sldMk cId="89465163" sldId="371"/>
            <ac:spMk id="3" creationId="{AFF053DA-5D01-4CEF-9D4C-B73B23D5312F}"/>
          </ac:spMkLst>
        </pc:spChg>
        <pc:picChg chg="add mod">
          <ac:chgData name="Tammy Wilson" userId="e3b55da62d900d7c" providerId="LiveId" clId="{DA1FA501-1241-426D-834A-F8DD14023C67}" dt="2021-12-01T18:32:30.429" v="375" actId="14100"/>
          <ac:picMkLst>
            <pc:docMk/>
            <pc:sldMk cId="89465163" sldId="371"/>
            <ac:picMk id="1026" creationId="{2F9D0A1E-4FEB-4D54-A866-1F8CF6FCF7D9}"/>
          </ac:picMkLst>
        </pc:picChg>
      </pc:sldChg>
      <pc:sldChg chg="add">
        <pc:chgData name="Tammy Wilson" userId="e3b55da62d900d7c" providerId="LiveId" clId="{DA1FA501-1241-426D-834A-F8DD14023C67}" dt="2021-12-12T18:07:42.937" v="406"/>
        <pc:sldMkLst>
          <pc:docMk/>
          <pc:sldMk cId="1706836" sldId="372"/>
        </pc:sldMkLst>
      </pc:sldChg>
      <pc:sldChg chg="modSp add">
        <pc:chgData name="Tammy Wilson" userId="e3b55da62d900d7c" providerId="LiveId" clId="{DA1FA501-1241-426D-834A-F8DD14023C67}" dt="2021-12-12T18:10:46.835" v="478" actId="255"/>
        <pc:sldMkLst>
          <pc:docMk/>
          <pc:sldMk cId="3069249830" sldId="373"/>
        </pc:sldMkLst>
        <pc:spChg chg="mod">
          <ac:chgData name="Tammy Wilson" userId="e3b55da62d900d7c" providerId="LiveId" clId="{DA1FA501-1241-426D-834A-F8DD14023C67}" dt="2021-12-12T18:10:46.835" v="478" actId="255"/>
          <ac:spMkLst>
            <pc:docMk/>
            <pc:sldMk cId="3069249830" sldId="373"/>
            <ac:spMk id="4" creationId="{00000000-0000-0000-0000-000000000000}"/>
          </ac:spMkLst>
        </pc:spChg>
      </pc:sldChg>
      <pc:sldChg chg="modSp add">
        <pc:chgData name="Tammy Wilson" userId="e3b55da62d900d7c" providerId="LiveId" clId="{DA1FA501-1241-426D-834A-F8DD14023C67}" dt="2021-12-12T18:15:29.804" v="581" actId="115"/>
        <pc:sldMkLst>
          <pc:docMk/>
          <pc:sldMk cId="2384929347" sldId="374"/>
        </pc:sldMkLst>
        <pc:spChg chg="mod">
          <ac:chgData name="Tammy Wilson" userId="e3b55da62d900d7c" providerId="LiveId" clId="{DA1FA501-1241-426D-834A-F8DD14023C67}" dt="2021-12-12T18:15:29.804" v="581" actId="115"/>
          <ac:spMkLst>
            <pc:docMk/>
            <pc:sldMk cId="2384929347" sldId="374"/>
            <ac:spMk id="3" creationId="{9BE842FD-76D1-4148-8BDE-28F53CF37B83}"/>
          </ac:spMkLst>
        </pc:spChg>
      </pc:sldChg>
      <pc:sldChg chg="modSp add">
        <pc:chgData name="Tammy Wilson" userId="e3b55da62d900d7c" providerId="LiveId" clId="{DA1FA501-1241-426D-834A-F8DD14023C67}" dt="2021-12-12T18:11:06.180" v="532" actId="20577"/>
        <pc:sldMkLst>
          <pc:docMk/>
          <pc:sldMk cId="1394025442" sldId="375"/>
        </pc:sldMkLst>
        <pc:spChg chg="mod">
          <ac:chgData name="Tammy Wilson" userId="e3b55da62d900d7c" providerId="LiveId" clId="{DA1FA501-1241-426D-834A-F8DD14023C67}" dt="2021-12-12T18:11:06.180" v="532" actId="20577"/>
          <ac:spMkLst>
            <pc:docMk/>
            <pc:sldMk cId="1394025442" sldId="375"/>
            <ac:spMk id="2" creationId="{EB2D1E1F-0F7A-4C41-85BE-BAF2951BF80E}"/>
          </ac:spMkLst>
        </pc:spChg>
      </pc:sldChg>
      <pc:sldChg chg="modSp add">
        <pc:chgData name="Tammy Wilson" userId="e3b55da62d900d7c" providerId="LiveId" clId="{DA1FA501-1241-426D-834A-F8DD14023C67}" dt="2021-12-12T18:40:35.585" v="781" actId="20577"/>
        <pc:sldMkLst>
          <pc:docMk/>
          <pc:sldMk cId="3336349570" sldId="376"/>
        </pc:sldMkLst>
        <pc:spChg chg="mod">
          <ac:chgData name="Tammy Wilson" userId="e3b55da62d900d7c" providerId="LiveId" clId="{DA1FA501-1241-426D-834A-F8DD14023C67}" dt="2021-12-12T18:19:26.943" v="744" actId="20577"/>
          <ac:spMkLst>
            <pc:docMk/>
            <pc:sldMk cId="3336349570" sldId="376"/>
            <ac:spMk id="2" creationId="{82B6E14A-7EA7-4382-9814-F88DA25395C9}"/>
          </ac:spMkLst>
        </pc:spChg>
        <pc:spChg chg="mod">
          <ac:chgData name="Tammy Wilson" userId="e3b55da62d900d7c" providerId="LiveId" clId="{DA1FA501-1241-426D-834A-F8DD14023C67}" dt="2021-12-12T18:40:35.585" v="781" actId="20577"/>
          <ac:spMkLst>
            <pc:docMk/>
            <pc:sldMk cId="3336349570" sldId="376"/>
            <ac:spMk id="3" creationId="{C9E9A179-1652-4040-97C8-C0E4E6834E89}"/>
          </ac:spMkLst>
        </pc:spChg>
      </pc:sldChg>
      <pc:sldChg chg="addSp add">
        <pc:chgData name="Tammy Wilson" userId="e3b55da62d900d7c" providerId="LiveId" clId="{DA1FA501-1241-426D-834A-F8DD14023C67}" dt="2021-12-12T22:19:41.272" v="840"/>
        <pc:sldMkLst>
          <pc:docMk/>
          <pc:sldMk cId="1090717215" sldId="377"/>
        </pc:sldMkLst>
        <pc:picChg chg="add">
          <ac:chgData name="Tammy Wilson" userId="e3b55da62d900d7c" providerId="LiveId" clId="{DA1FA501-1241-426D-834A-F8DD14023C67}" dt="2021-12-12T22:19:41.272" v="840"/>
          <ac:picMkLst>
            <pc:docMk/>
            <pc:sldMk cId="1090717215" sldId="377"/>
            <ac:picMk id="1026" creationId="{48546CEA-D59D-415B-870F-698AE48FFAE8}"/>
          </ac:picMkLst>
        </pc:picChg>
      </pc:sldChg>
      <pc:sldChg chg="modSp add del">
        <pc:chgData name="Tammy Wilson" userId="e3b55da62d900d7c" providerId="LiveId" clId="{DA1FA501-1241-426D-834A-F8DD14023C67}" dt="2021-12-12T22:42:36.756" v="881" actId="2696"/>
        <pc:sldMkLst>
          <pc:docMk/>
          <pc:sldMk cId="3101080887" sldId="378"/>
        </pc:sldMkLst>
        <pc:spChg chg="mod">
          <ac:chgData name="Tammy Wilson" userId="e3b55da62d900d7c" providerId="LiveId" clId="{DA1FA501-1241-426D-834A-F8DD14023C67}" dt="2021-12-12T22:36:07.691" v="844" actId="20577"/>
          <ac:spMkLst>
            <pc:docMk/>
            <pc:sldMk cId="3101080887" sldId="378"/>
            <ac:spMk id="2" creationId="{3A69EF06-A670-4CCF-87C4-C6B58E5B8ADF}"/>
          </ac:spMkLst>
        </pc:spChg>
      </pc:sldChg>
      <pc:sldChg chg="add modNotesTx">
        <pc:chgData name="Tammy Wilson" userId="e3b55da62d900d7c" providerId="LiveId" clId="{DA1FA501-1241-426D-834A-F8DD14023C67}" dt="2021-12-12T22:45:19.373" v="971" actId="20577"/>
        <pc:sldMkLst>
          <pc:docMk/>
          <pc:sldMk cId="642229780" sldId="379"/>
        </pc:sldMkLst>
      </pc:sldChg>
      <pc:sldChg chg="modSp add del">
        <pc:chgData name="Tammy Wilson" userId="e3b55da62d900d7c" providerId="LiveId" clId="{DA1FA501-1241-426D-834A-F8DD14023C67}" dt="2021-12-12T22:39:55.355" v="867" actId="2696"/>
        <pc:sldMkLst>
          <pc:docMk/>
          <pc:sldMk cId="1947805131" sldId="379"/>
        </pc:sldMkLst>
        <pc:spChg chg="mod">
          <ac:chgData name="Tammy Wilson" userId="e3b55da62d900d7c" providerId="LiveId" clId="{DA1FA501-1241-426D-834A-F8DD14023C67}" dt="2021-12-12T22:37:32.764" v="847" actId="27636"/>
          <ac:spMkLst>
            <pc:docMk/>
            <pc:sldMk cId="1947805131" sldId="379"/>
            <ac:spMk id="3" creationId="{00000000-0000-0000-0000-000000000000}"/>
          </ac:spMkLst>
        </pc:spChg>
      </pc:sldChg>
      <pc:sldChg chg="add del">
        <pc:chgData name="Tammy Wilson" userId="e3b55da62d900d7c" providerId="LiveId" clId="{DA1FA501-1241-426D-834A-F8DD14023C67}" dt="2021-12-12T22:39:55.355" v="865" actId="2696"/>
        <pc:sldMkLst>
          <pc:docMk/>
          <pc:sldMk cId="118786578" sldId="380"/>
        </pc:sldMkLst>
      </pc:sldChg>
      <pc:sldChg chg="add">
        <pc:chgData name="Tammy Wilson" userId="e3b55da62d900d7c" providerId="LiveId" clId="{DA1FA501-1241-426D-834A-F8DD14023C67}" dt="2021-12-12T22:53:22.520" v="1284"/>
        <pc:sldMkLst>
          <pc:docMk/>
          <pc:sldMk cId="158333664" sldId="380"/>
        </pc:sldMkLst>
      </pc:sldChg>
      <pc:sldChg chg="modSp add del">
        <pc:chgData name="Tammy Wilson" userId="e3b55da62d900d7c" providerId="LiveId" clId="{DA1FA501-1241-426D-834A-F8DD14023C67}" dt="2021-12-12T22:53:19.583" v="1283" actId="2696"/>
        <pc:sldMkLst>
          <pc:docMk/>
          <pc:sldMk cId="384624618" sldId="380"/>
        </pc:sldMkLst>
        <pc:spChg chg="mod">
          <ac:chgData name="Tammy Wilson" userId="e3b55da62d900d7c" providerId="LiveId" clId="{DA1FA501-1241-426D-834A-F8DD14023C67}" dt="2021-12-12T22:41:17.725" v="880" actId="20577"/>
          <ac:spMkLst>
            <pc:docMk/>
            <pc:sldMk cId="384624618" sldId="380"/>
            <ac:spMk id="2" creationId="{00000000-0000-0000-0000-000000000000}"/>
          </ac:spMkLst>
        </pc:spChg>
      </pc:sldChg>
      <pc:sldChg chg="addSp delSp modSp add modNotesTx">
        <pc:chgData name="Tammy Wilson" userId="e3b55da62d900d7c" providerId="LiveId" clId="{DA1FA501-1241-426D-834A-F8DD14023C67}" dt="2021-12-12T22:50:52.225" v="1249" actId="255"/>
        <pc:sldMkLst>
          <pc:docMk/>
          <pc:sldMk cId="2686541823" sldId="381"/>
        </pc:sldMkLst>
        <pc:spChg chg="mod">
          <ac:chgData name="Tammy Wilson" userId="e3b55da62d900d7c" providerId="LiveId" clId="{DA1FA501-1241-426D-834A-F8DD14023C67}" dt="2021-12-12T22:48:53.420" v="1203" actId="20577"/>
          <ac:spMkLst>
            <pc:docMk/>
            <pc:sldMk cId="2686541823" sldId="381"/>
            <ac:spMk id="2" creationId="{613ACD3A-4123-4C5E-B2AF-3E776ED88F68}"/>
          </ac:spMkLst>
        </pc:spChg>
        <pc:spChg chg="add del mod">
          <ac:chgData name="Tammy Wilson" userId="e3b55da62d900d7c" providerId="LiveId" clId="{DA1FA501-1241-426D-834A-F8DD14023C67}" dt="2021-12-12T22:50:52.225" v="1249" actId="255"/>
          <ac:spMkLst>
            <pc:docMk/>
            <pc:sldMk cId="2686541823" sldId="381"/>
            <ac:spMk id="3" creationId="{21508589-ED98-43C2-B1B0-08758C3C6AE6}"/>
          </ac:spMkLst>
        </pc:spChg>
        <pc:picChg chg="add del">
          <ac:chgData name="Tammy Wilson" userId="e3b55da62d900d7c" providerId="LiveId" clId="{DA1FA501-1241-426D-834A-F8DD14023C67}" dt="2021-12-12T22:44:17.858" v="920"/>
          <ac:picMkLst>
            <pc:docMk/>
            <pc:sldMk cId="2686541823" sldId="381"/>
            <ac:picMk id="2050" creationId="{FB4EB7C8-962B-4F05-959B-62C0F8521792}"/>
          </ac:picMkLst>
        </pc:picChg>
        <pc:picChg chg="add mod">
          <ac:chgData name="Tammy Wilson" userId="e3b55da62d900d7c" providerId="LiveId" clId="{DA1FA501-1241-426D-834A-F8DD14023C67}" dt="2021-12-12T22:50:14.616" v="1232" actId="1076"/>
          <ac:picMkLst>
            <pc:docMk/>
            <pc:sldMk cId="2686541823" sldId="381"/>
            <ac:picMk id="2052" creationId="{4DA24BBD-FC31-46B0-9207-9FCFAEB46218}"/>
          </ac:picMkLst>
        </pc:picChg>
      </pc:sldChg>
      <pc:sldChg chg="modSp add ord modNotesTx">
        <pc:chgData name="Tammy Wilson" userId="e3b55da62d900d7c" providerId="LiveId" clId="{DA1FA501-1241-426D-834A-F8DD14023C67}" dt="2021-12-12T22:54:53.344" v="1319" actId="20577"/>
        <pc:sldMkLst>
          <pc:docMk/>
          <pc:sldMk cId="2615155103" sldId="382"/>
        </pc:sldMkLst>
        <pc:spChg chg="mod">
          <ac:chgData name="Tammy Wilson" userId="e3b55da62d900d7c" providerId="LiveId" clId="{DA1FA501-1241-426D-834A-F8DD14023C67}" dt="2021-12-12T22:48:46.651" v="1193" actId="20577"/>
          <ac:spMkLst>
            <pc:docMk/>
            <pc:sldMk cId="2615155103" sldId="382"/>
            <ac:spMk id="2" creationId="{613ACD3A-4123-4C5E-B2AF-3E776ED88F68}"/>
          </ac:spMkLst>
        </pc:spChg>
        <pc:spChg chg="mod">
          <ac:chgData name="Tammy Wilson" userId="e3b55da62d900d7c" providerId="LiveId" clId="{DA1FA501-1241-426D-834A-F8DD14023C67}" dt="2021-12-12T22:54:14.178" v="1285" actId="255"/>
          <ac:spMkLst>
            <pc:docMk/>
            <pc:sldMk cId="2615155103" sldId="382"/>
            <ac:spMk id="3" creationId="{21508589-ED98-43C2-B1B0-08758C3C6AE6}"/>
          </ac:spMkLst>
        </pc:spChg>
        <pc:picChg chg="mod">
          <ac:chgData name="Tammy Wilson" userId="e3b55da62d900d7c" providerId="LiveId" clId="{DA1FA501-1241-426D-834A-F8DD14023C67}" dt="2021-12-12T22:49:47.824" v="1225" actId="14100"/>
          <ac:picMkLst>
            <pc:docMk/>
            <pc:sldMk cId="2615155103" sldId="382"/>
            <ac:picMk id="2052" creationId="{4DA24BBD-FC31-46B0-9207-9FCFAEB46218}"/>
          </ac:picMkLst>
        </pc:picChg>
      </pc:sldChg>
      <pc:sldChg chg="modSp add">
        <pc:chgData name="Tammy Wilson" userId="e3b55da62d900d7c" providerId="LiveId" clId="{DA1FA501-1241-426D-834A-F8DD14023C67}" dt="2021-12-12T22:52:58.473" v="1282" actId="20577"/>
        <pc:sldMkLst>
          <pc:docMk/>
          <pc:sldMk cId="1364572419" sldId="383"/>
        </pc:sldMkLst>
        <pc:spChg chg="mod">
          <ac:chgData name="Tammy Wilson" userId="e3b55da62d900d7c" providerId="LiveId" clId="{DA1FA501-1241-426D-834A-F8DD14023C67}" dt="2021-12-12T22:51:23.548" v="1251" actId="20577"/>
          <ac:spMkLst>
            <pc:docMk/>
            <pc:sldMk cId="1364572419" sldId="383"/>
            <ac:spMk id="2" creationId="{613ACD3A-4123-4C5E-B2AF-3E776ED88F68}"/>
          </ac:spMkLst>
        </pc:spChg>
        <pc:spChg chg="mod">
          <ac:chgData name="Tammy Wilson" userId="e3b55da62d900d7c" providerId="LiveId" clId="{DA1FA501-1241-426D-834A-F8DD14023C67}" dt="2021-12-12T22:52:58.473" v="1282" actId="20577"/>
          <ac:spMkLst>
            <pc:docMk/>
            <pc:sldMk cId="1364572419" sldId="383"/>
            <ac:spMk id="3" creationId="{21508589-ED98-43C2-B1B0-08758C3C6AE6}"/>
          </ac:spMkLst>
        </pc:spChg>
        <pc:picChg chg="mod">
          <ac:chgData name="Tammy Wilson" userId="e3b55da62d900d7c" providerId="LiveId" clId="{DA1FA501-1241-426D-834A-F8DD14023C67}" dt="2021-12-12T22:51:49.447" v="1256" actId="1076"/>
          <ac:picMkLst>
            <pc:docMk/>
            <pc:sldMk cId="1364572419" sldId="383"/>
            <ac:picMk id="2052" creationId="{4DA24BBD-FC31-46B0-9207-9FCFAEB4621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EC585-1CCA-48E1-AA94-6C092FFA1098}" type="datetimeFigureOut">
              <a:rPr lang="en-CA" smtClean="0"/>
              <a:pPr/>
              <a:t>2021-12-12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8BA28-3A33-415D-B748-64881A8D264F}" type="slidenum">
              <a:rPr lang="en-CA" smtClean="0"/>
              <a:pPr/>
              <a:t>‹#›</a:t>
            </a:fld>
            <a:endParaRPr lang="en-CA"/>
          </a:p>
        </p:txBody>
      </p:sp>
    </p:spTree>
    <p:extLst>
      <p:ext uri="{BB962C8B-B14F-4D97-AF65-F5344CB8AC3E}">
        <p14:creationId xmlns:p14="http://schemas.microsoft.com/office/powerpoint/2010/main" val="86697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youtube.com/watch?v=tO8dxt3Cbzc"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What is static charge? When materials rub together, you might see them cling to each other. Material that behave this way are said to carry an electrical charge. When a charge stays in place for some length of time, it </a:t>
            </a:r>
            <a:r>
              <a:rPr lang="en-CA" sz="1200" kern="1200" dirty="0" err="1">
                <a:solidFill>
                  <a:schemeClr val="tx1"/>
                </a:solidFill>
                <a:effectLst/>
                <a:latin typeface="+mn-lt"/>
                <a:ea typeface="+mn-ea"/>
                <a:cs typeface="+mn-cs"/>
              </a:rPr>
              <a:t>si</a:t>
            </a:r>
            <a:r>
              <a:rPr lang="en-CA" sz="1200" kern="1200" dirty="0">
                <a:solidFill>
                  <a:schemeClr val="tx1"/>
                </a:solidFill>
                <a:effectLst/>
                <a:latin typeface="+mn-lt"/>
                <a:ea typeface="+mn-ea"/>
                <a:cs typeface="+mn-cs"/>
              </a:rPr>
              <a:t> described as static electricity. Or static charge. </a:t>
            </a:r>
          </a:p>
          <a:p>
            <a:endParaRPr lang="en-CA" dirty="0"/>
          </a:p>
          <a:p>
            <a:r>
              <a:rPr lang="en-CA" dirty="0"/>
              <a:t>Why does rubbing make material charged? </a:t>
            </a:r>
          </a:p>
          <a:p>
            <a:r>
              <a:rPr lang="en-CA" dirty="0"/>
              <a:t>Recall that all matter is made up of atoms. Most of the mass is in the nucleus. Nucleus contains p and n. p are +,</a:t>
            </a:r>
            <a:r>
              <a:rPr lang="en-CA" baseline="0" dirty="0"/>
              <a:t> e outside are -. </a:t>
            </a:r>
          </a:p>
          <a:p>
            <a:r>
              <a:rPr lang="en-CA" baseline="0" dirty="0"/>
              <a:t>The overall charge of a material depends </a:t>
            </a:r>
            <a:r>
              <a:rPr lang="en-CA" baseline="0" dirty="0" err="1"/>
              <a:t>ont</a:t>
            </a:r>
            <a:r>
              <a:rPr lang="en-CA" baseline="0" dirty="0"/>
              <a:t> eh balance between the positive and negative charges in all the atoms of the material. A material may be neutral, positive, or neg. </a:t>
            </a:r>
          </a:p>
          <a:p>
            <a:r>
              <a:rPr lang="en-CA" baseline="0" dirty="0"/>
              <a:t>When two materials are rubbed, </a:t>
            </a:r>
            <a:r>
              <a:rPr lang="en-CA" baseline="0" dirty="0" err="1"/>
              <a:t>elecrons</a:t>
            </a:r>
            <a:r>
              <a:rPr lang="en-CA" baseline="0" dirty="0"/>
              <a:t> </a:t>
            </a:r>
            <a:r>
              <a:rPr lang="en-CA" baseline="0" dirty="0" err="1"/>
              <a:t>fromt</a:t>
            </a:r>
            <a:r>
              <a:rPr lang="en-CA" baseline="0" dirty="0"/>
              <a:t> </a:t>
            </a:r>
            <a:r>
              <a:rPr lang="en-CA" baseline="0" dirty="0" err="1"/>
              <a:t>ehatoms</a:t>
            </a:r>
            <a:r>
              <a:rPr lang="en-CA" baseline="0" dirty="0"/>
              <a:t> of one material may move to the atoms of the other material. The movement of electrons from one atoms to another changes the charge  on the  atoms. </a:t>
            </a:r>
            <a:r>
              <a:rPr lang="en-CA" baseline="0" dirty="0" err="1"/>
              <a:t>Whena</a:t>
            </a:r>
            <a:r>
              <a:rPr lang="en-CA" baseline="0" dirty="0"/>
              <a:t> atom loses electrons, it is left with more protons </a:t>
            </a:r>
            <a:r>
              <a:rPr lang="en-CA" baseline="0" dirty="0" err="1"/>
              <a:t>tso</a:t>
            </a:r>
            <a:r>
              <a:rPr lang="en-CA" baseline="0" dirty="0"/>
              <a:t> its charge is positive. </a:t>
            </a:r>
            <a:r>
              <a:rPr lang="en-CA" baseline="0" dirty="0" err="1"/>
              <a:t>Whena</a:t>
            </a:r>
            <a:r>
              <a:rPr lang="en-CA" baseline="0" dirty="0"/>
              <a:t> an atom gains electrons, it has more electrons than protons, so neg. </a:t>
            </a:r>
            <a:endParaRPr lang="en-CA" dirty="0"/>
          </a:p>
        </p:txBody>
      </p:sp>
      <p:sp>
        <p:nvSpPr>
          <p:cNvPr id="4" name="Slide Number Placeholder 3"/>
          <p:cNvSpPr>
            <a:spLocks noGrp="1"/>
          </p:cNvSpPr>
          <p:nvPr>
            <p:ph type="sldNum" sz="quarter" idx="10"/>
          </p:nvPr>
        </p:nvSpPr>
        <p:spPr/>
        <p:txBody>
          <a:bodyPr/>
          <a:lstStyle/>
          <a:p>
            <a:fld id="{E908BA28-3A33-415D-B748-64881A8D264F}" type="slidenum">
              <a:rPr lang="en-CA" smtClean="0"/>
              <a:pPr/>
              <a:t>1</a:t>
            </a:fld>
            <a:endParaRPr lang="en-CA"/>
          </a:p>
        </p:txBody>
      </p:sp>
    </p:spTree>
    <p:extLst>
      <p:ext uri="{BB962C8B-B14F-4D97-AF65-F5344CB8AC3E}">
        <p14:creationId xmlns:p14="http://schemas.microsoft.com/office/powerpoint/2010/main" val="421397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Eg</a:t>
            </a:r>
            <a:r>
              <a:rPr lang="en-CA" dirty="0"/>
              <a:t>. Walk across a carpet and get a spark by touching a metal doorknob, </a:t>
            </a:r>
            <a:r>
              <a:rPr lang="en-CA" dirty="0" err="1"/>
              <a:t>yu</a:t>
            </a:r>
            <a:r>
              <a:rPr lang="en-CA" dirty="0"/>
              <a:t> are </a:t>
            </a:r>
            <a:r>
              <a:rPr lang="en-CA" dirty="0" err="1"/>
              <a:t>transferrig</a:t>
            </a:r>
            <a:r>
              <a:rPr lang="en-CA" dirty="0"/>
              <a:t> </a:t>
            </a:r>
            <a:r>
              <a:rPr lang="en-CA" dirty="0" err="1"/>
              <a:t>someof</a:t>
            </a:r>
            <a:r>
              <a:rPr lang="en-CA" dirty="0"/>
              <a:t> your charge to the </a:t>
            </a:r>
            <a:r>
              <a:rPr lang="en-CA" dirty="0" err="1"/>
              <a:t>doorbkow</a:t>
            </a:r>
            <a:r>
              <a:rPr lang="en-CA" dirty="0"/>
              <a:t> by conduction. </a:t>
            </a:r>
          </a:p>
        </p:txBody>
      </p:sp>
      <p:sp>
        <p:nvSpPr>
          <p:cNvPr id="4" name="Slide Number Placeholder 3"/>
          <p:cNvSpPr>
            <a:spLocks noGrp="1"/>
          </p:cNvSpPr>
          <p:nvPr>
            <p:ph type="sldNum" sz="quarter" idx="10"/>
          </p:nvPr>
        </p:nvSpPr>
        <p:spPr/>
        <p:txBody>
          <a:bodyPr/>
          <a:lstStyle/>
          <a:p>
            <a:fld id="{69609EE9-AA29-4079-8BE8-C32F0CF828E5}" type="slidenum">
              <a:rPr lang="en-CA" smtClean="0"/>
              <a:pPr/>
              <a:t>27</a:t>
            </a:fld>
            <a:endParaRPr lang="en-CA"/>
          </a:p>
        </p:txBody>
      </p:sp>
    </p:spTree>
    <p:extLst>
      <p:ext uri="{BB962C8B-B14F-4D97-AF65-F5344CB8AC3E}">
        <p14:creationId xmlns:p14="http://schemas.microsoft.com/office/powerpoint/2010/main" val="3500406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screen is turned on, it begins to </a:t>
            </a:r>
            <a:r>
              <a:rPr lang="en-CA" dirty="0" err="1"/>
              <a:t>buld</a:t>
            </a:r>
            <a:r>
              <a:rPr lang="en-CA" dirty="0"/>
              <a:t> up a charge. When a neutral dust particle </a:t>
            </a:r>
            <a:r>
              <a:rPr lang="en-CA" dirty="0" err="1"/>
              <a:t>coes</a:t>
            </a:r>
            <a:r>
              <a:rPr lang="en-CA" dirty="0"/>
              <a:t> near the screen, the screen induces an opposite charge </a:t>
            </a:r>
            <a:r>
              <a:rPr lang="en-CA" dirty="0" err="1"/>
              <a:t>onteh</a:t>
            </a:r>
            <a:r>
              <a:rPr lang="en-CA" dirty="0"/>
              <a:t> near side of the dust particle and a similar charge on the far side. The dust is attracted tot the </a:t>
            </a:r>
            <a:r>
              <a:rPr lang="en-CA" dirty="0" err="1"/>
              <a:t>screem</a:t>
            </a:r>
            <a:r>
              <a:rPr lang="en-CA" dirty="0"/>
              <a:t>. </a:t>
            </a:r>
          </a:p>
        </p:txBody>
      </p:sp>
      <p:sp>
        <p:nvSpPr>
          <p:cNvPr id="4" name="Slide Number Placeholder 3"/>
          <p:cNvSpPr>
            <a:spLocks noGrp="1"/>
          </p:cNvSpPr>
          <p:nvPr>
            <p:ph type="sldNum" sz="quarter" idx="10"/>
          </p:nvPr>
        </p:nvSpPr>
        <p:spPr/>
        <p:txBody>
          <a:bodyPr/>
          <a:lstStyle/>
          <a:p>
            <a:fld id="{69609EE9-AA29-4079-8BE8-C32F0CF828E5}" type="slidenum">
              <a:rPr lang="en-CA" smtClean="0"/>
              <a:pPr/>
              <a:t>28</a:t>
            </a:fld>
            <a:endParaRPr lang="en-CA"/>
          </a:p>
        </p:txBody>
      </p:sp>
    </p:spTree>
    <p:extLst>
      <p:ext uri="{BB962C8B-B14F-4D97-AF65-F5344CB8AC3E}">
        <p14:creationId xmlns:p14="http://schemas.microsoft.com/office/powerpoint/2010/main" val="4051754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Grounding.</a:t>
            </a:r>
          </a:p>
          <a:p>
            <a:endParaRPr lang="en-CA" dirty="0"/>
          </a:p>
        </p:txBody>
      </p:sp>
      <p:sp>
        <p:nvSpPr>
          <p:cNvPr id="4" name="Slide Number Placeholder 3"/>
          <p:cNvSpPr>
            <a:spLocks noGrp="1"/>
          </p:cNvSpPr>
          <p:nvPr>
            <p:ph type="sldNum" sz="quarter" idx="10"/>
          </p:nvPr>
        </p:nvSpPr>
        <p:spPr/>
        <p:txBody>
          <a:bodyPr/>
          <a:lstStyle/>
          <a:p>
            <a:fld id="{E908BA28-3A33-415D-B748-64881A8D264F}" type="slidenum">
              <a:rPr lang="en-CA" smtClean="0"/>
              <a:pPr/>
              <a:t>33</a:t>
            </a:fld>
            <a:endParaRPr lang="en-CA"/>
          </a:p>
        </p:txBody>
      </p:sp>
    </p:spTree>
    <p:extLst>
      <p:ext uri="{BB962C8B-B14F-4D97-AF65-F5344CB8AC3E}">
        <p14:creationId xmlns:p14="http://schemas.microsoft.com/office/powerpoint/2010/main" val="175726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is typically made with gold foil leaves hung from a (conducting) metal stem and is insulated from the room air in a glass-walled container.</a:t>
            </a:r>
          </a:p>
          <a:p>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908BA28-3A33-415D-B748-64881A8D264F}" type="slidenum">
              <a:rPr lang="en-CA" smtClean="0"/>
              <a:pPr/>
              <a:t>35</a:t>
            </a:fld>
            <a:endParaRPr lang="en-CA"/>
          </a:p>
        </p:txBody>
      </p:sp>
    </p:spTree>
    <p:extLst>
      <p:ext uri="{BB962C8B-B14F-4D97-AF65-F5344CB8AC3E}">
        <p14:creationId xmlns:p14="http://schemas.microsoft.com/office/powerpoint/2010/main" val="2690926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Charging</a:t>
            </a:r>
            <a:r>
              <a:rPr lang="en-CA" sz="1200" b="0" i="0" kern="1200" baseline="0" dirty="0">
                <a:solidFill>
                  <a:schemeClr val="tx1"/>
                </a:solidFill>
                <a:effectLst/>
                <a:latin typeface="+mn-lt"/>
                <a:ea typeface="+mn-ea"/>
                <a:cs typeface="+mn-cs"/>
              </a:rPr>
              <a:t> Electroscope by Induction: </a:t>
            </a:r>
            <a:r>
              <a:rPr lang="en-CA" sz="1200" b="0" i="0" kern="1200" dirty="0">
                <a:solidFill>
                  <a:schemeClr val="tx1"/>
                </a:solidFill>
                <a:effectLst/>
                <a:latin typeface="+mn-lt"/>
                <a:ea typeface="+mn-ea"/>
                <a:cs typeface="+mn-cs"/>
              </a:rPr>
              <a:t>Touch the electroscope and bring a charged rod close.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If the charged rod </a:t>
            </a:r>
            <a:r>
              <a:rPr lang="en-CA" sz="1200" b="1" i="0" kern="1200" dirty="0">
                <a:solidFill>
                  <a:schemeClr val="tx1"/>
                </a:solidFill>
                <a:effectLst/>
                <a:latin typeface="+mn-lt"/>
                <a:ea typeface="+mn-ea"/>
                <a:cs typeface="+mn-cs"/>
              </a:rPr>
              <a:t>is negative</a:t>
            </a:r>
            <a:r>
              <a:rPr lang="en-CA" sz="1200" b="0" i="0" kern="1200" dirty="0">
                <a:solidFill>
                  <a:schemeClr val="tx1"/>
                </a:solidFill>
                <a:effectLst/>
                <a:latin typeface="+mn-lt"/>
                <a:ea typeface="+mn-ea"/>
                <a:cs typeface="+mn-cs"/>
              </a:rPr>
              <a:t>, electrons from the electroscope will flow onto your body. Now remove your hand and then move the charged rod away. The electroscope will be left with a deficit of electrons giving it a positive charge.</a:t>
            </a:r>
            <a:endParaRPr lang="en-CA" b="0" dirty="0"/>
          </a:p>
        </p:txBody>
      </p:sp>
      <p:sp>
        <p:nvSpPr>
          <p:cNvPr id="4" name="Slide Number Placeholder 3"/>
          <p:cNvSpPr>
            <a:spLocks noGrp="1"/>
          </p:cNvSpPr>
          <p:nvPr>
            <p:ph type="sldNum" sz="quarter" idx="10"/>
          </p:nvPr>
        </p:nvSpPr>
        <p:spPr/>
        <p:txBody>
          <a:bodyPr/>
          <a:lstStyle/>
          <a:p>
            <a:fld id="{E908BA28-3A33-415D-B748-64881A8D264F}" type="slidenum">
              <a:rPr lang="en-CA" smtClean="0"/>
              <a:pPr/>
              <a:t>36</a:t>
            </a:fld>
            <a:endParaRPr lang="en-CA"/>
          </a:p>
        </p:txBody>
      </p:sp>
    </p:spTree>
    <p:extLst>
      <p:ext uri="{BB962C8B-B14F-4D97-AF65-F5344CB8AC3E}">
        <p14:creationId xmlns:p14="http://schemas.microsoft.com/office/powerpoint/2010/main" val="4284805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609EE9-AA29-4079-8BE8-C32F0CF828E5}" type="slidenum">
              <a:rPr lang="en-CA" smtClean="0"/>
              <a:pPr/>
              <a:t>37</a:t>
            </a:fld>
            <a:endParaRPr lang="en-CA"/>
          </a:p>
        </p:txBody>
      </p:sp>
    </p:spTree>
    <p:extLst>
      <p:ext uri="{BB962C8B-B14F-4D97-AF65-F5344CB8AC3E}">
        <p14:creationId xmlns:p14="http://schemas.microsoft.com/office/powerpoint/2010/main" val="2702995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sz="1200" b="0" i="0" kern="1200" dirty="0">
                <a:solidFill>
                  <a:schemeClr val="tx1"/>
                </a:solidFill>
                <a:effectLst/>
                <a:latin typeface="+mn-lt"/>
                <a:ea typeface="+mn-ea"/>
                <a:cs typeface="+mn-cs"/>
              </a:rPr>
              <a:t>A positively charged glass rod is brought near the tip of the electroscope, attracting electrons to the top and leaving a net positive charge on the leaves. Like charges in the light flexible gold leaves repel, separating them. </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a:solidFill>
                  <a:schemeClr val="tx1"/>
                </a:solidFill>
                <a:effectLst/>
                <a:latin typeface="+mn-lt"/>
                <a:ea typeface="+mn-ea"/>
                <a:cs typeface="+mn-cs"/>
              </a:rPr>
              <a:t>INDUCED SEPARATION OF CHARGE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908BA28-3A33-415D-B748-64881A8D264F}" type="slidenum">
              <a:rPr lang="en-CA" smtClean="0"/>
              <a:pPr/>
              <a:t>38</a:t>
            </a:fld>
            <a:endParaRPr lang="en-CA"/>
          </a:p>
        </p:txBody>
      </p:sp>
    </p:spTree>
    <p:extLst>
      <p:ext uri="{BB962C8B-B14F-4D97-AF65-F5344CB8AC3E}">
        <p14:creationId xmlns:p14="http://schemas.microsoft.com/office/powerpoint/2010/main" val="1568046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sz="1200" b="0" i="0" kern="1200" dirty="0">
                <a:solidFill>
                  <a:schemeClr val="tx1"/>
                </a:solidFill>
                <a:effectLst/>
                <a:latin typeface="+mn-lt"/>
                <a:ea typeface="+mn-ea"/>
                <a:cs typeface="+mn-cs"/>
              </a:rPr>
              <a:t>A positively charged glass rod is brought near the tip of the electroscope, attracting electrons to the top and leaving a net positive charge on the leaves. Like charges in the light flexible gold leaves repel, separating them. </a:t>
            </a:r>
          </a:p>
          <a:p>
            <a:pPr marL="228600" indent="-228600">
              <a:buAutoNum type="alphaLcParenBoth"/>
            </a:pPr>
            <a:r>
              <a:rPr lang="en-US" sz="1200" b="0" i="0" kern="1200" dirty="0">
                <a:solidFill>
                  <a:schemeClr val="tx1"/>
                </a:solidFill>
                <a:effectLst/>
                <a:latin typeface="+mn-lt"/>
                <a:ea typeface="+mn-ea"/>
                <a:cs typeface="+mn-cs"/>
              </a:rPr>
              <a:t>When the rod is touched against the ball, electrons are attracted and transferred, reducing the net charge on the glass rod but leaving the electroscope positively charged. (c) The excess charges are evenly distributed in the stem and leaves of the electroscope once the glass rod is removed.</a:t>
            </a:r>
            <a:endParaRPr lang="en-US" dirty="0"/>
          </a:p>
        </p:txBody>
      </p:sp>
      <p:sp>
        <p:nvSpPr>
          <p:cNvPr id="4" name="Slide Number Placeholder 3"/>
          <p:cNvSpPr>
            <a:spLocks noGrp="1"/>
          </p:cNvSpPr>
          <p:nvPr>
            <p:ph type="sldNum" sz="quarter" idx="5"/>
          </p:nvPr>
        </p:nvSpPr>
        <p:spPr/>
        <p:txBody>
          <a:bodyPr/>
          <a:lstStyle/>
          <a:p>
            <a:fld id="{E908BA28-3A33-415D-B748-64881A8D264F}" type="slidenum">
              <a:rPr lang="en-CA" smtClean="0"/>
              <a:pPr/>
              <a:t>39</a:t>
            </a:fld>
            <a:endParaRPr lang="en-CA"/>
          </a:p>
        </p:txBody>
      </p:sp>
    </p:spTree>
    <p:extLst>
      <p:ext uri="{BB962C8B-B14F-4D97-AF65-F5344CB8AC3E}">
        <p14:creationId xmlns:p14="http://schemas.microsoft.com/office/powerpoint/2010/main" val="519136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sz="1200" b="0" i="0" kern="1200" dirty="0">
                <a:solidFill>
                  <a:schemeClr val="tx1"/>
                </a:solidFill>
                <a:effectLst/>
                <a:latin typeface="+mn-lt"/>
                <a:ea typeface="+mn-ea"/>
                <a:cs typeface="+mn-cs"/>
              </a:rPr>
              <a:t>A positively charged glass rod is brought near the tip of the electroscope, attracting electrons to the top and leaving a net positive charge on the leaves. Like charges in the light flexible gold leaves repel, separating them. </a:t>
            </a:r>
          </a:p>
          <a:p>
            <a:pPr marL="228600" indent="-228600">
              <a:buAutoNum type="alphaLcParenBoth"/>
            </a:pPr>
            <a:r>
              <a:rPr lang="en-US" sz="1200" b="0" i="0" kern="1200" dirty="0">
                <a:solidFill>
                  <a:schemeClr val="tx1"/>
                </a:solidFill>
                <a:effectLst/>
                <a:latin typeface="+mn-lt"/>
                <a:ea typeface="+mn-ea"/>
                <a:cs typeface="+mn-cs"/>
              </a:rPr>
              <a:t>When the rod is touched against the ball, electrons are attracted and transferred, reducing the net charge on the glass rod but leaving the electroscope positively charged. (c) The excess charges are evenly distributed in the stem and leaves of the electroscope once the glass rod is removed.</a:t>
            </a:r>
            <a:endParaRPr lang="en-US" dirty="0"/>
          </a:p>
        </p:txBody>
      </p:sp>
      <p:sp>
        <p:nvSpPr>
          <p:cNvPr id="4" name="Slide Number Placeholder 3"/>
          <p:cNvSpPr>
            <a:spLocks noGrp="1"/>
          </p:cNvSpPr>
          <p:nvPr>
            <p:ph type="sldNum" sz="quarter" idx="5"/>
          </p:nvPr>
        </p:nvSpPr>
        <p:spPr/>
        <p:txBody>
          <a:bodyPr/>
          <a:lstStyle/>
          <a:p>
            <a:fld id="{E908BA28-3A33-415D-B748-64881A8D264F}" type="slidenum">
              <a:rPr lang="en-CA" smtClean="0"/>
              <a:pPr/>
              <a:t>40</a:t>
            </a:fld>
            <a:endParaRPr lang="en-CA"/>
          </a:p>
        </p:txBody>
      </p:sp>
    </p:spTree>
    <p:extLst>
      <p:ext uri="{BB962C8B-B14F-4D97-AF65-F5344CB8AC3E}">
        <p14:creationId xmlns:p14="http://schemas.microsoft.com/office/powerpoint/2010/main" val="186211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 electroscope containing conducting metal but holds a static charge because it is not in direct </a:t>
            </a:r>
            <a:r>
              <a:rPr lang="en-CA" dirty="0" err="1"/>
              <a:t>contat</a:t>
            </a:r>
            <a:r>
              <a:rPr lang="en-CA" dirty="0"/>
              <a:t> with its </a:t>
            </a:r>
            <a:r>
              <a:rPr lang="en-CA" dirty="0" err="1"/>
              <a:t>surroundinsg</a:t>
            </a:r>
            <a:r>
              <a:rPr lang="en-CA" dirty="0"/>
              <a:t>. </a:t>
            </a:r>
          </a:p>
          <a:p>
            <a:endParaRPr lang="en-CA" dirty="0"/>
          </a:p>
        </p:txBody>
      </p:sp>
      <p:sp>
        <p:nvSpPr>
          <p:cNvPr id="4" name="Slide Number Placeholder 3"/>
          <p:cNvSpPr>
            <a:spLocks noGrp="1"/>
          </p:cNvSpPr>
          <p:nvPr>
            <p:ph type="sldNum" sz="quarter" idx="10"/>
          </p:nvPr>
        </p:nvSpPr>
        <p:spPr/>
        <p:txBody>
          <a:bodyPr/>
          <a:lstStyle/>
          <a:p>
            <a:fld id="{69609EE9-AA29-4079-8BE8-C32F0CF828E5}" type="slidenum">
              <a:rPr lang="en-CA" smtClean="0"/>
              <a:pPr/>
              <a:t>41</a:t>
            </a:fld>
            <a:endParaRPr lang="en-CA"/>
          </a:p>
        </p:txBody>
      </p:sp>
    </p:spTree>
    <p:extLst>
      <p:ext uri="{BB962C8B-B14F-4D97-AF65-F5344CB8AC3E}">
        <p14:creationId xmlns:p14="http://schemas.microsoft.com/office/powerpoint/2010/main" val="421761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Extra    https://www.youtube.com/watch?v=3QLnosS853Q</a:t>
            </a:r>
          </a:p>
        </p:txBody>
      </p:sp>
      <p:sp>
        <p:nvSpPr>
          <p:cNvPr id="4" name="Slide Number Placeholder 3"/>
          <p:cNvSpPr>
            <a:spLocks noGrp="1"/>
          </p:cNvSpPr>
          <p:nvPr>
            <p:ph type="sldNum" sz="quarter" idx="10"/>
          </p:nvPr>
        </p:nvSpPr>
        <p:spPr/>
        <p:txBody>
          <a:bodyPr/>
          <a:lstStyle/>
          <a:p>
            <a:fld id="{E908BA28-3A33-415D-B748-64881A8D264F}" type="slidenum">
              <a:rPr lang="en-CA" smtClean="0"/>
              <a:pPr/>
              <a:t>3</a:t>
            </a:fld>
            <a:endParaRPr lang="en-CA"/>
          </a:p>
        </p:txBody>
      </p:sp>
    </p:spTree>
    <p:extLst>
      <p:ext uri="{BB962C8B-B14F-4D97-AF65-F5344CB8AC3E}">
        <p14:creationId xmlns:p14="http://schemas.microsoft.com/office/powerpoint/2010/main" val="812322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Car is the safest place in a lightning storm. Cell phones don’t work well in elevators. Car radio in tunnels. </a:t>
            </a:r>
          </a:p>
        </p:txBody>
      </p:sp>
      <p:sp>
        <p:nvSpPr>
          <p:cNvPr id="4" name="Slide Number Placeholder 3"/>
          <p:cNvSpPr>
            <a:spLocks noGrp="1"/>
          </p:cNvSpPr>
          <p:nvPr>
            <p:ph type="sldNum" sz="quarter" idx="10"/>
          </p:nvPr>
        </p:nvSpPr>
        <p:spPr/>
        <p:txBody>
          <a:bodyPr/>
          <a:lstStyle/>
          <a:p>
            <a:fld id="{69609EE9-AA29-4079-8BE8-C32F0CF828E5}" type="slidenum">
              <a:rPr lang="en-CA" smtClean="0"/>
              <a:pPr/>
              <a:t>42</a:t>
            </a:fld>
            <a:endParaRPr lang="en-CA"/>
          </a:p>
        </p:txBody>
      </p:sp>
    </p:spTree>
    <p:extLst>
      <p:ext uri="{BB962C8B-B14F-4D97-AF65-F5344CB8AC3E}">
        <p14:creationId xmlns:p14="http://schemas.microsoft.com/office/powerpoint/2010/main" val="1343835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does it need to be made of?</a:t>
            </a:r>
          </a:p>
        </p:txBody>
      </p:sp>
      <p:sp>
        <p:nvSpPr>
          <p:cNvPr id="4" name="Slide Number Placeholder 3"/>
          <p:cNvSpPr>
            <a:spLocks noGrp="1"/>
          </p:cNvSpPr>
          <p:nvPr>
            <p:ph type="sldNum" sz="quarter" idx="10"/>
          </p:nvPr>
        </p:nvSpPr>
        <p:spPr/>
        <p:txBody>
          <a:bodyPr/>
          <a:lstStyle/>
          <a:p>
            <a:fld id="{69609EE9-AA29-4079-8BE8-C32F0CF828E5}" type="slidenum">
              <a:rPr lang="en-CA" smtClean="0"/>
              <a:pPr/>
              <a:t>44</a:t>
            </a:fld>
            <a:endParaRPr lang="en-CA"/>
          </a:p>
        </p:txBody>
      </p:sp>
    </p:spTree>
    <p:extLst>
      <p:ext uri="{BB962C8B-B14F-4D97-AF65-F5344CB8AC3E}">
        <p14:creationId xmlns:p14="http://schemas.microsoft.com/office/powerpoint/2010/main" val="198635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Charge one ruler by rubbing it. Bring it to the other…..</a:t>
            </a:r>
          </a:p>
        </p:txBody>
      </p:sp>
      <p:sp>
        <p:nvSpPr>
          <p:cNvPr id="4" name="Slide Number Placeholder 3"/>
          <p:cNvSpPr>
            <a:spLocks noGrp="1"/>
          </p:cNvSpPr>
          <p:nvPr>
            <p:ph type="sldNum" sz="quarter" idx="10"/>
          </p:nvPr>
        </p:nvSpPr>
        <p:spPr/>
        <p:txBody>
          <a:bodyPr/>
          <a:lstStyle/>
          <a:p>
            <a:fld id="{E908BA28-3A33-415D-B748-64881A8D264F}" type="slidenum">
              <a:rPr lang="en-CA" smtClean="0"/>
              <a:pPr/>
              <a:t>47</a:t>
            </a:fld>
            <a:endParaRPr lang="en-CA"/>
          </a:p>
        </p:txBody>
      </p:sp>
    </p:spTree>
    <p:extLst>
      <p:ext uri="{BB962C8B-B14F-4D97-AF65-F5344CB8AC3E}">
        <p14:creationId xmlns:p14="http://schemas.microsoft.com/office/powerpoint/2010/main" val="3965156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Charged by induction</a:t>
            </a:r>
          </a:p>
        </p:txBody>
      </p:sp>
      <p:sp>
        <p:nvSpPr>
          <p:cNvPr id="4" name="Slide Number Placeholder 3"/>
          <p:cNvSpPr>
            <a:spLocks noGrp="1"/>
          </p:cNvSpPr>
          <p:nvPr>
            <p:ph type="sldNum" sz="quarter" idx="10"/>
          </p:nvPr>
        </p:nvSpPr>
        <p:spPr/>
        <p:txBody>
          <a:bodyPr/>
          <a:lstStyle/>
          <a:p>
            <a:fld id="{E908BA28-3A33-415D-B748-64881A8D264F}" type="slidenum">
              <a:rPr lang="en-CA" smtClean="0"/>
              <a:pPr/>
              <a:t>48</a:t>
            </a:fld>
            <a:endParaRPr lang="en-CA"/>
          </a:p>
        </p:txBody>
      </p:sp>
    </p:spTree>
    <p:extLst>
      <p:ext uri="{BB962C8B-B14F-4D97-AF65-F5344CB8AC3E}">
        <p14:creationId xmlns:p14="http://schemas.microsoft.com/office/powerpoint/2010/main" val="2874719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make your own pith ball</a:t>
            </a:r>
          </a:p>
        </p:txBody>
      </p:sp>
      <p:sp>
        <p:nvSpPr>
          <p:cNvPr id="4" name="Slide Number Placeholder 3"/>
          <p:cNvSpPr>
            <a:spLocks noGrp="1"/>
          </p:cNvSpPr>
          <p:nvPr>
            <p:ph type="sldNum" sz="quarter" idx="10"/>
          </p:nvPr>
        </p:nvSpPr>
        <p:spPr/>
        <p:txBody>
          <a:bodyPr/>
          <a:lstStyle/>
          <a:p>
            <a:fld id="{69609EE9-AA29-4079-8BE8-C32F0CF828E5}" type="slidenum">
              <a:rPr lang="en-CA" smtClean="0"/>
              <a:pPr/>
              <a:t>52</a:t>
            </a:fld>
            <a:endParaRPr lang="en-CA"/>
          </a:p>
        </p:txBody>
      </p:sp>
    </p:spTree>
    <p:extLst>
      <p:ext uri="{BB962C8B-B14F-4D97-AF65-F5344CB8AC3E}">
        <p14:creationId xmlns:p14="http://schemas.microsoft.com/office/powerpoint/2010/main" val="1721227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Benjamin Franklin</a:t>
            </a:r>
            <a:r>
              <a:rPr lang="en-CA" sz="1200" b="0" i="0" kern="1200" dirty="0">
                <a:solidFill>
                  <a:schemeClr val="tx1"/>
                </a:solidFill>
                <a:effectLst/>
                <a:latin typeface="+mn-lt"/>
                <a:ea typeface="+mn-ea"/>
                <a:cs typeface="+mn-cs"/>
              </a:rPr>
              <a:t> first shocked himself in 1746, while conducting experiments on electricity with found objects from around his house. Six years later and exactly 261 years ago today, the founding father flew a kite attached to a key and a silk ribbon in a thunderstorm and effectively trapped lightning in a jar.</a:t>
            </a:r>
          </a:p>
          <a:p>
            <a:r>
              <a:rPr lang="en-CA" sz="1200" b="0" i="0" kern="1200" dirty="0">
                <a:solidFill>
                  <a:schemeClr val="tx1"/>
                </a:solidFill>
                <a:effectLst/>
                <a:latin typeface="+mn-lt"/>
                <a:ea typeface="+mn-ea"/>
                <a:cs typeface="+mn-cs"/>
              </a:rPr>
              <a:t> a printer, writer, scientist, inventor, statesman, civic leader, and diplomat.</a:t>
            </a:r>
          </a:p>
          <a:p>
            <a:r>
              <a:rPr lang="en-CA" sz="1200" b="0" i="0" kern="1200" dirty="0">
                <a:solidFill>
                  <a:schemeClr val="tx1"/>
                </a:solidFill>
                <a:effectLst/>
                <a:latin typeface="+mn-lt"/>
                <a:ea typeface="+mn-ea"/>
                <a:cs typeface="+mn-cs"/>
              </a:rPr>
              <a:t>Inventions</a:t>
            </a:r>
          </a:p>
          <a:p>
            <a:r>
              <a:rPr lang="en-CA" sz="1200" b="0" i="0" kern="1200" dirty="0">
                <a:solidFill>
                  <a:schemeClr val="tx1"/>
                </a:solidFill>
                <a:effectLst/>
                <a:latin typeface="+mn-lt"/>
                <a:ea typeface="+mn-ea"/>
                <a:cs typeface="+mn-cs"/>
              </a:rPr>
              <a:t>lightning rod, bifocals, long arm and the Franklin stove.</a:t>
            </a:r>
          </a:p>
          <a:p>
            <a:r>
              <a:rPr lang="en-CA" sz="1200" b="1" u="sng" kern="1200" dirty="0">
                <a:solidFill>
                  <a:schemeClr val="tx1"/>
                </a:solidFill>
                <a:effectLst/>
                <a:latin typeface="+mn-lt"/>
                <a:ea typeface="+mn-ea"/>
                <a:cs typeface="+mn-cs"/>
              </a:rPr>
              <a:t>Ancient Times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If you ask most people who discovered electricity, they’ll probably tell you Benjamin Franklin did.</a:t>
            </a:r>
          </a:p>
          <a:p>
            <a:pPr lvl="0"/>
            <a:r>
              <a:rPr lang="en-CA" sz="1200" kern="1200" dirty="0">
                <a:solidFill>
                  <a:schemeClr val="tx1"/>
                </a:solidFill>
                <a:effectLst/>
                <a:latin typeface="+mn-lt"/>
                <a:ea typeface="+mn-ea"/>
                <a:cs typeface="+mn-cs"/>
              </a:rPr>
              <a:t>This is because everyone has heard the story of Franklin flying his kite during a lightning storm.</a:t>
            </a:r>
          </a:p>
          <a:p>
            <a:pPr lvl="0"/>
            <a:r>
              <a:rPr lang="en-CA" sz="1200" kern="1200" dirty="0">
                <a:solidFill>
                  <a:schemeClr val="tx1"/>
                </a:solidFill>
                <a:effectLst/>
                <a:latin typeface="+mn-lt"/>
                <a:ea typeface="+mn-ea"/>
                <a:cs typeface="+mn-cs"/>
              </a:rPr>
              <a:t>This is </a:t>
            </a:r>
            <a:r>
              <a:rPr lang="en-CA" sz="1200" b="1" kern="1200" dirty="0">
                <a:solidFill>
                  <a:schemeClr val="tx1"/>
                </a:solidFill>
                <a:effectLst/>
                <a:latin typeface="+mn-lt"/>
                <a:ea typeface="+mn-ea"/>
                <a:cs typeface="+mn-cs"/>
              </a:rPr>
              <a:t>NOT </a:t>
            </a:r>
            <a:r>
              <a:rPr lang="en-CA" sz="1200" kern="1200" dirty="0">
                <a:solidFill>
                  <a:schemeClr val="tx1"/>
                </a:solidFill>
                <a:effectLst/>
                <a:latin typeface="+mn-lt"/>
                <a:ea typeface="+mn-ea"/>
                <a:cs typeface="+mn-cs"/>
              </a:rPr>
              <a:t>when electricity was discovered!</a:t>
            </a:r>
          </a:p>
          <a:p>
            <a:pPr lvl="0"/>
            <a:r>
              <a:rPr lang="en-CA" sz="1200" u="sng" kern="1200" dirty="0">
                <a:solidFill>
                  <a:schemeClr val="tx1"/>
                </a:solidFill>
                <a:effectLst/>
                <a:latin typeface="+mn-lt"/>
                <a:ea typeface="+mn-ea"/>
                <a:cs typeface="+mn-cs"/>
                <a:hlinkClick r:id="rId3"/>
              </a:rPr>
              <a:t>Sheldon Explains</a:t>
            </a:r>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An ancient Greek named Thales of Miletus noticed that if amber (hardened tree sap) was rubbed, it had the ability to pick up dust and leaves in about 700BC!</a:t>
            </a:r>
          </a:p>
          <a:p>
            <a:pPr lvl="0"/>
            <a:r>
              <a:rPr lang="en-CA" sz="1200" kern="1200" dirty="0">
                <a:solidFill>
                  <a:schemeClr val="tx1"/>
                </a:solidFill>
                <a:effectLst/>
                <a:latin typeface="+mn-lt"/>
                <a:ea typeface="+mn-ea"/>
                <a:cs typeface="+mn-cs"/>
              </a:rPr>
              <a:t> What he was seeing is what we now call “static electricity”</a:t>
            </a:r>
          </a:p>
          <a:p>
            <a:pPr lvl="0"/>
            <a:r>
              <a:rPr lang="en-CA" sz="1200" kern="1200" dirty="0">
                <a:solidFill>
                  <a:schemeClr val="tx1"/>
                </a:solidFill>
                <a:effectLst/>
                <a:latin typeface="+mn-lt"/>
                <a:ea typeface="+mn-ea"/>
                <a:cs typeface="+mn-cs"/>
              </a:rPr>
              <a:t>The ancient Greeks had no scientific explanation for this phenomenon.</a:t>
            </a:r>
          </a:p>
          <a:p>
            <a:r>
              <a:rPr lang="en-CA" sz="1200" kern="1200" dirty="0">
                <a:solidFill>
                  <a:schemeClr val="tx1"/>
                </a:solidFill>
                <a:effectLst/>
                <a:latin typeface="+mn-lt"/>
                <a:ea typeface="+mn-ea"/>
                <a:cs typeface="+mn-cs"/>
              </a:rPr>
              <a:t>What they did realize was that sometimes two objects would attract each other, sometimes they would repel.</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This developed into the idea that there are two kinds of charge (we call them positive and negative today, which will be discussed shortly).</a:t>
            </a:r>
            <a:endParaRPr lang="en-CA" sz="1100" kern="1200" dirty="0">
              <a:solidFill>
                <a:schemeClr val="tx1"/>
              </a:solidFill>
              <a:effectLst/>
              <a:latin typeface="+mn-lt"/>
              <a:ea typeface="+mn-ea"/>
              <a:cs typeface="+mn-cs"/>
            </a:endParaRPr>
          </a:p>
          <a:p>
            <a:pPr lvl="3"/>
            <a:r>
              <a:rPr lang="en-CA" sz="1200" b="1" kern="1200" dirty="0">
                <a:solidFill>
                  <a:schemeClr val="tx1"/>
                </a:solidFill>
                <a:effectLst/>
                <a:latin typeface="+mn-lt"/>
                <a:ea typeface="+mn-ea"/>
                <a:cs typeface="+mn-cs"/>
              </a:rPr>
              <a:t>Like charges repel</a:t>
            </a:r>
            <a:endParaRPr lang="en-CA" sz="1100" kern="1200" dirty="0">
              <a:solidFill>
                <a:schemeClr val="tx1"/>
              </a:solidFill>
              <a:effectLst/>
              <a:latin typeface="+mn-lt"/>
              <a:ea typeface="+mn-ea"/>
              <a:cs typeface="+mn-cs"/>
            </a:endParaRPr>
          </a:p>
          <a:p>
            <a:pPr lvl="3"/>
            <a:r>
              <a:rPr lang="en-CA" sz="1200" b="1" kern="1200" dirty="0">
                <a:solidFill>
                  <a:schemeClr val="tx1"/>
                </a:solidFill>
                <a:effectLst/>
                <a:latin typeface="+mn-lt"/>
                <a:ea typeface="+mn-ea"/>
                <a:cs typeface="+mn-cs"/>
              </a:rPr>
              <a:t>Opposite charges attract.</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This is usually called the </a:t>
            </a:r>
            <a:r>
              <a:rPr lang="en-CA" sz="1200" b="1" kern="1200" dirty="0">
                <a:solidFill>
                  <a:schemeClr val="tx1"/>
                </a:solidFill>
                <a:effectLst/>
                <a:latin typeface="+mn-lt"/>
                <a:ea typeface="+mn-ea"/>
                <a:cs typeface="+mn-cs"/>
              </a:rPr>
              <a:t>Law of Charges</a:t>
            </a:r>
            <a:r>
              <a:rPr lang="en-CA" sz="1200" kern="1200" dirty="0">
                <a:solidFill>
                  <a:schemeClr val="tx1"/>
                </a:solidFill>
                <a:effectLst/>
                <a:latin typeface="+mn-lt"/>
                <a:ea typeface="+mn-ea"/>
                <a:cs typeface="+mn-cs"/>
              </a:rPr>
              <a:t>.</a:t>
            </a:r>
            <a:endParaRPr lang="en-CA" sz="1100" kern="1200" dirty="0">
              <a:solidFill>
                <a:schemeClr val="tx1"/>
              </a:solidFill>
              <a:effectLst/>
              <a:latin typeface="+mn-lt"/>
              <a:ea typeface="+mn-ea"/>
              <a:cs typeface="+mn-cs"/>
            </a:endParaRPr>
          </a:p>
          <a:p>
            <a:r>
              <a:rPr lang="en-CA" sz="1200" b="1" u="sng" kern="1200" dirty="0">
                <a:solidFill>
                  <a:schemeClr val="tx1"/>
                </a:solidFill>
                <a:effectLst/>
                <a:latin typeface="+mn-lt"/>
                <a:ea typeface="+mn-ea"/>
                <a:cs typeface="+mn-cs"/>
              </a:rPr>
              <a:t>The “Franklin” Era</a:t>
            </a:r>
            <a:endParaRPr lang="en-CA" sz="1100" kern="1200" dirty="0">
              <a:solidFill>
                <a:schemeClr val="tx1"/>
              </a:solidFill>
              <a:effectLst/>
              <a:latin typeface="+mn-lt"/>
              <a:ea typeface="+mn-ea"/>
              <a:cs typeface="+mn-cs"/>
            </a:endParaRPr>
          </a:p>
          <a:p>
            <a:r>
              <a:rPr lang="en-CA" sz="1200" b="1" i="1" kern="1200" dirty="0">
                <a:solidFill>
                  <a:schemeClr val="tx1"/>
                </a:solidFill>
                <a:effectLst/>
                <a:latin typeface="+mn-lt"/>
                <a:ea typeface="+mn-ea"/>
                <a:cs typeface="+mn-cs"/>
              </a:rPr>
              <a:t>Benjamin Franklin’s Experiments</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Benjamin Franklin (1706-1790) did fly a kite on an overcast day (no actual lightning), but he wasn’t the first person to do it!</a:t>
            </a:r>
            <a:endParaRPr lang="en-CA" sz="1100" kern="1200" dirty="0">
              <a:solidFill>
                <a:schemeClr val="tx1"/>
              </a:solidFill>
              <a:effectLst/>
              <a:latin typeface="+mn-lt"/>
              <a:ea typeface="+mn-ea"/>
              <a:cs typeface="+mn-cs"/>
            </a:endParaRPr>
          </a:p>
          <a:p>
            <a:pPr lvl="1"/>
            <a:r>
              <a:rPr lang="en-CA" sz="1200" kern="1200" dirty="0">
                <a:solidFill>
                  <a:schemeClr val="tx1"/>
                </a:solidFill>
                <a:effectLst/>
                <a:latin typeface="+mn-lt"/>
                <a:ea typeface="+mn-ea"/>
                <a:cs typeface="+mn-cs"/>
              </a:rPr>
              <a:t>Several people had tried to do it before him to prove that lightning was electrical, but they’d all been killed.</a:t>
            </a:r>
            <a:endParaRPr lang="en-CA" sz="1100" kern="1200" dirty="0">
              <a:solidFill>
                <a:schemeClr val="tx1"/>
              </a:solidFill>
              <a:effectLst/>
              <a:latin typeface="+mn-lt"/>
              <a:ea typeface="+mn-ea"/>
              <a:cs typeface="+mn-cs"/>
            </a:endParaRPr>
          </a:p>
          <a:p>
            <a:pPr lvl="2"/>
            <a:r>
              <a:rPr lang="en-CA" sz="1200" kern="1200" dirty="0">
                <a:solidFill>
                  <a:schemeClr val="tx1"/>
                </a:solidFill>
                <a:effectLst/>
                <a:latin typeface="+mn-lt"/>
                <a:ea typeface="+mn-ea"/>
                <a:cs typeface="+mn-cs"/>
              </a:rPr>
              <a:t>Most people thought he was a nut to do it. In fact, he had his son set up most of the equipment while he stood back.</a:t>
            </a:r>
            <a:endParaRPr lang="en-CA" sz="1100" kern="1200" dirty="0">
              <a:solidFill>
                <a:schemeClr val="tx1"/>
              </a:solidFill>
              <a:effectLst/>
              <a:latin typeface="+mn-lt"/>
              <a:ea typeface="+mn-ea"/>
              <a:cs typeface="+mn-cs"/>
            </a:endParaRPr>
          </a:p>
          <a:p>
            <a:pPr lvl="2"/>
            <a:r>
              <a:rPr lang="en-CA" sz="1200" kern="1200" dirty="0">
                <a:solidFill>
                  <a:schemeClr val="tx1"/>
                </a:solidFill>
                <a:effectLst/>
                <a:latin typeface="+mn-lt"/>
                <a:ea typeface="+mn-ea"/>
                <a:cs typeface="+mn-cs"/>
              </a:rPr>
              <a:t>Franklin was able to prove that lightning was a discharge of static electricity (this does </a:t>
            </a:r>
            <a:r>
              <a:rPr lang="en-CA" sz="1200" b="1" kern="1200" dirty="0">
                <a:solidFill>
                  <a:schemeClr val="tx1"/>
                </a:solidFill>
                <a:effectLst/>
                <a:latin typeface="+mn-lt"/>
                <a:ea typeface="+mn-ea"/>
                <a:cs typeface="+mn-cs"/>
              </a:rPr>
              <a:t>NOT </a:t>
            </a:r>
            <a:r>
              <a:rPr lang="en-CA" sz="1200" kern="1200" dirty="0">
                <a:solidFill>
                  <a:schemeClr val="tx1"/>
                </a:solidFill>
                <a:effectLst/>
                <a:latin typeface="+mn-lt"/>
                <a:ea typeface="+mn-ea"/>
                <a:cs typeface="+mn-cs"/>
              </a:rPr>
              <a:t>mean he discovered electricity!!!) </a:t>
            </a:r>
            <a:endParaRPr lang="en-CA" sz="11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Most of Franklin’s research actually focused on amber and glass rods…</a:t>
            </a:r>
            <a:endParaRPr lang="en-CA" sz="1100" kern="1200" dirty="0">
              <a:solidFill>
                <a:schemeClr val="tx1"/>
              </a:solidFill>
              <a:effectLst/>
              <a:latin typeface="+mn-lt"/>
              <a:ea typeface="+mn-ea"/>
              <a:cs typeface="+mn-cs"/>
            </a:endParaRPr>
          </a:p>
          <a:p>
            <a:pPr lvl="3"/>
            <a:r>
              <a:rPr lang="en-CA" sz="1200" kern="1200" dirty="0">
                <a:solidFill>
                  <a:schemeClr val="tx1"/>
                </a:solidFill>
                <a:effectLst/>
                <a:latin typeface="+mn-lt"/>
                <a:ea typeface="+mn-ea"/>
                <a:cs typeface="+mn-cs"/>
              </a:rPr>
              <a:t>It had been found that if a rubbed </a:t>
            </a:r>
            <a:r>
              <a:rPr lang="en-CA" sz="1200" b="1" kern="1200" dirty="0">
                <a:solidFill>
                  <a:schemeClr val="tx1"/>
                </a:solidFill>
                <a:effectLst/>
                <a:latin typeface="+mn-lt"/>
                <a:ea typeface="+mn-ea"/>
                <a:cs typeface="+mn-cs"/>
              </a:rPr>
              <a:t>amber </a:t>
            </a:r>
            <a:r>
              <a:rPr lang="en-CA" sz="1200" kern="1200" dirty="0">
                <a:solidFill>
                  <a:schemeClr val="tx1"/>
                </a:solidFill>
                <a:effectLst/>
                <a:latin typeface="+mn-lt"/>
                <a:ea typeface="+mn-ea"/>
                <a:cs typeface="+mn-cs"/>
              </a:rPr>
              <a:t>rod was suspended from a string, and another rubbed </a:t>
            </a:r>
            <a:r>
              <a:rPr lang="en-CA" sz="1200" b="1" kern="1200" dirty="0">
                <a:solidFill>
                  <a:schemeClr val="tx1"/>
                </a:solidFill>
                <a:effectLst/>
                <a:latin typeface="+mn-lt"/>
                <a:ea typeface="+mn-ea"/>
                <a:cs typeface="+mn-cs"/>
              </a:rPr>
              <a:t>amber </a:t>
            </a:r>
            <a:r>
              <a:rPr lang="en-CA" sz="1200" kern="1200" dirty="0">
                <a:solidFill>
                  <a:schemeClr val="tx1"/>
                </a:solidFill>
                <a:effectLst/>
                <a:latin typeface="+mn-lt"/>
                <a:ea typeface="+mn-ea"/>
                <a:cs typeface="+mn-cs"/>
              </a:rPr>
              <a:t>rod was brought near, the suspended one would move away.</a:t>
            </a:r>
            <a:endParaRPr lang="en-CA" sz="1100" kern="1200" dirty="0">
              <a:solidFill>
                <a:schemeClr val="tx1"/>
              </a:solidFill>
              <a:effectLst/>
              <a:latin typeface="+mn-lt"/>
              <a:ea typeface="+mn-ea"/>
              <a:cs typeface="+mn-cs"/>
            </a:endParaRPr>
          </a:p>
          <a:p>
            <a:pPr lvl="3"/>
            <a:r>
              <a:rPr lang="en-CA" sz="1200" kern="1200" dirty="0">
                <a:solidFill>
                  <a:schemeClr val="tx1"/>
                </a:solidFill>
                <a:effectLst/>
                <a:latin typeface="+mn-lt"/>
                <a:ea typeface="+mn-ea"/>
                <a:cs typeface="+mn-cs"/>
              </a:rPr>
              <a:t>If a suspended rubbed </a:t>
            </a:r>
            <a:r>
              <a:rPr lang="en-CA" sz="1200" b="1" kern="1200" dirty="0">
                <a:solidFill>
                  <a:schemeClr val="tx1"/>
                </a:solidFill>
                <a:effectLst/>
                <a:latin typeface="+mn-lt"/>
                <a:ea typeface="+mn-ea"/>
                <a:cs typeface="+mn-cs"/>
              </a:rPr>
              <a:t>glass </a:t>
            </a:r>
            <a:r>
              <a:rPr lang="en-CA" sz="1200" kern="1200" dirty="0">
                <a:solidFill>
                  <a:schemeClr val="tx1"/>
                </a:solidFill>
                <a:effectLst/>
                <a:latin typeface="+mn-lt"/>
                <a:ea typeface="+mn-ea"/>
                <a:cs typeface="+mn-cs"/>
              </a:rPr>
              <a:t>rod is brought near another rubbed </a:t>
            </a:r>
            <a:r>
              <a:rPr lang="en-CA" sz="1200" b="1" kern="1200" dirty="0">
                <a:solidFill>
                  <a:schemeClr val="tx1"/>
                </a:solidFill>
                <a:effectLst/>
                <a:latin typeface="+mn-lt"/>
                <a:ea typeface="+mn-ea"/>
                <a:cs typeface="+mn-cs"/>
              </a:rPr>
              <a:t>glass </a:t>
            </a:r>
            <a:r>
              <a:rPr lang="en-CA" sz="1200" kern="1200" dirty="0">
                <a:solidFill>
                  <a:schemeClr val="tx1"/>
                </a:solidFill>
                <a:effectLst/>
                <a:latin typeface="+mn-lt"/>
                <a:ea typeface="+mn-ea"/>
                <a:cs typeface="+mn-cs"/>
              </a:rPr>
              <a:t>rod, the suspended one would move away.</a:t>
            </a:r>
            <a:endParaRPr lang="en-CA" sz="1100" kern="1200" dirty="0">
              <a:solidFill>
                <a:schemeClr val="tx1"/>
              </a:solidFill>
              <a:effectLst/>
              <a:latin typeface="+mn-lt"/>
              <a:ea typeface="+mn-ea"/>
              <a:cs typeface="+mn-cs"/>
            </a:endParaRPr>
          </a:p>
          <a:p>
            <a:pPr lvl="3"/>
            <a:r>
              <a:rPr lang="en-CA" sz="1200" kern="1200" dirty="0">
                <a:solidFill>
                  <a:schemeClr val="tx1"/>
                </a:solidFill>
                <a:effectLst/>
                <a:latin typeface="+mn-lt"/>
                <a:ea typeface="+mn-ea"/>
                <a:cs typeface="+mn-cs"/>
              </a:rPr>
              <a:t>If a rubbed </a:t>
            </a:r>
            <a:r>
              <a:rPr lang="en-CA" sz="1200" b="1" kern="1200" dirty="0">
                <a:solidFill>
                  <a:schemeClr val="tx1"/>
                </a:solidFill>
                <a:effectLst/>
                <a:latin typeface="+mn-lt"/>
                <a:ea typeface="+mn-ea"/>
                <a:cs typeface="+mn-cs"/>
              </a:rPr>
              <a:t>glass </a:t>
            </a:r>
            <a:r>
              <a:rPr lang="en-CA" sz="1200" kern="1200" dirty="0">
                <a:solidFill>
                  <a:schemeClr val="tx1"/>
                </a:solidFill>
                <a:effectLst/>
                <a:latin typeface="+mn-lt"/>
                <a:ea typeface="+mn-ea"/>
                <a:cs typeface="+mn-cs"/>
              </a:rPr>
              <a:t>rod and </a:t>
            </a:r>
            <a:r>
              <a:rPr lang="en-CA" sz="1200" b="1" kern="1200" dirty="0">
                <a:solidFill>
                  <a:schemeClr val="tx1"/>
                </a:solidFill>
                <a:effectLst/>
                <a:latin typeface="+mn-lt"/>
                <a:ea typeface="+mn-ea"/>
                <a:cs typeface="+mn-cs"/>
              </a:rPr>
              <a:t>amber </a:t>
            </a:r>
            <a:r>
              <a:rPr lang="en-CA" sz="1200" kern="1200" dirty="0">
                <a:solidFill>
                  <a:schemeClr val="tx1"/>
                </a:solidFill>
                <a:effectLst/>
                <a:latin typeface="+mn-lt"/>
                <a:ea typeface="+mn-ea"/>
                <a:cs typeface="+mn-cs"/>
              </a:rPr>
              <a:t>rod were brought near to each other, they were attracted.</a:t>
            </a:r>
            <a:endParaRPr lang="en-CA" sz="1100" kern="1200" dirty="0">
              <a:solidFill>
                <a:schemeClr val="tx1"/>
              </a:solidFill>
              <a:effectLst/>
              <a:latin typeface="+mn-lt"/>
              <a:ea typeface="+mn-ea"/>
              <a:cs typeface="+mn-cs"/>
            </a:endParaRPr>
          </a:p>
          <a:p>
            <a:pPr lvl="3"/>
            <a:r>
              <a:rPr lang="en-CA" sz="1200" kern="1200" dirty="0">
                <a:solidFill>
                  <a:schemeClr val="tx1"/>
                </a:solidFill>
                <a:effectLst/>
                <a:latin typeface="+mn-lt"/>
                <a:ea typeface="+mn-ea"/>
                <a:cs typeface="+mn-cs"/>
              </a:rPr>
              <a:t>Therefore, the charge on the </a:t>
            </a:r>
            <a:r>
              <a:rPr lang="en-CA" sz="1200" b="1" kern="1200" dirty="0">
                <a:solidFill>
                  <a:schemeClr val="tx1"/>
                </a:solidFill>
                <a:effectLst/>
                <a:latin typeface="+mn-lt"/>
                <a:ea typeface="+mn-ea"/>
                <a:cs typeface="+mn-cs"/>
              </a:rPr>
              <a:t>glass </a:t>
            </a:r>
            <a:r>
              <a:rPr lang="en-CA" sz="1200" kern="1200" dirty="0">
                <a:solidFill>
                  <a:schemeClr val="tx1"/>
                </a:solidFill>
                <a:effectLst/>
                <a:latin typeface="+mn-lt"/>
                <a:ea typeface="+mn-ea"/>
                <a:cs typeface="+mn-cs"/>
              </a:rPr>
              <a:t>must be different from the charge on the </a:t>
            </a:r>
            <a:r>
              <a:rPr lang="en-CA" sz="1200" b="1" kern="1200" dirty="0">
                <a:solidFill>
                  <a:schemeClr val="tx1"/>
                </a:solidFill>
                <a:effectLst/>
                <a:latin typeface="+mn-lt"/>
                <a:ea typeface="+mn-ea"/>
                <a:cs typeface="+mn-cs"/>
              </a:rPr>
              <a:t>amber</a:t>
            </a:r>
            <a:r>
              <a:rPr lang="en-CA" sz="1200" kern="1200" dirty="0">
                <a:solidFill>
                  <a:schemeClr val="tx1"/>
                </a:solidFill>
                <a:effectLst/>
                <a:latin typeface="+mn-lt"/>
                <a:ea typeface="+mn-ea"/>
                <a:cs typeface="+mn-cs"/>
              </a:rPr>
              <a:t>!</a:t>
            </a:r>
            <a:endParaRPr lang="en-CA" sz="11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Franklin decided to say that…</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the </a:t>
            </a:r>
            <a:r>
              <a:rPr lang="en-CA" sz="1200" b="1" kern="1200" dirty="0">
                <a:solidFill>
                  <a:schemeClr val="tx1"/>
                </a:solidFill>
                <a:effectLst/>
                <a:latin typeface="+mn-lt"/>
                <a:ea typeface="+mn-ea"/>
                <a:cs typeface="+mn-cs"/>
              </a:rPr>
              <a:t>glass </a:t>
            </a:r>
            <a:r>
              <a:rPr lang="en-CA" sz="1200" kern="1200" dirty="0">
                <a:solidFill>
                  <a:schemeClr val="tx1"/>
                </a:solidFill>
                <a:effectLst/>
                <a:latin typeface="+mn-lt"/>
                <a:ea typeface="+mn-ea"/>
                <a:cs typeface="+mn-cs"/>
              </a:rPr>
              <a:t>rod had a </a:t>
            </a:r>
            <a:r>
              <a:rPr lang="en-CA" sz="1200" b="1" kern="1200" dirty="0">
                <a:solidFill>
                  <a:schemeClr val="tx1"/>
                </a:solidFill>
                <a:effectLst/>
                <a:latin typeface="+mn-lt"/>
                <a:ea typeface="+mn-ea"/>
                <a:cs typeface="+mn-cs"/>
              </a:rPr>
              <a:t>positive </a:t>
            </a:r>
            <a:r>
              <a:rPr lang="en-CA" sz="1200" kern="1200" dirty="0">
                <a:solidFill>
                  <a:schemeClr val="tx1"/>
                </a:solidFill>
                <a:effectLst/>
                <a:latin typeface="+mn-lt"/>
                <a:ea typeface="+mn-ea"/>
                <a:cs typeface="+mn-cs"/>
              </a:rPr>
              <a:t>charge</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 the </a:t>
            </a:r>
            <a:r>
              <a:rPr lang="en-CA" sz="1200" b="1" kern="1200" dirty="0">
                <a:solidFill>
                  <a:schemeClr val="tx1"/>
                </a:solidFill>
                <a:effectLst/>
                <a:latin typeface="+mn-lt"/>
                <a:ea typeface="+mn-ea"/>
                <a:cs typeface="+mn-cs"/>
              </a:rPr>
              <a:t>amber </a:t>
            </a:r>
            <a:r>
              <a:rPr lang="en-CA" sz="1200" kern="1200" dirty="0">
                <a:solidFill>
                  <a:schemeClr val="tx1"/>
                </a:solidFill>
                <a:effectLst/>
                <a:latin typeface="+mn-lt"/>
                <a:ea typeface="+mn-ea"/>
                <a:cs typeface="+mn-cs"/>
              </a:rPr>
              <a:t>rod (or the plastic </a:t>
            </a:r>
            <a:r>
              <a:rPr lang="en-CA" sz="1200" b="1" kern="1200" dirty="0">
                <a:solidFill>
                  <a:schemeClr val="tx1"/>
                </a:solidFill>
                <a:effectLst/>
                <a:latin typeface="+mn-lt"/>
                <a:ea typeface="+mn-ea"/>
                <a:cs typeface="+mn-cs"/>
              </a:rPr>
              <a:t>ebonite </a:t>
            </a:r>
            <a:r>
              <a:rPr lang="en-CA" sz="1200" kern="1200" dirty="0">
                <a:solidFill>
                  <a:schemeClr val="tx1"/>
                </a:solidFill>
                <a:effectLst/>
                <a:latin typeface="+mn-lt"/>
                <a:ea typeface="+mn-ea"/>
                <a:cs typeface="+mn-cs"/>
              </a:rPr>
              <a:t>used today) had a </a:t>
            </a:r>
            <a:r>
              <a:rPr lang="en-CA" sz="1200" b="1" kern="1200" dirty="0">
                <a:solidFill>
                  <a:schemeClr val="tx1"/>
                </a:solidFill>
                <a:effectLst/>
                <a:latin typeface="+mn-lt"/>
                <a:ea typeface="+mn-ea"/>
                <a:cs typeface="+mn-cs"/>
              </a:rPr>
              <a:t>negative </a:t>
            </a:r>
            <a:r>
              <a:rPr lang="en-CA" sz="1200" kern="1200" dirty="0">
                <a:solidFill>
                  <a:schemeClr val="tx1"/>
                </a:solidFill>
                <a:effectLst/>
                <a:latin typeface="+mn-lt"/>
                <a:ea typeface="+mn-ea"/>
                <a:cs typeface="+mn-cs"/>
              </a:rPr>
              <a:t>charge</a:t>
            </a:r>
            <a:endParaRPr lang="en-CA" sz="11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Why did he choose to call </a:t>
            </a:r>
            <a:r>
              <a:rPr lang="en-CA" sz="1200" b="1" kern="1200" dirty="0">
                <a:solidFill>
                  <a:schemeClr val="tx1"/>
                </a:solidFill>
                <a:effectLst/>
                <a:latin typeface="+mn-lt"/>
                <a:ea typeface="+mn-ea"/>
                <a:cs typeface="+mn-cs"/>
              </a:rPr>
              <a:t>glass positive </a:t>
            </a:r>
            <a:r>
              <a:rPr lang="en-CA" sz="1200" kern="1200" dirty="0">
                <a:solidFill>
                  <a:schemeClr val="tx1"/>
                </a:solidFill>
                <a:effectLst/>
                <a:latin typeface="+mn-lt"/>
                <a:ea typeface="+mn-ea"/>
                <a:cs typeface="+mn-cs"/>
              </a:rPr>
              <a:t>and </a:t>
            </a:r>
            <a:r>
              <a:rPr lang="en-CA" sz="1200" b="1" kern="1200" dirty="0">
                <a:solidFill>
                  <a:schemeClr val="tx1"/>
                </a:solidFill>
                <a:effectLst/>
                <a:latin typeface="+mn-lt"/>
                <a:ea typeface="+mn-ea"/>
                <a:cs typeface="+mn-cs"/>
              </a:rPr>
              <a:t>amber negative</a:t>
            </a:r>
            <a:r>
              <a:rPr lang="en-CA" sz="1200" kern="1200" dirty="0">
                <a:solidFill>
                  <a:schemeClr val="tx1"/>
                </a:solidFill>
                <a:effectLst/>
                <a:latin typeface="+mn-lt"/>
                <a:ea typeface="+mn-ea"/>
                <a:cs typeface="+mn-cs"/>
              </a:rPr>
              <a:t>?</a:t>
            </a:r>
            <a:endParaRPr lang="en-CA" sz="11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908BA28-3A33-415D-B748-64881A8D264F}" type="slidenum">
              <a:rPr lang="en-CA" smtClean="0"/>
              <a:pPr/>
              <a:t>54</a:t>
            </a:fld>
            <a:endParaRPr lang="en-CA"/>
          </a:p>
        </p:txBody>
      </p:sp>
    </p:spTree>
    <p:extLst>
      <p:ext uri="{BB962C8B-B14F-4D97-AF65-F5344CB8AC3E}">
        <p14:creationId xmlns:p14="http://schemas.microsoft.com/office/powerpoint/2010/main" val="121695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908BA28-3A33-415D-B748-64881A8D264F}" type="slidenum">
              <a:rPr lang="en-CA" smtClean="0"/>
              <a:pPr/>
              <a:t>55</a:t>
            </a:fld>
            <a:endParaRPr lang="en-CA"/>
          </a:p>
        </p:txBody>
      </p:sp>
    </p:spTree>
    <p:extLst>
      <p:ext uri="{BB962C8B-B14F-4D97-AF65-F5344CB8AC3E}">
        <p14:creationId xmlns:p14="http://schemas.microsoft.com/office/powerpoint/2010/main" val="319066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Example: dust build up on TV or computer screen</a:t>
            </a:r>
          </a:p>
          <a:p>
            <a:endParaRPr lang="en-CA" dirty="0"/>
          </a:p>
        </p:txBody>
      </p:sp>
      <p:sp>
        <p:nvSpPr>
          <p:cNvPr id="4" name="Slide Number Placeholder 3"/>
          <p:cNvSpPr>
            <a:spLocks noGrp="1"/>
          </p:cNvSpPr>
          <p:nvPr>
            <p:ph type="sldNum" sz="quarter" idx="10"/>
          </p:nvPr>
        </p:nvSpPr>
        <p:spPr/>
        <p:txBody>
          <a:bodyPr/>
          <a:lstStyle/>
          <a:p>
            <a:fld id="{E908BA28-3A33-415D-B748-64881A8D264F}" type="slidenum">
              <a:rPr lang="en-CA" smtClean="0"/>
              <a:pPr/>
              <a:t>56</a:t>
            </a:fld>
            <a:endParaRPr lang="en-CA"/>
          </a:p>
        </p:txBody>
      </p:sp>
    </p:spTree>
    <p:extLst>
      <p:ext uri="{BB962C8B-B14F-4D97-AF65-F5344CB8AC3E}">
        <p14:creationId xmlns:p14="http://schemas.microsoft.com/office/powerpoint/2010/main" val="360977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When materials rub together, you might see them </a:t>
            </a:r>
            <a:r>
              <a:rPr lang="en-CA" b="1" dirty="0"/>
              <a:t>cling </a:t>
            </a:r>
            <a:r>
              <a:rPr lang="en-CA" dirty="0"/>
              <a:t>to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Material that behave this way are said to carry an </a:t>
            </a:r>
            <a:r>
              <a:rPr lang="en-CA" b="1" dirty="0"/>
              <a:t>electrical charge</a:t>
            </a:r>
            <a:r>
              <a:rPr lang="en-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Static charge cannot be seen but you can observe its affects with a pith ball.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E908BA28-3A33-415D-B748-64881A8D264F}" type="slidenum">
              <a:rPr lang="en-CA" smtClean="0"/>
              <a:pPr/>
              <a:t>4</a:t>
            </a:fld>
            <a:endParaRPr lang="en-CA"/>
          </a:p>
        </p:txBody>
      </p:sp>
    </p:spTree>
    <p:extLst>
      <p:ext uri="{BB962C8B-B14F-4D97-AF65-F5344CB8AC3E}">
        <p14:creationId xmlns:p14="http://schemas.microsoft.com/office/powerpoint/2010/main" val="104349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 </a:t>
            </a:r>
            <a:r>
              <a:rPr lang="en-CA" sz="1200" b="1" i="0" kern="1200" dirty="0">
                <a:solidFill>
                  <a:schemeClr val="tx1"/>
                </a:solidFill>
                <a:effectLst/>
                <a:latin typeface="+mn-lt"/>
                <a:ea typeface="+mn-ea"/>
                <a:cs typeface="+mn-cs"/>
              </a:rPr>
              <a:t>pith ball</a:t>
            </a:r>
            <a:r>
              <a:rPr lang="en-CA" sz="1200" b="0" i="0" kern="1200" dirty="0">
                <a:solidFill>
                  <a:schemeClr val="tx1"/>
                </a:solidFill>
                <a:effectLst/>
                <a:latin typeface="+mn-lt"/>
                <a:ea typeface="+mn-ea"/>
                <a:cs typeface="+mn-cs"/>
              </a:rPr>
              <a:t> is a very small, lightweight object that picks up electric charge quite well. A charged </a:t>
            </a:r>
            <a:r>
              <a:rPr lang="en-CA" sz="1200" b="1" i="0" kern="1200" dirty="0">
                <a:solidFill>
                  <a:schemeClr val="tx1"/>
                </a:solidFill>
                <a:effectLst/>
                <a:latin typeface="+mn-lt"/>
                <a:ea typeface="+mn-ea"/>
                <a:cs typeface="+mn-cs"/>
              </a:rPr>
              <a:t>pith ball</a:t>
            </a:r>
            <a:r>
              <a:rPr lang="en-CA" sz="1200" b="0" i="0" kern="1200" dirty="0">
                <a:solidFill>
                  <a:schemeClr val="tx1"/>
                </a:solidFill>
                <a:effectLst/>
                <a:latin typeface="+mn-lt"/>
                <a:ea typeface="+mn-ea"/>
                <a:cs typeface="+mn-cs"/>
              </a:rPr>
              <a:t> works well to show the Coulomb force between two charged objects. If a glass rod is rubbed with silk, the silk rubs some electrons off the rod. The rod thus becomes positively charged.</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Touching the positively-charged rod to two pith ball gives the balls each a small positive charge. Since like charges repel, the pith balls repel one another.</a:t>
            </a:r>
          </a:p>
          <a:p>
            <a:r>
              <a:rPr lang="en-CA" sz="1200" b="0" i="0" kern="1200" dirty="0">
                <a:solidFill>
                  <a:schemeClr val="tx1"/>
                </a:solidFill>
                <a:effectLst/>
                <a:latin typeface="+mn-lt"/>
                <a:ea typeface="+mn-ea"/>
                <a:cs typeface="+mn-cs"/>
              </a:rPr>
              <a:t>If an ebonite rod is rubbed with fur, the rod rubs some electrons off the fur. The rod thus becomes negatively charged and attracts the positively-charged pith balls.</a:t>
            </a:r>
            <a:endParaRPr lang="en-CA" dirty="0"/>
          </a:p>
        </p:txBody>
      </p:sp>
      <p:sp>
        <p:nvSpPr>
          <p:cNvPr id="4" name="Slide Number Placeholder 3"/>
          <p:cNvSpPr>
            <a:spLocks noGrp="1"/>
          </p:cNvSpPr>
          <p:nvPr>
            <p:ph type="sldNum" sz="quarter" idx="10"/>
          </p:nvPr>
        </p:nvSpPr>
        <p:spPr/>
        <p:txBody>
          <a:bodyPr/>
          <a:lstStyle/>
          <a:p>
            <a:fld id="{E908BA28-3A33-415D-B748-64881A8D264F}" type="slidenum">
              <a:rPr lang="en-CA" smtClean="0"/>
              <a:pPr/>
              <a:t>5</a:t>
            </a:fld>
            <a:endParaRPr lang="en-CA"/>
          </a:p>
        </p:txBody>
      </p:sp>
    </p:spTree>
    <p:extLst>
      <p:ext uri="{BB962C8B-B14F-4D97-AF65-F5344CB8AC3E}">
        <p14:creationId xmlns:p14="http://schemas.microsoft.com/office/powerpoint/2010/main" val="379903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Answer: electrons move from acetate</a:t>
            </a:r>
            <a:r>
              <a:rPr lang="en-CA" baseline="0" dirty="0"/>
              <a:t> (leaving it more positive) to the paper towel (making it move negative)</a:t>
            </a:r>
            <a:endParaRPr lang="en-CA" dirty="0"/>
          </a:p>
        </p:txBody>
      </p:sp>
      <p:sp>
        <p:nvSpPr>
          <p:cNvPr id="4" name="Slide Number Placeholder 3"/>
          <p:cNvSpPr>
            <a:spLocks noGrp="1"/>
          </p:cNvSpPr>
          <p:nvPr>
            <p:ph type="sldNum" sz="quarter" idx="10"/>
          </p:nvPr>
        </p:nvSpPr>
        <p:spPr/>
        <p:txBody>
          <a:bodyPr/>
          <a:lstStyle/>
          <a:p>
            <a:fld id="{E908BA28-3A33-415D-B748-64881A8D264F}" type="slidenum">
              <a:rPr lang="en-CA" smtClean="0"/>
              <a:pPr/>
              <a:t>6</a:t>
            </a:fld>
            <a:endParaRPr lang="en-CA"/>
          </a:p>
        </p:txBody>
      </p:sp>
    </p:spTree>
    <p:extLst>
      <p:ext uri="{BB962C8B-B14F-4D97-AF65-F5344CB8AC3E}">
        <p14:creationId xmlns:p14="http://schemas.microsoft.com/office/powerpoint/2010/main" val="205966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ONLY ELECTRONS CAN BE TRANSFERRED. </a:t>
            </a:r>
          </a:p>
        </p:txBody>
      </p:sp>
      <p:sp>
        <p:nvSpPr>
          <p:cNvPr id="4" name="Slide Number Placeholder 3"/>
          <p:cNvSpPr>
            <a:spLocks noGrp="1"/>
          </p:cNvSpPr>
          <p:nvPr>
            <p:ph type="sldNum" sz="quarter" idx="10"/>
          </p:nvPr>
        </p:nvSpPr>
        <p:spPr/>
        <p:txBody>
          <a:bodyPr/>
          <a:lstStyle/>
          <a:p>
            <a:fld id="{E908BA28-3A33-415D-B748-64881A8D264F}" type="slidenum">
              <a:rPr lang="en-CA" smtClean="0"/>
              <a:pPr/>
              <a:t>8</a:t>
            </a:fld>
            <a:endParaRPr lang="en-CA"/>
          </a:p>
        </p:txBody>
      </p:sp>
    </p:spTree>
    <p:extLst>
      <p:ext uri="{BB962C8B-B14F-4D97-AF65-F5344CB8AC3E}">
        <p14:creationId xmlns:p14="http://schemas.microsoft.com/office/powerpoint/2010/main" val="108667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Pith ball: What happens when you …</a:t>
            </a:r>
          </a:p>
          <a:p>
            <a:r>
              <a:rPr lang="en-CA" dirty="0"/>
              <a:t>Acetate rubbed with paper towel (acetate gets positive, e rubbed off)</a:t>
            </a:r>
          </a:p>
          <a:p>
            <a:r>
              <a:rPr lang="en-CA" dirty="0"/>
              <a:t>Pith ball charged (+) after touching paper towel. </a:t>
            </a:r>
          </a:p>
          <a:p>
            <a:r>
              <a:rPr lang="en-CA" dirty="0"/>
              <a:t>Rub acetate (gets +). </a:t>
            </a:r>
            <a:r>
              <a:rPr lang="en-CA" dirty="0" err="1"/>
              <a:t>Repells</a:t>
            </a:r>
            <a:r>
              <a:rPr lang="en-CA" dirty="0"/>
              <a:t> pith ball because they are both positive. </a:t>
            </a:r>
          </a:p>
        </p:txBody>
      </p:sp>
      <p:sp>
        <p:nvSpPr>
          <p:cNvPr id="4" name="Slide Number Placeholder 3"/>
          <p:cNvSpPr>
            <a:spLocks noGrp="1"/>
          </p:cNvSpPr>
          <p:nvPr>
            <p:ph type="sldNum" sz="quarter" idx="10"/>
          </p:nvPr>
        </p:nvSpPr>
        <p:spPr/>
        <p:txBody>
          <a:bodyPr/>
          <a:lstStyle/>
          <a:p>
            <a:fld id="{E908BA28-3A33-415D-B748-64881A8D264F}" type="slidenum">
              <a:rPr lang="en-CA" smtClean="0"/>
              <a:pPr/>
              <a:t>12</a:t>
            </a:fld>
            <a:endParaRPr lang="en-CA"/>
          </a:p>
        </p:txBody>
      </p:sp>
    </p:spTree>
    <p:extLst>
      <p:ext uri="{BB962C8B-B14F-4D97-AF65-F5344CB8AC3E}">
        <p14:creationId xmlns:p14="http://schemas.microsoft.com/office/powerpoint/2010/main" val="2029009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a:t>In this example, both hair and comb start neutral but after being rubbed together the comb is neg and hair positively charged.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When a </a:t>
            </a:r>
            <a:r>
              <a:rPr lang="en-CA" sz="1200" b="1" i="0" kern="1200" dirty="0">
                <a:solidFill>
                  <a:schemeClr val="tx1"/>
                </a:solidFill>
                <a:effectLst/>
                <a:latin typeface="+mn-lt"/>
                <a:ea typeface="+mn-ea"/>
                <a:cs typeface="+mn-cs"/>
              </a:rPr>
              <a:t>charged object</a:t>
            </a:r>
            <a:r>
              <a:rPr lang="en-CA" sz="1200" b="0" i="0" kern="1200" dirty="0">
                <a:solidFill>
                  <a:schemeClr val="tx1"/>
                </a:solidFill>
                <a:effectLst/>
                <a:latin typeface="+mn-lt"/>
                <a:ea typeface="+mn-ea"/>
                <a:cs typeface="+mn-cs"/>
              </a:rPr>
              <a:t> touches </a:t>
            </a:r>
            <a:r>
              <a:rPr lang="en-CA" sz="1200" b="1" i="0" kern="1200" dirty="0">
                <a:solidFill>
                  <a:schemeClr val="tx1"/>
                </a:solidFill>
                <a:effectLst/>
                <a:latin typeface="+mn-lt"/>
                <a:ea typeface="+mn-ea"/>
                <a:cs typeface="+mn-cs"/>
              </a:rPr>
              <a:t>another object</a:t>
            </a:r>
            <a:r>
              <a:rPr lang="en-CA" sz="1200" b="0" i="0" kern="1200" dirty="0">
                <a:solidFill>
                  <a:schemeClr val="tx1"/>
                </a:solidFill>
                <a:effectLst/>
                <a:latin typeface="+mn-lt"/>
                <a:ea typeface="+mn-ea"/>
                <a:cs typeface="+mn-cs"/>
              </a:rPr>
              <a:t>, electrons can be </a:t>
            </a:r>
            <a:r>
              <a:rPr lang="en-CA" sz="1200" b="1" i="0" kern="1200" dirty="0">
                <a:solidFill>
                  <a:schemeClr val="tx1"/>
                </a:solidFill>
                <a:effectLst/>
                <a:latin typeface="+mn-lt"/>
                <a:ea typeface="+mn-ea"/>
                <a:cs typeface="+mn-cs"/>
              </a:rPr>
              <a:t>transferred</a:t>
            </a:r>
            <a:r>
              <a:rPr lang="en-CA" sz="1200" b="0" i="0" kern="1200" dirty="0">
                <a:solidFill>
                  <a:schemeClr val="tx1"/>
                </a:solidFill>
                <a:effectLst/>
                <a:latin typeface="+mn-lt"/>
                <a:ea typeface="+mn-ea"/>
                <a:cs typeface="+mn-cs"/>
              </a:rPr>
              <a:t> between the </a:t>
            </a:r>
            <a:r>
              <a:rPr lang="en-CA" sz="1200" b="1" i="0" kern="1200" dirty="0">
                <a:solidFill>
                  <a:schemeClr val="tx1"/>
                </a:solidFill>
                <a:effectLst/>
                <a:latin typeface="+mn-lt"/>
                <a:ea typeface="+mn-ea"/>
                <a:cs typeface="+mn-cs"/>
              </a:rPr>
              <a:t>objects</a:t>
            </a:r>
            <a:r>
              <a:rPr lang="en-CA" sz="1200" b="0" i="0" kern="1200" dirty="0">
                <a:solidFill>
                  <a:schemeClr val="tx1"/>
                </a:solidFill>
                <a:effectLst/>
                <a:latin typeface="+mn-lt"/>
                <a:ea typeface="+mn-ea"/>
                <a:cs typeface="+mn-cs"/>
              </a:rPr>
              <a:t>. Electrons </a:t>
            </a:r>
            <a:r>
              <a:rPr lang="en-CA" sz="1200" b="1" i="0" kern="1200" dirty="0">
                <a:solidFill>
                  <a:schemeClr val="tx1"/>
                </a:solidFill>
                <a:effectLst/>
                <a:latin typeface="+mn-lt"/>
                <a:ea typeface="+mn-ea"/>
                <a:cs typeface="+mn-cs"/>
              </a:rPr>
              <a:t>transfer</a:t>
            </a:r>
            <a:r>
              <a:rPr lang="en-CA" sz="1200" b="0" i="0" kern="1200" dirty="0">
                <a:solidFill>
                  <a:schemeClr val="tx1"/>
                </a:solidFill>
                <a:effectLst/>
                <a:latin typeface="+mn-lt"/>
                <a:ea typeface="+mn-ea"/>
                <a:cs typeface="+mn-cs"/>
              </a:rPr>
              <a:t> from the </a:t>
            </a:r>
            <a:r>
              <a:rPr lang="en-CA" sz="1200" b="1" i="0" kern="1200" dirty="0">
                <a:solidFill>
                  <a:schemeClr val="tx1"/>
                </a:solidFill>
                <a:effectLst/>
                <a:latin typeface="+mn-lt"/>
                <a:ea typeface="+mn-ea"/>
                <a:cs typeface="+mn-cs"/>
              </a:rPr>
              <a:t>object</a:t>
            </a:r>
            <a:r>
              <a:rPr lang="en-CA" sz="1200" b="0" i="0" kern="1200" dirty="0">
                <a:solidFill>
                  <a:schemeClr val="tx1"/>
                </a:solidFill>
                <a:effectLst/>
                <a:latin typeface="+mn-lt"/>
                <a:ea typeface="+mn-ea"/>
                <a:cs typeface="+mn-cs"/>
              </a:rPr>
              <a:t> that has the more negative </a:t>
            </a:r>
            <a:r>
              <a:rPr lang="en-CA" sz="1200" b="1" i="0" kern="1200" dirty="0">
                <a:solidFill>
                  <a:schemeClr val="tx1"/>
                </a:solidFill>
                <a:effectLst/>
                <a:latin typeface="+mn-lt"/>
                <a:ea typeface="+mn-ea"/>
                <a:cs typeface="+mn-cs"/>
              </a:rPr>
              <a:t>charge</a:t>
            </a:r>
            <a:r>
              <a:rPr lang="en-CA" sz="1200" b="0" i="0" kern="1200" dirty="0">
                <a:solidFill>
                  <a:schemeClr val="tx1"/>
                </a:solidFill>
                <a:effectLst/>
                <a:latin typeface="+mn-lt"/>
                <a:ea typeface="+mn-ea"/>
                <a:cs typeface="+mn-cs"/>
              </a:rPr>
              <a:t> to the </a:t>
            </a:r>
            <a:r>
              <a:rPr lang="en-CA" sz="1200" b="1" i="0" kern="1200" dirty="0">
                <a:solidFill>
                  <a:schemeClr val="tx1"/>
                </a:solidFill>
                <a:effectLst/>
                <a:latin typeface="+mn-lt"/>
                <a:ea typeface="+mn-ea"/>
                <a:cs typeface="+mn-cs"/>
              </a:rPr>
              <a:t>one</a:t>
            </a:r>
            <a:r>
              <a:rPr lang="en-CA" sz="1200" b="0" i="0" kern="1200" dirty="0">
                <a:solidFill>
                  <a:schemeClr val="tx1"/>
                </a:solidFill>
                <a:effectLst/>
                <a:latin typeface="+mn-lt"/>
                <a:ea typeface="+mn-ea"/>
                <a:cs typeface="+mn-cs"/>
              </a:rPr>
              <a:t> that has the more </a:t>
            </a:r>
            <a:r>
              <a:rPr lang="en-CA" sz="1200" b="0" i="0" kern="1200" dirty="0" err="1">
                <a:solidFill>
                  <a:schemeClr val="tx1"/>
                </a:solidFill>
                <a:effectLst/>
                <a:latin typeface="+mn-lt"/>
                <a:ea typeface="+mn-ea"/>
                <a:cs typeface="+mn-cs"/>
              </a:rPr>
              <a:t>positive</a:t>
            </a:r>
            <a:r>
              <a:rPr lang="en-CA" sz="1200" b="1" i="0" kern="1200" dirty="0" err="1">
                <a:solidFill>
                  <a:schemeClr val="tx1"/>
                </a:solidFill>
                <a:effectLst/>
                <a:latin typeface="+mn-lt"/>
                <a:ea typeface="+mn-ea"/>
                <a:cs typeface="+mn-cs"/>
              </a:rPr>
              <a:t>charge</a:t>
            </a:r>
            <a:r>
              <a:rPr lang="en-CA" sz="1200" b="0" i="0" kern="1200" dirty="0">
                <a:solidFill>
                  <a:schemeClr val="tx1"/>
                </a:solidFill>
                <a:effectLst/>
                <a:latin typeface="+mn-lt"/>
                <a:ea typeface="+mn-ea"/>
                <a:cs typeface="+mn-cs"/>
              </a:rPr>
              <a:t>.</a:t>
            </a:r>
            <a:endParaRPr lang="en-CA" sz="1200" b="1"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908BA28-3A33-415D-B748-64881A8D264F}" type="slidenum">
              <a:rPr lang="en-CA" smtClean="0"/>
              <a:pPr/>
              <a:t>25</a:t>
            </a:fld>
            <a:endParaRPr lang="en-CA"/>
          </a:p>
        </p:txBody>
      </p:sp>
    </p:spTree>
    <p:extLst>
      <p:ext uri="{BB962C8B-B14F-4D97-AF65-F5344CB8AC3E}">
        <p14:creationId xmlns:p14="http://schemas.microsoft.com/office/powerpoint/2010/main" val="2921235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Rubber has a much greater attraction for </a:t>
            </a:r>
            <a:r>
              <a:rPr lang="en-CA" sz="1200" b="1" i="0" kern="1200" dirty="0">
                <a:solidFill>
                  <a:schemeClr val="tx1"/>
                </a:solidFill>
                <a:effectLst/>
                <a:latin typeface="+mn-lt"/>
                <a:ea typeface="+mn-ea"/>
                <a:cs typeface="+mn-cs"/>
              </a:rPr>
              <a:t>electrons </a:t>
            </a:r>
            <a:r>
              <a:rPr lang="en-CA" sz="1200" b="0" i="0" kern="1200" dirty="0">
                <a:solidFill>
                  <a:schemeClr val="tx1"/>
                </a:solidFill>
                <a:effectLst/>
                <a:latin typeface="+mn-lt"/>
                <a:ea typeface="+mn-ea"/>
                <a:cs typeface="+mn-cs"/>
              </a:rPr>
              <a:t>than animal fur/hair/sweater. As a result, the atoms of rubber pull </a:t>
            </a:r>
            <a:r>
              <a:rPr lang="en-CA" sz="1200" b="1" i="0" kern="1200" dirty="0">
                <a:solidFill>
                  <a:schemeClr val="tx1"/>
                </a:solidFill>
                <a:effectLst/>
                <a:latin typeface="+mn-lt"/>
                <a:ea typeface="+mn-ea"/>
                <a:cs typeface="+mn-cs"/>
              </a:rPr>
              <a:t>electrons</a:t>
            </a:r>
            <a:r>
              <a:rPr lang="en-CA" sz="1200" b="0" i="0" kern="1200" dirty="0">
                <a:solidFill>
                  <a:schemeClr val="tx1"/>
                </a:solidFill>
                <a:effectLst/>
                <a:latin typeface="+mn-lt"/>
                <a:ea typeface="+mn-ea"/>
                <a:cs typeface="+mn-cs"/>
              </a:rPr>
              <a:t> from the atoms of animal fur, leaving both objects with an imbalance of charge.</a:t>
            </a:r>
            <a:endParaRPr lang="en-CA" dirty="0"/>
          </a:p>
        </p:txBody>
      </p:sp>
      <p:sp>
        <p:nvSpPr>
          <p:cNvPr id="4" name="Slide Number Placeholder 3"/>
          <p:cNvSpPr>
            <a:spLocks noGrp="1"/>
          </p:cNvSpPr>
          <p:nvPr>
            <p:ph type="sldNum" sz="quarter" idx="10"/>
          </p:nvPr>
        </p:nvSpPr>
        <p:spPr/>
        <p:txBody>
          <a:bodyPr/>
          <a:lstStyle/>
          <a:p>
            <a:fld id="{E908BA28-3A33-415D-B748-64881A8D264F}" type="slidenum">
              <a:rPr lang="en-CA" smtClean="0"/>
              <a:pPr/>
              <a:t>26</a:t>
            </a:fld>
            <a:endParaRPr lang="en-CA"/>
          </a:p>
        </p:txBody>
      </p:sp>
    </p:spTree>
    <p:extLst>
      <p:ext uri="{BB962C8B-B14F-4D97-AF65-F5344CB8AC3E}">
        <p14:creationId xmlns:p14="http://schemas.microsoft.com/office/powerpoint/2010/main" val="757302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D2AAB16-2927-4DEF-AACC-F987B5F50C02}" type="datetimeFigureOut">
              <a:rPr lang="en-CA" smtClean="0"/>
              <a:pPr/>
              <a:t>2021-12-12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F87E4E1-2F02-4BC2-8A84-2672CE1FC890}" type="slidenum">
              <a:rPr lang="en-CA" smtClean="0"/>
              <a:pPr/>
              <a:t>‹#›</a:t>
            </a:fld>
            <a:endParaRPr lang="en-CA"/>
          </a:p>
        </p:txBody>
      </p:sp>
    </p:spTree>
    <p:extLst>
      <p:ext uri="{BB962C8B-B14F-4D97-AF65-F5344CB8AC3E}">
        <p14:creationId xmlns:p14="http://schemas.microsoft.com/office/powerpoint/2010/main" val="73597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D2AAB16-2927-4DEF-AACC-F987B5F50C02}" type="datetimeFigureOut">
              <a:rPr lang="en-CA" smtClean="0"/>
              <a:pPr/>
              <a:t>2021-12-12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F87E4E1-2F02-4BC2-8A84-2672CE1FC890}" type="slidenum">
              <a:rPr lang="en-CA" smtClean="0"/>
              <a:pPr/>
              <a:t>‹#›</a:t>
            </a:fld>
            <a:endParaRPr lang="en-CA"/>
          </a:p>
        </p:txBody>
      </p:sp>
    </p:spTree>
    <p:extLst>
      <p:ext uri="{BB962C8B-B14F-4D97-AF65-F5344CB8AC3E}">
        <p14:creationId xmlns:p14="http://schemas.microsoft.com/office/powerpoint/2010/main" val="264137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D2AAB16-2927-4DEF-AACC-F987B5F50C02}" type="datetimeFigureOut">
              <a:rPr lang="en-CA" smtClean="0"/>
              <a:pPr/>
              <a:t>2021-12-12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F87E4E1-2F02-4BC2-8A84-2672CE1FC890}" type="slidenum">
              <a:rPr lang="en-CA" smtClean="0"/>
              <a:pPr/>
              <a:t>‹#›</a:t>
            </a:fld>
            <a:endParaRPr lang="en-CA"/>
          </a:p>
        </p:txBody>
      </p:sp>
    </p:spTree>
    <p:extLst>
      <p:ext uri="{BB962C8B-B14F-4D97-AF65-F5344CB8AC3E}">
        <p14:creationId xmlns:p14="http://schemas.microsoft.com/office/powerpoint/2010/main" val="16685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D2AAB16-2927-4DEF-AACC-F987B5F50C02}" type="datetimeFigureOut">
              <a:rPr lang="en-CA" smtClean="0"/>
              <a:pPr/>
              <a:t>2021-12-12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F87E4E1-2F02-4BC2-8A84-2672CE1FC890}" type="slidenum">
              <a:rPr lang="en-CA" smtClean="0"/>
              <a:pPr/>
              <a:t>‹#›</a:t>
            </a:fld>
            <a:endParaRPr lang="en-CA"/>
          </a:p>
        </p:txBody>
      </p:sp>
    </p:spTree>
    <p:extLst>
      <p:ext uri="{BB962C8B-B14F-4D97-AF65-F5344CB8AC3E}">
        <p14:creationId xmlns:p14="http://schemas.microsoft.com/office/powerpoint/2010/main" val="382123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2AAB16-2927-4DEF-AACC-F987B5F50C02}" type="datetimeFigureOut">
              <a:rPr lang="en-CA" smtClean="0"/>
              <a:pPr/>
              <a:t>2021-12-12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F87E4E1-2F02-4BC2-8A84-2672CE1FC890}" type="slidenum">
              <a:rPr lang="en-CA" smtClean="0"/>
              <a:pPr/>
              <a:t>‹#›</a:t>
            </a:fld>
            <a:endParaRPr lang="en-CA"/>
          </a:p>
        </p:txBody>
      </p:sp>
    </p:spTree>
    <p:extLst>
      <p:ext uri="{BB962C8B-B14F-4D97-AF65-F5344CB8AC3E}">
        <p14:creationId xmlns:p14="http://schemas.microsoft.com/office/powerpoint/2010/main" val="48693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7D2AAB16-2927-4DEF-AACC-F987B5F50C02}" type="datetimeFigureOut">
              <a:rPr lang="en-CA" smtClean="0"/>
              <a:pPr/>
              <a:t>2021-12-12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F87E4E1-2F02-4BC2-8A84-2672CE1FC890}" type="slidenum">
              <a:rPr lang="en-CA" smtClean="0"/>
              <a:pPr/>
              <a:t>‹#›</a:t>
            </a:fld>
            <a:endParaRPr lang="en-CA"/>
          </a:p>
        </p:txBody>
      </p:sp>
    </p:spTree>
    <p:extLst>
      <p:ext uri="{BB962C8B-B14F-4D97-AF65-F5344CB8AC3E}">
        <p14:creationId xmlns:p14="http://schemas.microsoft.com/office/powerpoint/2010/main" val="95580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D2AAB16-2927-4DEF-AACC-F987B5F50C02}" type="datetimeFigureOut">
              <a:rPr lang="en-CA" smtClean="0"/>
              <a:pPr/>
              <a:t>2021-12-12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F87E4E1-2F02-4BC2-8A84-2672CE1FC890}" type="slidenum">
              <a:rPr lang="en-CA" smtClean="0"/>
              <a:pPr/>
              <a:t>‹#›</a:t>
            </a:fld>
            <a:endParaRPr lang="en-CA"/>
          </a:p>
        </p:txBody>
      </p:sp>
    </p:spTree>
    <p:extLst>
      <p:ext uri="{BB962C8B-B14F-4D97-AF65-F5344CB8AC3E}">
        <p14:creationId xmlns:p14="http://schemas.microsoft.com/office/powerpoint/2010/main" val="406011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D2AAB16-2927-4DEF-AACC-F987B5F50C02}" type="datetimeFigureOut">
              <a:rPr lang="en-CA" smtClean="0"/>
              <a:pPr/>
              <a:t>2021-12-12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F87E4E1-2F02-4BC2-8A84-2672CE1FC890}" type="slidenum">
              <a:rPr lang="en-CA" smtClean="0"/>
              <a:pPr/>
              <a:t>‹#›</a:t>
            </a:fld>
            <a:endParaRPr lang="en-CA"/>
          </a:p>
        </p:txBody>
      </p:sp>
    </p:spTree>
    <p:extLst>
      <p:ext uri="{BB962C8B-B14F-4D97-AF65-F5344CB8AC3E}">
        <p14:creationId xmlns:p14="http://schemas.microsoft.com/office/powerpoint/2010/main" val="2561329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AAB16-2927-4DEF-AACC-F987B5F50C02}" type="datetimeFigureOut">
              <a:rPr lang="en-CA" smtClean="0"/>
              <a:pPr/>
              <a:t>2021-12-12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F87E4E1-2F02-4BC2-8A84-2672CE1FC890}" type="slidenum">
              <a:rPr lang="en-CA" smtClean="0"/>
              <a:pPr/>
              <a:t>‹#›</a:t>
            </a:fld>
            <a:endParaRPr lang="en-CA"/>
          </a:p>
        </p:txBody>
      </p:sp>
    </p:spTree>
    <p:extLst>
      <p:ext uri="{BB962C8B-B14F-4D97-AF65-F5344CB8AC3E}">
        <p14:creationId xmlns:p14="http://schemas.microsoft.com/office/powerpoint/2010/main" val="188611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2AAB16-2927-4DEF-AACC-F987B5F50C02}" type="datetimeFigureOut">
              <a:rPr lang="en-CA" smtClean="0"/>
              <a:pPr/>
              <a:t>2021-12-12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F87E4E1-2F02-4BC2-8A84-2672CE1FC890}" type="slidenum">
              <a:rPr lang="en-CA" smtClean="0"/>
              <a:pPr/>
              <a:t>‹#›</a:t>
            </a:fld>
            <a:endParaRPr lang="en-CA"/>
          </a:p>
        </p:txBody>
      </p:sp>
    </p:spTree>
    <p:extLst>
      <p:ext uri="{BB962C8B-B14F-4D97-AF65-F5344CB8AC3E}">
        <p14:creationId xmlns:p14="http://schemas.microsoft.com/office/powerpoint/2010/main" val="364419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2AAB16-2927-4DEF-AACC-F987B5F50C02}" type="datetimeFigureOut">
              <a:rPr lang="en-CA" smtClean="0"/>
              <a:pPr/>
              <a:t>2021-12-12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F87E4E1-2F02-4BC2-8A84-2672CE1FC890}" type="slidenum">
              <a:rPr lang="en-CA" smtClean="0"/>
              <a:pPr/>
              <a:t>‹#›</a:t>
            </a:fld>
            <a:endParaRPr lang="en-CA"/>
          </a:p>
        </p:txBody>
      </p:sp>
    </p:spTree>
    <p:extLst>
      <p:ext uri="{BB962C8B-B14F-4D97-AF65-F5344CB8AC3E}">
        <p14:creationId xmlns:p14="http://schemas.microsoft.com/office/powerpoint/2010/main" val="239658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AAB16-2927-4DEF-AACC-F987B5F50C02}" type="datetimeFigureOut">
              <a:rPr lang="en-CA" smtClean="0"/>
              <a:pPr/>
              <a:t>2021-12-12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7E4E1-2F02-4BC2-8A84-2672CE1FC890}" type="slidenum">
              <a:rPr lang="en-CA" smtClean="0"/>
              <a:pPr/>
              <a:t>‹#›</a:t>
            </a:fld>
            <a:endParaRPr lang="en-CA"/>
          </a:p>
        </p:txBody>
      </p:sp>
    </p:spTree>
    <p:extLst>
      <p:ext uri="{BB962C8B-B14F-4D97-AF65-F5344CB8AC3E}">
        <p14:creationId xmlns:p14="http://schemas.microsoft.com/office/powerpoint/2010/main" val="1499123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hyperlink" Target="https://phet.colorado.edu/sims/html/john-travoltage/latest/john-travoltage_en.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het.colorado.edu/sims/html/balloons-and-static-electricity/latest/balloons-and-static-electricity_en.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5mzFb2hhH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impop.org/electroscope/electroscope.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youtube.com/watch?v=ectl3po7MuI"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yc2-363MIQs&amp;feature=emb_rel_pau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MBRTR2dlwvA" TargetMode="External"/><Relationship Id="rId2" Type="http://schemas.openxmlformats.org/officeDocument/2006/relationships/hyperlink" Target="https://www.youtube.com/watch?v=zHJkJGBdvwE" TargetMode="External"/><Relationship Id="rId1" Type="http://schemas.openxmlformats.org/officeDocument/2006/relationships/slideLayout" Target="../slideLayouts/slideLayout2.xml"/><Relationship Id="rId6" Type="http://schemas.openxmlformats.org/officeDocument/2006/relationships/hyperlink" Target="https://www.youtube.com/watch?v=7MY7EqqFFe8" TargetMode="External"/><Relationship Id="rId5" Type="http://schemas.openxmlformats.org/officeDocument/2006/relationships/hyperlink" Target="https://www.youtube.com/watch?v=yc2-363MIQs" TargetMode="External"/><Relationship Id="rId4" Type="http://schemas.openxmlformats.org/officeDocument/2006/relationships/hyperlink" Target="https://www.youtube.com/watch?v=TFlVWf8JX4A"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a:t>Types of Charge</a:t>
            </a:r>
            <a:br>
              <a:rPr lang="en-CA" dirty="0"/>
            </a:br>
            <a:endParaRPr lang="en-CA" dirty="0"/>
          </a:p>
        </p:txBody>
      </p:sp>
      <p:sp>
        <p:nvSpPr>
          <p:cNvPr id="3" name="Subtitle 2"/>
          <p:cNvSpPr>
            <a:spLocks noGrp="1"/>
          </p:cNvSpPr>
          <p:nvPr>
            <p:ph type="subTitle" idx="1"/>
          </p:nvPr>
        </p:nvSpPr>
        <p:spPr/>
        <p:txBody>
          <a:bodyPr/>
          <a:lstStyle/>
          <a:p>
            <a:r>
              <a:rPr lang="en-CA" dirty="0"/>
              <a:t>Static Charge is produced by electron transfer</a:t>
            </a:r>
          </a:p>
        </p:txBody>
      </p:sp>
    </p:spTree>
    <p:extLst>
      <p:ext uri="{BB962C8B-B14F-4D97-AF65-F5344CB8AC3E}">
        <p14:creationId xmlns:p14="http://schemas.microsoft.com/office/powerpoint/2010/main" val="130200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an object lose/gain </a:t>
            </a:r>
            <a:r>
              <a:rPr lang="en-US" b="1" u="sng" dirty="0"/>
              <a:t>protons?</a:t>
            </a:r>
          </a:p>
        </p:txBody>
      </p:sp>
      <p:sp>
        <p:nvSpPr>
          <p:cNvPr id="3" name="Content Placeholder 2"/>
          <p:cNvSpPr>
            <a:spLocks noGrp="1"/>
          </p:cNvSpPr>
          <p:nvPr>
            <p:ph idx="1"/>
          </p:nvPr>
        </p:nvSpPr>
        <p:spPr/>
        <p:txBody>
          <a:bodyPr/>
          <a:lstStyle/>
          <a:p>
            <a:r>
              <a:rPr lang="en-US" dirty="0"/>
              <a:t>Go back and check earlier slides if you are not sure.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E20F-4554-4AD1-9F43-24D1686D3FE2}"/>
              </a:ext>
            </a:extLst>
          </p:cNvPr>
          <p:cNvSpPr>
            <a:spLocks noGrp="1"/>
          </p:cNvSpPr>
          <p:nvPr>
            <p:ph type="title"/>
          </p:nvPr>
        </p:nvSpPr>
        <p:spPr/>
        <p:txBody>
          <a:bodyPr/>
          <a:lstStyle/>
          <a:p>
            <a:r>
              <a:rPr lang="en-US" dirty="0">
                <a:cs typeface="Calibri Light"/>
              </a:rPr>
              <a:t>What is the overall charge of each?</a:t>
            </a:r>
            <a:endParaRPr lang="en-US" dirty="0"/>
          </a:p>
        </p:txBody>
      </p:sp>
      <p:pic>
        <p:nvPicPr>
          <p:cNvPr id="5" name="Picture 2" descr="Image result for charged objects">
            <a:extLst>
              <a:ext uri="{FF2B5EF4-FFF2-40B4-BE49-F238E27FC236}">
                <a16:creationId xmlns:a16="http://schemas.microsoft.com/office/drawing/2014/main" id="{8BC50322-E060-4B89-99C2-FB5B36555C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15" t="14978" r="5577" b="33480"/>
          <a:stretch/>
        </p:blipFill>
        <p:spPr bwMode="auto">
          <a:xfrm>
            <a:off x="1289359" y="2673332"/>
            <a:ext cx="9185732" cy="229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51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B397-3ABA-4BF8-9CBB-D1773BA1E01F}"/>
              </a:ext>
            </a:extLst>
          </p:cNvPr>
          <p:cNvSpPr>
            <a:spLocks noGrp="1"/>
          </p:cNvSpPr>
          <p:nvPr>
            <p:ph type="title"/>
          </p:nvPr>
        </p:nvSpPr>
        <p:spPr/>
        <p:txBody>
          <a:bodyPr/>
          <a:lstStyle/>
          <a:p>
            <a:r>
              <a:rPr lang="en-CA" dirty="0"/>
              <a:t>Charging an object</a:t>
            </a:r>
          </a:p>
        </p:txBody>
      </p:sp>
      <p:sp>
        <p:nvSpPr>
          <p:cNvPr id="3" name="Content Placeholder 2">
            <a:extLst>
              <a:ext uri="{FF2B5EF4-FFF2-40B4-BE49-F238E27FC236}">
                <a16:creationId xmlns:a16="http://schemas.microsoft.com/office/drawing/2014/main" id="{800511FE-0617-4C1B-B64A-6729F6E392FA}"/>
              </a:ext>
            </a:extLst>
          </p:cNvPr>
          <p:cNvSpPr>
            <a:spLocks noGrp="1"/>
          </p:cNvSpPr>
          <p:nvPr>
            <p:ph idx="1"/>
          </p:nvPr>
        </p:nvSpPr>
        <p:spPr>
          <a:xfrm>
            <a:off x="838200" y="1825625"/>
            <a:ext cx="7642860" cy="4351338"/>
          </a:xfrm>
        </p:spPr>
        <p:txBody>
          <a:bodyPr>
            <a:normAutofit/>
          </a:bodyPr>
          <a:lstStyle/>
          <a:p>
            <a:r>
              <a:rPr lang="en-CA" sz="3600" dirty="0">
                <a:solidFill>
                  <a:schemeClr val="accent1"/>
                </a:solidFill>
              </a:rPr>
              <a:t>Objects get “charged” when electrons are </a:t>
            </a:r>
            <a:r>
              <a:rPr lang="en-CA" sz="3600" b="1" i="1" dirty="0">
                <a:solidFill>
                  <a:schemeClr val="accent1"/>
                </a:solidFill>
              </a:rPr>
              <a:t>transferred</a:t>
            </a:r>
            <a:r>
              <a:rPr lang="en-CA" sz="3600" i="1" dirty="0">
                <a:solidFill>
                  <a:schemeClr val="accent1"/>
                </a:solidFill>
              </a:rPr>
              <a:t> (rubbed off) </a:t>
            </a:r>
            <a:r>
              <a:rPr lang="en-CA" sz="3600" dirty="0">
                <a:solidFill>
                  <a:schemeClr val="accent1"/>
                </a:solidFill>
              </a:rPr>
              <a:t>from one object to  another.</a:t>
            </a:r>
          </a:p>
          <a:p>
            <a:endParaRPr lang="en-CA" dirty="0"/>
          </a:p>
        </p:txBody>
      </p:sp>
      <p:pic>
        <p:nvPicPr>
          <p:cNvPr id="1026" name="Picture 2" descr="Image result for atoms with charge image">
            <a:extLst>
              <a:ext uri="{FF2B5EF4-FFF2-40B4-BE49-F238E27FC236}">
                <a16:creationId xmlns:a16="http://schemas.microsoft.com/office/drawing/2014/main" id="{818629F6-98E7-4320-84A9-F97D8FCC7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060" y="365125"/>
            <a:ext cx="3512598" cy="2304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arging an object by friction">
            <a:extLst>
              <a:ext uri="{FF2B5EF4-FFF2-40B4-BE49-F238E27FC236}">
                <a16:creationId xmlns:a16="http://schemas.microsoft.com/office/drawing/2014/main" id="{40EB500C-8131-409B-9C7C-B11CBFD26E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102" b="14966"/>
          <a:stretch/>
        </p:blipFill>
        <p:spPr bwMode="auto">
          <a:xfrm>
            <a:off x="1504948" y="3410097"/>
            <a:ext cx="8003418"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86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951D2-2EC9-4691-AE4A-6F68537132A4}"/>
              </a:ext>
            </a:extLst>
          </p:cNvPr>
          <p:cNvSpPr>
            <a:spLocks noGrp="1"/>
          </p:cNvSpPr>
          <p:nvPr>
            <p:ph type="title"/>
          </p:nvPr>
        </p:nvSpPr>
        <p:spPr/>
        <p:txBody>
          <a:bodyPr/>
          <a:lstStyle/>
          <a:p>
            <a:r>
              <a:rPr lang="en-CA" dirty="0"/>
              <a:t>PHET Simulation: John Travoltage</a:t>
            </a:r>
          </a:p>
        </p:txBody>
      </p:sp>
      <p:sp>
        <p:nvSpPr>
          <p:cNvPr id="3" name="Content Placeholder 2">
            <a:extLst>
              <a:ext uri="{FF2B5EF4-FFF2-40B4-BE49-F238E27FC236}">
                <a16:creationId xmlns:a16="http://schemas.microsoft.com/office/drawing/2014/main" id="{D3676576-4F2E-4292-B4EC-201C7A15260D}"/>
              </a:ext>
            </a:extLst>
          </p:cNvPr>
          <p:cNvSpPr>
            <a:spLocks noGrp="1"/>
          </p:cNvSpPr>
          <p:nvPr>
            <p:ph idx="1"/>
          </p:nvPr>
        </p:nvSpPr>
        <p:spPr/>
        <p:txBody>
          <a:bodyPr/>
          <a:lstStyle/>
          <a:p>
            <a:r>
              <a:rPr lang="en-CA" dirty="0">
                <a:hlinkClick r:id="rId2"/>
              </a:rPr>
              <a:t>https://phet.colorado.edu/sims/html/john-travoltage/latest/john-travoltage_en.html</a:t>
            </a:r>
            <a:r>
              <a:rPr lang="en-CA" dirty="0"/>
              <a:t> </a:t>
            </a:r>
          </a:p>
        </p:txBody>
      </p:sp>
    </p:spTree>
    <p:extLst>
      <p:ext uri="{BB962C8B-B14F-4D97-AF65-F5344CB8AC3E}">
        <p14:creationId xmlns:p14="http://schemas.microsoft.com/office/powerpoint/2010/main" val="331612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1D4C-49DE-40D2-AD5F-7246B010EA9C}"/>
              </a:ext>
            </a:extLst>
          </p:cNvPr>
          <p:cNvSpPr>
            <a:spLocks noGrp="1"/>
          </p:cNvSpPr>
          <p:nvPr>
            <p:ph type="title"/>
          </p:nvPr>
        </p:nvSpPr>
        <p:spPr/>
        <p:txBody>
          <a:bodyPr/>
          <a:lstStyle/>
          <a:p>
            <a:r>
              <a:rPr lang="en-CA" b="1" dirty="0"/>
              <a:t>Law of Electrical Charge:</a:t>
            </a:r>
          </a:p>
        </p:txBody>
      </p:sp>
      <p:sp>
        <p:nvSpPr>
          <p:cNvPr id="3" name="Content Placeholder 2">
            <a:extLst>
              <a:ext uri="{FF2B5EF4-FFF2-40B4-BE49-F238E27FC236}">
                <a16:creationId xmlns:a16="http://schemas.microsoft.com/office/drawing/2014/main" id="{459D73EC-05F1-4F64-B0F5-13012885A1C6}"/>
              </a:ext>
            </a:extLst>
          </p:cNvPr>
          <p:cNvSpPr>
            <a:spLocks noGrp="1"/>
          </p:cNvSpPr>
          <p:nvPr>
            <p:ph idx="1"/>
          </p:nvPr>
        </p:nvSpPr>
        <p:spPr>
          <a:xfrm>
            <a:off x="838200" y="1417320"/>
            <a:ext cx="10515600" cy="4759643"/>
          </a:xfrm>
        </p:spPr>
        <p:txBody>
          <a:bodyPr>
            <a:normAutofit/>
          </a:bodyPr>
          <a:lstStyle/>
          <a:p>
            <a:r>
              <a:rPr lang="en-CA" sz="3600" dirty="0"/>
              <a:t>Like charges </a:t>
            </a:r>
            <a:r>
              <a:rPr lang="en-CA" sz="3600" b="1" u="sng" dirty="0"/>
              <a:t>repel </a:t>
            </a:r>
            <a:r>
              <a:rPr lang="en-CA" sz="3600" dirty="0"/>
              <a:t>and unlike charges </a:t>
            </a:r>
            <a:r>
              <a:rPr lang="en-CA" sz="3600" b="1" u="sng" dirty="0"/>
              <a:t>attract</a:t>
            </a:r>
            <a:r>
              <a:rPr lang="en-CA" sz="3600" dirty="0"/>
              <a:t>. </a:t>
            </a:r>
          </a:p>
          <a:p>
            <a:r>
              <a:rPr lang="en-CA" sz="3600" i="1" dirty="0"/>
              <a:t>Charged</a:t>
            </a:r>
            <a:r>
              <a:rPr lang="en-CA" sz="3600" dirty="0"/>
              <a:t> objects can attract</a:t>
            </a:r>
            <a:r>
              <a:rPr lang="en-CA" sz="3600" b="1" u="sng" dirty="0"/>
              <a:t> neutral </a:t>
            </a:r>
            <a:r>
              <a:rPr lang="en-CA" sz="3600" dirty="0"/>
              <a:t>objects.</a:t>
            </a:r>
          </a:p>
          <a:p>
            <a:endParaRPr lang="en-CA" i="1" dirty="0"/>
          </a:p>
        </p:txBody>
      </p:sp>
      <p:pic>
        <p:nvPicPr>
          <p:cNvPr id="3074" name="Picture 2" descr="Related image">
            <a:extLst>
              <a:ext uri="{FF2B5EF4-FFF2-40B4-BE49-F238E27FC236}">
                <a16:creationId xmlns:a16="http://schemas.microsoft.com/office/drawing/2014/main" id="{972A02E7-2EDB-4B9E-956E-5855AF1684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98" t="23864" r="14945" b="19433"/>
          <a:stretch/>
        </p:blipFill>
        <p:spPr bwMode="auto">
          <a:xfrm>
            <a:off x="1173480" y="2913047"/>
            <a:ext cx="4541519" cy="26509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a:extLst>
              <a:ext uri="{FF2B5EF4-FFF2-40B4-BE49-F238E27FC236}">
                <a16:creationId xmlns:a16="http://schemas.microsoft.com/office/drawing/2014/main" id="{B486CB00-BF38-480D-80A1-6F7762B6CD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08" t="31462" r="16395" b="28455"/>
          <a:stretch/>
        </p:blipFill>
        <p:spPr bwMode="auto">
          <a:xfrm>
            <a:off x="7155180" y="3543994"/>
            <a:ext cx="4119158" cy="1743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920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E14A-7EA7-4382-9814-F88DA25395C9}"/>
              </a:ext>
            </a:extLst>
          </p:cNvPr>
          <p:cNvSpPr>
            <a:spLocks noGrp="1"/>
          </p:cNvSpPr>
          <p:nvPr>
            <p:ph type="title"/>
          </p:nvPr>
        </p:nvSpPr>
        <p:spPr/>
        <p:txBody>
          <a:bodyPr/>
          <a:lstStyle/>
          <a:p>
            <a:r>
              <a:rPr lang="en-US" dirty="0"/>
              <a:t>Electrostatic Force (Attraction)</a:t>
            </a:r>
          </a:p>
        </p:txBody>
      </p:sp>
      <p:sp>
        <p:nvSpPr>
          <p:cNvPr id="3" name="Content Placeholder 2">
            <a:extLst>
              <a:ext uri="{FF2B5EF4-FFF2-40B4-BE49-F238E27FC236}">
                <a16:creationId xmlns:a16="http://schemas.microsoft.com/office/drawing/2014/main" id="{C9E9A179-1652-4040-97C8-C0E4E6834E89}"/>
              </a:ext>
            </a:extLst>
          </p:cNvPr>
          <p:cNvSpPr>
            <a:spLocks noGrp="1"/>
          </p:cNvSpPr>
          <p:nvPr>
            <p:ph idx="1"/>
          </p:nvPr>
        </p:nvSpPr>
        <p:spPr/>
        <p:txBody>
          <a:bodyPr/>
          <a:lstStyle/>
          <a:p>
            <a:r>
              <a:rPr lang="en-US" sz="3600" b="1" dirty="0">
                <a:solidFill>
                  <a:schemeClr val="accent1"/>
                </a:solidFill>
              </a:rPr>
              <a:t>Force of Attraction</a:t>
            </a:r>
            <a:r>
              <a:rPr lang="en-US" sz="3600" dirty="0">
                <a:solidFill>
                  <a:schemeClr val="accent1"/>
                </a:solidFill>
              </a:rPr>
              <a:t> depends on the </a:t>
            </a:r>
            <a:r>
              <a:rPr lang="en-US" sz="3600" i="1" dirty="0">
                <a:solidFill>
                  <a:schemeClr val="accent1"/>
                </a:solidFill>
              </a:rPr>
              <a:t>distance</a:t>
            </a:r>
            <a:r>
              <a:rPr lang="en-US" sz="3600" dirty="0">
                <a:solidFill>
                  <a:schemeClr val="accent1"/>
                </a:solidFill>
              </a:rPr>
              <a:t> and the </a:t>
            </a:r>
            <a:r>
              <a:rPr lang="en-US" sz="3600" i="1" dirty="0">
                <a:solidFill>
                  <a:schemeClr val="accent1"/>
                </a:solidFill>
              </a:rPr>
              <a:t>amount</a:t>
            </a:r>
            <a:r>
              <a:rPr lang="en-US" sz="3600" dirty="0">
                <a:solidFill>
                  <a:schemeClr val="accent1"/>
                </a:solidFill>
              </a:rPr>
              <a:t> of charge. </a:t>
            </a:r>
          </a:p>
          <a:p>
            <a:endParaRPr lang="en-US" sz="3600" dirty="0"/>
          </a:p>
          <a:p>
            <a:r>
              <a:rPr lang="en-CA" sz="3600" dirty="0"/>
              <a:t>Strength of electric force increases with </a:t>
            </a:r>
            <a:r>
              <a:rPr lang="en-CA" sz="3600" b="1" u="sng" dirty="0"/>
              <a:t>amount</a:t>
            </a:r>
            <a:r>
              <a:rPr lang="en-CA" sz="3600" dirty="0"/>
              <a:t> of charge and decreases with </a:t>
            </a:r>
            <a:r>
              <a:rPr lang="en-US" sz="3600" b="1" u="sng" dirty="0"/>
              <a:t>distance</a:t>
            </a:r>
            <a:r>
              <a:rPr lang="en-US" sz="3600" dirty="0"/>
              <a:t>. </a:t>
            </a:r>
            <a:r>
              <a:rPr lang="en-US" sz="3600"/>
              <a:t>(Coulomb’s Law)</a:t>
            </a:r>
            <a:endParaRPr lang="en-US" sz="3600" dirty="0"/>
          </a:p>
          <a:p>
            <a:endParaRPr lang="en-US" dirty="0"/>
          </a:p>
        </p:txBody>
      </p:sp>
    </p:spTree>
    <p:extLst>
      <p:ext uri="{BB962C8B-B14F-4D97-AF65-F5344CB8AC3E}">
        <p14:creationId xmlns:p14="http://schemas.microsoft.com/office/powerpoint/2010/main" val="3336349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85E2-4CED-4F0B-9A4E-85F995320E75}"/>
              </a:ext>
            </a:extLst>
          </p:cNvPr>
          <p:cNvSpPr>
            <a:spLocks noGrp="1"/>
          </p:cNvSpPr>
          <p:nvPr>
            <p:ph type="title"/>
          </p:nvPr>
        </p:nvSpPr>
        <p:spPr/>
        <p:txBody>
          <a:bodyPr/>
          <a:lstStyle/>
          <a:p>
            <a:r>
              <a:rPr lang="en-US" dirty="0"/>
              <a:t>Try this:</a:t>
            </a:r>
          </a:p>
        </p:txBody>
      </p:sp>
      <p:sp>
        <p:nvSpPr>
          <p:cNvPr id="3" name="Content Placeholder 2">
            <a:extLst>
              <a:ext uri="{FF2B5EF4-FFF2-40B4-BE49-F238E27FC236}">
                <a16:creationId xmlns:a16="http://schemas.microsoft.com/office/drawing/2014/main" id="{92000A52-F52F-4987-A832-ECA0647D34FE}"/>
              </a:ext>
            </a:extLst>
          </p:cNvPr>
          <p:cNvSpPr>
            <a:spLocks noGrp="1"/>
          </p:cNvSpPr>
          <p:nvPr>
            <p:ph idx="1"/>
          </p:nvPr>
        </p:nvSpPr>
        <p:spPr/>
        <p:txBody>
          <a:bodyPr/>
          <a:lstStyle/>
          <a:p>
            <a:r>
              <a:rPr lang="en-US" dirty="0"/>
              <a:t>Balloon, Comb</a:t>
            </a:r>
          </a:p>
          <a:p>
            <a:r>
              <a:rPr lang="en-US" dirty="0"/>
              <a:t>Bits of tissue paper</a:t>
            </a:r>
          </a:p>
        </p:txBody>
      </p:sp>
    </p:spTree>
    <p:extLst>
      <p:ext uri="{BB962C8B-B14F-4D97-AF65-F5344CB8AC3E}">
        <p14:creationId xmlns:p14="http://schemas.microsoft.com/office/powerpoint/2010/main" val="298900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a:t>
            </a:r>
          </a:p>
        </p:txBody>
      </p:sp>
      <p:sp>
        <p:nvSpPr>
          <p:cNvPr id="3" name="Content Placeholder 2"/>
          <p:cNvSpPr>
            <a:spLocks noGrp="1"/>
          </p:cNvSpPr>
          <p:nvPr>
            <p:ph idx="1"/>
          </p:nvPr>
        </p:nvSpPr>
        <p:spPr>
          <a:xfrm>
            <a:off x="495300" y="1390650"/>
            <a:ext cx="7029449" cy="5467350"/>
          </a:xfrm>
        </p:spPr>
        <p:txBody>
          <a:bodyPr>
            <a:normAutofit fontScale="92500"/>
          </a:bodyPr>
          <a:lstStyle/>
          <a:p>
            <a:r>
              <a:rPr lang="en-US" dirty="0">
                <a:solidFill>
                  <a:schemeClr val="accent1"/>
                </a:solidFill>
              </a:rPr>
              <a:t>Rubbing the balloon transfers electrons from your sweater to the balloon, making it negative.</a:t>
            </a:r>
          </a:p>
          <a:p>
            <a:r>
              <a:rPr lang="en-US" dirty="0">
                <a:solidFill>
                  <a:schemeClr val="accent1"/>
                </a:solidFill>
              </a:rPr>
              <a:t>The negative balloon attracts the positive  charges in the bits of paper causing them to fly up and stick to the balloon. </a:t>
            </a:r>
          </a:p>
          <a:p>
            <a:r>
              <a:rPr lang="en-US" dirty="0">
                <a:solidFill>
                  <a:schemeClr val="accent1"/>
                </a:solidFill>
              </a:rPr>
              <a:t>Why do some fly off? Some negative charges are transferred to the bits of paper, charging them negative. The balloon is big and has a lot of negative charges still on it and remains negative. The balloons big negative charge </a:t>
            </a:r>
            <a:r>
              <a:rPr lang="en-US" dirty="0" err="1">
                <a:solidFill>
                  <a:schemeClr val="accent1"/>
                </a:solidFill>
              </a:rPr>
              <a:t>repells</a:t>
            </a:r>
            <a:r>
              <a:rPr lang="en-US" dirty="0">
                <a:solidFill>
                  <a:schemeClr val="accent1"/>
                </a:solidFill>
              </a:rPr>
              <a:t> the negative bits of paper causing them to fly off. </a:t>
            </a:r>
          </a:p>
          <a:p>
            <a:r>
              <a:rPr lang="en-US" dirty="0">
                <a:solidFill>
                  <a:schemeClr val="accent1"/>
                </a:solidFill>
              </a:rPr>
              <a:t>It helps if you draw this out on paper with negative and positive charges. </a:t>
            </a:r>
          </a:p>
        </p:txBody>
      </p:sp>
      <p:pic>
        <p:nvPicPr>
          <p:cNvPr id="4" name="Picture 2" descr="Image result for comb repelling water"/>
          <p:cNvPicPr>
            <a:picLocks noChangeAspect="1" noChangeArrowheads="1"/>
          </p:cNvPicPr>
          <p:nvPr/>
        </p:nvPicPr>
        <p:blipFill>
          <a:blip r:embed="rId2">
            <a:extLst>
              <a:ext uri="{28A0092B-C50C-407E-A947-70E740481C1C}">
                <a14:useLocalDpi xmlns:a14="http://schemas.microsoft.com/office/drawing/2010/main" val="0"/>
              </a:ext>
            </a:extLst>
          </a:blip>
          <a:srcRect l="21120" b="23040"/>
          <a:stretch>
            <a:fillRect/>
          </a:stretch>
        </p:blipFill>
        <p:spPr bwMode="auto">
          <a:xfrm>
            <a:off x="8435340" y="2895208"/>
            <a:ext cx="3756660" cy="366522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result for balloon and bits of paper"/>
          <p:cNvPicPr>
            <a:picLocks noChangeAspect="1" noChangeArrowheads="1"/>
          </p:cNvPicPr>
          <p:nvPr/>
        </p:nvPicPr>
        <p:blipFill>
          <a:blip r:embed="rId3"/>
          <a:srcRect/>
          <a:stretch>
            <a:fillRect/>
          </a:stretch>
        </p:blipFill>
        <p:spPr bwMode="auto">
          <a:xfrm>
            <a:off x="7649423" y="457200"/>
            <a:ext cx="3117001" cy="32194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Same thing happens when combing your hair with plas</a:t>
            </a:r>
            <a:r>
              <a:rPr lang="en-US" dirty="0">
                <a:solidFill>
                  <a:schemeClr val="accent1"/>
                </a:solidFill>
              </a:rPr>
              <a:t>t</a:t>
            </a:r>
            <a:r>
              <a:rPr lang="en-US" dirty="0"/>
              <a:t>ic comb.</a:t>
            </a:r>
          </a:p>
        </p:txBody>
      </p:sp>
      <p:sp>
        <p:nvSpPr>
          <p:cNvPr id="3" name="Content Placeholder 2"/>
          <p:cNvSpPr>
            <a:spLocks noGrp="1"/>
          </p:cNvSpPr>
          <p:nvPr>
            <p:ph idx="1"/>
          </p:nvPr>
        </p:nvSpPr>
        <p:spPr>
          <a:xfrm>
            <a:off x="838200" y="1825625"/>
            <a:ext cx="5581650" cy="4351338"/>
          </a:xfrm>
        </p:spPr>
        <p:txBody>
          <a:bodyPr/>
          <a:lstStyle/>
          <a:p>
            <a:r>
              <a:rPr lang="en-US" dirty="0">
                <a:solidFill>
                  <a:schemeClr val="accent1"/>
                </a:solidFill>
              </a:rPr>
              <a:t>Combing dry hair transfers electrons from hair to comb. </a:t>
            </a:r>
          </a:p>
          <a:p>
            <a:r>
              <a:rPr lang="en-US" dirty="0">
                <a:solidFill>
                  <a:schemeClr val="accent1"/>
                </a:solidFill>
              </a:rPr>
              <a:t>Comb becomes negative, hair positive. </a:t>
            </a:r>
          </a:p>
          <a:p>
            <a:r>
              <a:rPr lang="en-US" dirty="0">
                <a:solidFill>
                  <a:schemeClr val="accent1"/>
                </a:solidFill>
              </a:rPr>
              <a:t>Each strand of hair is positively charged and will repel each other. They are so light, they will drift away from each other. </a:t>
            </a:r>
          </a:p>
        </p:txBody>
      </p:sp>
      <p:pic>
        <p:nvPicPr>
          <p:cNvPr id="4" name="Picture 2" descr="Image result for comb repelling water"/>
          <p:cNvPicPr>
            <a:picLocks noChangeAspect="1" noChangeArrowheads="1"/>
          </p:cNvPicPr>
          <p:nvPr/>
        </p:nvPicPr>
        <p:blipFill>
          <a:blip r:embed="rId2">
            <a:extLst>
              <a:ext uri="{28A0092B-C50C-407E-A947-70E740481C1C}">
                <a14:useLocalDpi xmlns:a14="http://schemas.microsoft.com/office/drawing/2010/main" val="0"/>
              </a:ext>
            </a:extLst>
          </a:blip>
          <a:srcRect l="21120" b="23040"/>
          <a:stretch>
            <a:fillRect/>
          </a:stretch>
        </p:blipFill>
        <p:spPr bwMode="auto">
          <a:xfrm>
            <a:off x="10012412" y="4266808"/>
            <a:ext cx="2655837" cy="25911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fly away hair"/>
          <p:cNvPicPr/>
          <p:nvPr/>
        </p:nvPicPr>
        <p:blipFill>
          <a:blip r:embed="rId3"/>
          <a:srcRect/>
          <a:stretch>
            <a:fillRect/>
          </a:stretch>
        </p:blipFill>
        <p:spPr bwMode="auto">
          <a:xfrm>
            <a:off x="7353300" y="1104901"/>
            <a:ext cx="4419600" cy="37719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 What Is “Static Electricity,” and How Can I See Its Effects? | NSTA">
            <a:extLst>
              <a:ext uri="{FF2B5EF4-FFF2-40B4-BE49-F238E27FC236}">
                <a16:creationId xmlns:a16="http://schemas.microsoft.com/office/drawing/2014/main" id="{48546CEA-D59D-415B-870F-698AE48FF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0"/>
            <a:ext cx="8637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71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7170" name="Picture 2" descr="blue cir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9550"/>
            <a:ext cx="1377950" cy="927100"/>
          </a:xfrm>
          <a:prstGeom prst="rect">
            <a:avLst/>
          </a:prstGeom>
          <a:noFill/>
          <a:extLst>
            <a:ext uri="{909E8E84-426E-40DD-AFC4-6F175D3DCCD1}">
              <a14:hiddenFill xmlns:a14="http://schemas.microsoft.com/office/drawing/2010/main">
                <a:solidFill>
                  <a:srgbClr val="FFFFFF"/>
                </a:solidFill>
              </a14:hiddenFill>
            </a:ext>
          </a:extLst>
        </p:spPr>
      </p:pic>
      <p:sp>
        <p:nvSpPr>
          <p:cNvPr id="647172" name="Rectangle 4"/>
          <p:cNvSpPr>
            <a:spLocks noGrp="1" noChangeArrowheads="1"/>
          </p:cNvSpPr>
          <p:nvPr>
            <p:ph type="title"/>
          </p:nvPr>
        </p:nvSpPr>
        <p:spPr>
          <a:xfrm>
            <a:off x="3251200" y="330200"/>
            <a:ext cx="7772400" cy="685800"/>
          </a:xfrm>
        </p:spPr>
        <p:txBody>
          <a:bodyPr/>
          <a:lstStyle/>
          <a:p>
            <a:pPr algn="l">
              <a:lnSpc>
                <a:spcPct val="90000"/>
              </a:lnSpc>
            </a:pPr>
            <a:r>
              <a:rPr lang="en-US" altLang="en-US" sz="2800" b="1">
                <a:solidFill>
                  <a:srgbClr val="000082"/>
                </a:solidFill>
                <a:latin typeface="Arial" panose="020B0604020202020204" pitchFamily="34" charset="0"/>
              </a:rPr>
              <a:t>Static Electricity</a:t>
            </a:r>
            <a:endParaRPr lang="en-US" altLang="en-US" sz="2800" b="1">
              <a:solidFill>
                <a:srgbClr val="000082"/>
              </a:solidFill>
              <a:latin typeface="Arial" panose="020B0604020202020204" pitchFamily="34" charset="0"/>
              <a:cs typeface="Times New Roman" panose="02020603050405020304" pitchFamily="18" charset="0"/>
            </a:endParaRPr>
          </a:p>
        </p:txBody>
      </p:sp>
      <p:sp>
        <p:nvSpPr>
          <p:cNvPr id="647173" name="Text Box 5"/>
          <p:cNvSpPr txBox="1">
            <a:spLocks noChangeArrowheads="1"/>
          </p:cNvSpPr>
          <p:nvPr/>
        </p:nvSpPr>
        <p:spPr bwMode="auto">
          <a:xfrm>
            <a:off x="2228850" y="508001"/>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eaLnBrk="0" hangingPunct="0">
              <a:spcBef>
                <a:spcPct val="0"/>
              </a:spcBef>
              <a:defRPr sz="2400">
                <a:solidFill>
                  <a:schemeClr val="tx1"/>
                </a:solidFill>
                <a:latin typeface="Times" panose="02020603050405020304" pitchFamily="18" charset="0"/>
              </a:defRPr>
            </a:lvl1pPr>
            <a:lvl2pPr algn="l" eaLnBrk="0" hangingPunct="0">
              <a:spcBef>
                <a:spcPct val="0"/>
              </a:spcBef>
              <a:defRPr sz="2400">
                <a:solidFill>
                  <a:schemeClr val="tx1"/>
                </a:solidFill>
                <a:latin typeface="Times" panose="02020603050405020304" pitchFamily="18" charset="0"/>
              </a:defRPr>
            </a:lvl2pPr>
            <a:lvl3pPr algn="l" eaLnBrk="0" hangingPunct="0">
              <a:spcBef>
                <a:spcPct val="0"/>
              </a:spcBef>
              <a:defRPr sz="2400">
                <a:solidFill>
                  <a:schemeClr val="tx1"/>
                </a:solidFill>
                <a:latin typeface="Times" panose="02020603050405020304" pitchFamily="18" charset="0"/>
              </a:defRPr>
            </a:lvl3pPr>
            <a:lvl4pPr algn="l" eaLnBrk="0" hangingPunct="0">
              <a:spcBef>
                <a:spcPct val="0"/>
              </a:spcBef>
              <a:defRPr sz="2400">
                <a:solidFill>
                  <a:schemeClr val="tx1"/>
                </a:solidFill>
                <a:latin typeface="Times" panose="02020603050405020304" pitchFamily="18" charset="0"/>
              </a:defRPr>
            </a:lvl4pPr>
            <a:lvl5pPr algn="l"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buFontTx/>
              <a:buNone/>
            </a:pPr>
            <a:r>
              <a:rPr lang="en-US" altLang="en-US" sz="2800">
                <a:solidFill>
                  <a:schemeClr val="bg1"/>
                </a:solidFill>
                <a:latin typeface="Arial" panose="020B0604020202020204" pitchFamily="34" charset="0"/>
              </a:rPr>
              <a:t>9</a:t>
            </a:r>
          </a:p>
        </p:txBody>
      </p:sp>
      <p:sp>
        <p:nvSpPr>
          <p:cNvPr id="647175" name="Text Box 7"/>
          <p:cNvSpPr txBox="1">
            <a:spLocks noChangeArrowheads="1"/>
          </p:cNvSpPr>
          <p:nvPr/>
        </p:nvSpPr>
        <p:spPr bwMode="auto">
          <a:xfrm>
            <a:off x="853440" y="1193800"/>
            <a:ext cx="11338559" cy="525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5738" indent="-185738" algn="l" eaLnBrk="0" hangingPunct="0">
              <a:spcBef>
                <a:spcPct val="0"/>
              </a:spcBef>
              <a:defRPr sz="2400">
                <a:solidFill>
                  <a:schemeClr val="tx1"/>
                </a:solidFill>
                <a:latin typeface="Times" panose="02020603050405020304" pitchFamily="18" charset="0"/>
              </a:defRPr>
            </a:lvl1pPr>
            <a:lvl2pPr marL="722313" algn="l" eaLnBrk="0" hangingPunct="0">
              <a:spcBef>
                <a:spcPct val="0"/>
              </a:spcBef>
              <a:defRPr sz="2400">
                <a:solidFill>
                  <a:schemeClr val="tx1"/>
                </a:solidFill>
                <a:latin typeface="Times" panose="02020603050405020304" pitchFamily="18" charset="0"/>
              </a:defRPr>
            </a:lvl2pPr>
            <a:lvl3pPr algn="l" eaLnBrk="0" hangingPunct="0">
              <a:spcBef>
                <a:spcPct val="0"/>
              </a:spcBef>
              <a:defRPr sz="2400">
                <a:solidFill>
                  <a:schemeClr val="tx1"/>
                </a:solidFill>
                <a:latin typeface="Times" panose="02020603050405020304" pitchFamily="18" charset="0"/>
              </a:defRPr>
            </a:lvl3pPr>
            <a:lvl4pPr algn="l" eaLnBrk="0" hangingPunct="0">
              <a:spcBef>
                <a:spcPct val="0"/>
              </a:spcBef>
              <a:defRPr sz="2400">
                <a:solidFill>
                  <a:schemeClr val="tx1"/>
                </a:solidFill>
                <a:latin typeface="Times" panose="02020603050405020304" pitchFamily="18" charset="0"/>
              </a:defRPr>
            </a:lvl4pPr>
            <a:lvl5pPr algn="l"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buFontTx/>
              <a:buNone/>
            </a:pPr>
            <a:r>
              <a:rPr lang="en-US" altLang="en-US" sz="2800" dirty="0">
                <a:solidFill>
                  <a:srgbClr val="A50021"/>
                </a:solidFill>
                <a:latin typeface="Arial" panose="020B0604020202020204" pitchFamily="34" charset="0"/>
              </a:rPr>
              <a:t>Key Ideas</a:t>
            </a:r>
          </a:p>
          <a:p>
            <a:pPr marL="457200" indent="-457200" eaLnBrk="1" hangingPunct="1">
              <a:spcBef>
                <a:spcPct val="40000"/>
              </a:spcBef>
              <a:buFont typeface="Arial" panose="020B0604020202020204" pitchFamily="34" charset="0"/>
              <a:buChar char="•"/>
            </a:pPr>
            <a:r>
              <a:rPr lang="en-US" altLang="en-US" sz="3200" dirty="0">
                <a:latin typeface="Arial" panose="020B0604020202020204" pitchFamily="34" charset="0"/>
              </a:rPr>
              <a:t>Static electric charges can build up on objects.</a:t>
            </a:r>
          </a:p>
          <a:p>
            <a:pPr marL="457200" indent="-457200" eaLnBrk="1" hangingPunct="1">
              <a:spcBef>
                <a:spcPct val="40000"/>
              </a:spcBef>
              <a:buFont typeface="Arial" panose="020B0604020202020204" pitchFamily="34" charset="0"/>
              <a:buChar char="•"/>
            </a:pPr>
            <a:r>
              <a:rPr lang="en-US" altLang="en-US" sz="3200" dirty="0">
                <a:latin typeface="Arial" panose="020B0604020202020204" pitchFamily="34" charset="0"/>
              </a:rPr>
              <a:t>Objects become charged by friction, conduction, and induction.</a:t>
            </a:r>
          </a:p>
          <a:p>
            <a:pPr marL="457200" indent="-457200" eaLnBrk="1" hangingPunct="1">
              <a:spcBef>
                <a:spcPct val="40000"/>
              </a:spcBef>
              <a:buFont typeface="Arial" panose="020B0604020202020204" pitchFamily="34" charset="0"/>
              <a:buChar char="•"/>
            </a:pPr>
            <a:r>
              <a:rPr lang="en-US" altLang="en-US" sz="3200" dirty="0">
                <a:latin typeface="Arial" panose="020B0604020202020204" pitchFamily="34" charset="0"/>
              </a:rPr>
              <a:t>An electric force between static charges can either attract or repel the charges.</a:t>
            </a:r>
          </a:p>
          <a:p>
            <a:pPr marL="457200" indent="-457200" eaLnBrk="1" hangingPunct="1">
              <a:spcBef>
                <a:spcPct val="40000"/>
              </a:spcBef>
              <a:buFont typeface="Arial" panose="020B0604020202020204" pitchFamily="34" charset="0"/>
              <a:buChar char="•"/>
            </a:pPr>
            <a:r>
              <a:rPr lang="en-US" altLang="en-US" sz="3200" dirty="0">
                <a:latin typeface="Arial" panose="020B0604020202020204" pitchFamily="34" charset="0"/>
              </a:rPr>
              <a:t>The discharge of static electricity in the form of lightning can be dangerous, but static electricity also has useful applications.</a:t>
            </a:r>
          </a:p>
        </p:txBody>
      </p:sp>
      <p:sp>
        <p:nvSpPr>
          <p:cNvPr id="647176" name="Text Box 8"/>
          <p:cNvSpPr txBox="1">
            <a:spLocks noChangeArrowheads="1"/>
          </p:cNvSpPr>
          <p:nvPr/>
        </p:nvSpPr>
        <p:spPr bwMode="auto">
          <a:xfrm>
            <a:off x="1992313" y="374650"/>
            <a:ext cx="9191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eaLnBrk="0" hangingPunct="0">
              <a:spcBef>
                <a:spcPct val="0"/>
              </a:spcBef>
              <a:defRPr sz="2400">
                <a:solidFill>
                  <a:schemeClr val="tx1"/>
                </a:solidFill>
                <a:latin typeface="Times" panose="02020603050405020304" pitchFamily="18" charset="0"/>
              </a:defRPr>
            </a:lvl1pPr>
            <a:lvl2pPr algn="l" eaLnBrk="0" hangingPunct="0">
              <a:spcBef>
                <a:spcPct val="0"/>
              </a:spcBef>
              <a:defRPr sz="2400">
                <a:solidFill>
                  <a:schemeClr val="tx1"/>
                </a:solidFill>
                <a:latin typeface="Times" panose="02020603050405020304" pitchFamily="18" charset="0"/>
              </a:defRPr>
            </a:lvl2pPr>
            <a:lvl3pPr algn="l" eaLnBrk="0" hangingPunct="0">
              <a:spcBef>
                <a:spcPct val="0"/>
              </a:spcBef>
              <a:defRPr sz="2400">
                <a:solidFill>
                  <a:schemeClr val="tx1"/>
                </a:solidFill>
                <a:latin typeface="Times" panose="02020603050405020304" pitchFamily="18" charset="0"/>
              </a:defRPr>
            </a:lvl3pPr>
            <a:lvl4pPr algn="l" eaLnBrk="0" hangingPunct="0">
              <a:spcBef>
                <a:spcPct val="0"/>
              </a:spcBef>
              <a:defRPr sz="2400">
                <a:solidFill>
                  <a:schemeClr val="tx1"/>
                </a:solidFill>
                <a:latin typeface="Times" panose="02020603050405020304" pitchFamily="18" charset="0"/>
              </a:defRPr>
            </a:lvl4pPr>
            <a:lvl5pPr algn="l"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buFontTx/>
              <a:buNone/>
            </a:pPr>
            <a:r>
              <a:rPr lang="en-US" altLang="en-US" sz="1200">
                <a:solidFill>
                  <a:schemeClr val="bg1"/>
                </a:solidFill>
                <a:latin typeface="Arial" panose="020B0604020202020204" pitchFamily="34" charset="0"/>
              </a:rPr>
              <a:t>CHAPTER</a:t>
            </a:r>
          </a:p>
        </p:txBody>
      </p:sp>
    </p:spTree>
    <p:extLst>
      <p:ext uri="{BB962C8B-B14F-4D97-AF65-F5344CB8AC3E}">
        <p14:creationId xmlns:p14="http://schemas.microsoft.com/office/powerpoint/2010/main" val="3942986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7304-795B-44E7-BA2B-BC09D337139B}"/>
              </a:ext>
            </a:extLst>
          </p:cNvPr>
          <p:cNvSpPr>
            <a:spLocks noGrp="1"/>
          </p:cNvSpPr>
          <p:nvPr>
            <p:ph type="title"/>
          </p:nvPr>
        </p:nvSpPr>
        <p:spPr/>
        <p:txBody>
          <a:bodyPr/>
          <a:lstStyle/>
          <a:p>
            <a:r>
              <a:rPr lang="en-CA" dirty="0"/>
              <a:t>Try this</a:t>
            </a:r>
          </a:p>
        </p:txBody>
      </p:sp>
      <p:sp>
        <p:nvSpPr>
          <p:cNvPr id="3" name="Content Placeholder 2">
            <a:extLst>
              <a:ext uri="{FF2B5EF4-FFF2-40B4-BE49-F238E27FC236}">
                <a16:creationId xmlns:a16="http://schemas.microsoft.com/office/drawing/2014/main" id="{AA2382C1-47F3-4BDB-9324-8A174360AB13}"/>
              </a:ext>
            </a:extLst>
          </p:cNvPr>
          <p:cNvSpPr>
            <a:spLocks noGrp="1"/>
          </p:cNvSpPr>
          <p:nvPr>
            <p:ph idx="1"/>
          </p:nvPr>
        </p:nvSpPr>
        <p:spPr/>
        <p:txBody>
          <a:bodyPr/>
          <a:lstStyle/>
          <a:p>
            <a:r>
              <a:rPr lang="en-CA" dirty="0"/>
              <a:t>Charge an inflated balloon by rubbing it on your hair or sweater. </a:t>
            </a:r>
          </a:p>
          <a:p>
            <a:r>
              <a:rPr lang="en-CA" dirty="0"/>
              <a:t>Can you make it stick to the wall? </a:t>
            </a:r>
          </a:p>
          <a:p>
            <a:r>
              <a:rPr lang="en-CA" dirty="0"/>
              <a:t>Why does a charged balloon stick to a neutral wall?</a:t>
            </a:r>
          </a:p>
          <a:p>
            <a:r>
              <a:rPr lang="en-CA" dirty="0"/>
              <a:t>Explain what’s happening to the charges?</a:t>
            </a:r>
          </a:p>
          <a:p>
            <a:r>
              <a:rPr lang="en-CA" dirty="0"/>
              <a:t>PHET Simulation - </a:t>
            </a:r>
            <a:r>
              <a:rPr lang="en-CA" dirty="0">
                <a:hlinkClick r:id="rId2"/>
              </a:rPr>
              <a:t>https://phet.colorado.edu/sims/html/balloons-and-static-electricity/latest/balloons-and-static-electricity_en.html</a:t>
            </a:r>
            <a:endParaRPr lang="en-CA" dirty="0"/>
          </a:p>
          <a:p>
            <a:endParaRPr lang="en-CA" dirty="0"/>
          </a:p>
        </p:txBody>
      </p:sp>
    </p:spTree>
    <p:extLst>
      <p:ext uri="{BB962C8B-B14F-4D97-AF65-F5344CB8AC3E}">
        <p14:creationId xmlns:p14="http://schemas.microsoft.com/office/powerpoint/2010/main" val="1686284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a:t>
            </a:r>
          </a:p>
        </p:txBody>
      </p:sp>
      <p:sp>
        <p:nvSpPr>
          <p:cNvPr id="3" name="Content Placeholder 2"/>
          <p:cNvSpPr>
            <a:spLocks noGrp="1"/>
          </p:cNvSpPr>
          <p:nvPr>
            <p:ph idx="1"/>
          </p:nvPr>
        </p:nvSpPr>
        <p:spPr>
          <a:xfrm>
            <a:off x="838200" y="1825625"/>
            <a:ext cx="7074877" cy="4351338"/>
          </a:xfrm>
        </p:spPr>
        <p:txBody>
          <a:bodyPr>
            <a:normAutofit fontScale="92500" lnSpcReduction="10000"/>
          </a:bodyPr>
          <a:lstStyle/>
          <a:p>
            <a:r>
              <a:rPr lang="en-US" dirty="0">
                <a:solidFill>
                  <a:schemeClr val="accent1"/>
                </a:solidFill>
              </a:rPr>
              <a:t>Rubbing the balloon on your sweater transferred electrons onto the balloon causing it to become more negative. </a:t>
            </a:r>
          </a:p>
          <a:p>
            <a:r>
              <a:rPr lang="en-US" dirty="0">
                <a:solidFill>
                  <a:schemeClr val="accent1"/>
                </a:solidFill>
              </a:rPr>
              <a:t>The wall is neutral (equal positive and negative charges) </a:t>
            </a:r>
          </a:p>
          <a:p>
            <a:r>
              <a:rPr lang="en-US" dirty="0">
                <a:solidFill>
                  <a:schemeClr val="accent1"/>
                </a:solidFill>
              </a:rPr>
              <a:t>The negative charges of the balloon </a:t>
            </a:r>
            <a:r>
              <a:rPr lang="en-US" i="1" dirty="0">
                <a:solidFill>
                  <a:schemeClr val="accent1"/>
                </a:solidFill>
              </a:rPr>
              <a:t>attract </a:t>
            </a:r>
            <a:r>
              <a:rPr lang="en-US" dirty="0">
                <a:solidFill>
                  <a:schemeClr val="accent1"/>
                </a:solidFill>
              </a:rPr>
              <a:t>the positive charges from the wall and </a:t>
            </a:r>
            <a:r>
              <a:rPr lang="en-US" i="1" dirty="0">
                <a:solidFill>
                  <a:schemeClr val="accent1"/>
                </a:solidFill>
              </a:rPr>
              <a:t>repel </a:t>
            </a:r>
            <a:r>
              <a:rPr lang="en-US" dirty="0">
                <a:solidFill>
                  <a:schemeClr val="accent1"/>
                </a:solidFill>
              </a:rPr>
              <a:t>the negative charges creating an </a:t>
            </a:r>
            <a:r>
              <a:rPr lang="en-US" b="1" i="1" dirty="0">
                <a:solidFill>
                  <a:schemeClr val="accent1"/>
                </a:solidFill>
              </a:rPr>
              <a:t>induced separation of charge</a:t>
            </a:r>
            <a:r>
              <a:rPr lang="en-US" dirty="0">
                <a:solidFill>
                  <a:schemeClr val="accent1"/>
                </a:solidFill>
              </a:rPr>
              <a:t>.  </a:t>
            </a:r>
          </a:p>
          <a:p>
            <a:r>
              <a:rPr lang="en-CA" dirty="0">
                <a:solidFill>
                  <a:schemeClr val="accent1"/>
                </a:solidFill>
              </a:rPr>
              <a:t>These forces of attraction are strong enough to hold the balloon to the wall.  </a:t>
            </a:r>
          </a:p>
          <a:p>
            <a:endParaRPr lang="en-US" dirty="0"/>
          </a:p>
        </p:txBody>
      </p:sp>
      <p:pic>
        <p:nvPicPr>
          <p:cNvPr id="4" name="Picture 2" descr="Image result for balloon on wall diagram charges"/>
          <p:cNvPicPr>
            <a:picLocks noChangeAspect="1" noChangeArrowheads="1"/>
          </p:cNvPicPr>
          <p:nvPr/>
        </p:nvPicPr>
        <p:blipFill rotWithShape="1">
          <a:blip r:embed="rId2">
            <a:extLst>
              <a:ext uri="{28A0092B-C50C-407E-A947-70E740481C1C}">
                <a14:useLocalDpi xmlns:a14="http://schemas.microsoft.com/office/drawing/2010/main" val="0"/>
              </a:ext>
            </a:extLst>
          </a:blip>
          <a:srcRect l="14631" t="45320" r="53702" b="9347"/>
          <a:stretch/>
        </p:blipFill>
        <p:spPr bwMode="auto">
          <a:xfrm>
            <a:off x="8211457" y="1690688"/>
            <a:ext cx="3386183" cy="36356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EC7C0-71F3-4D70-BA95-4B26C35DEEE3}"/>
              </a:ext>
            </a:extLst>
          </p:cNvPr>
          <p:cNvSpPr>
            <a:spLocks noGrp="1"/>
          </p:cNvSpPr>
          <p:nvPr>
            <p:ph type="title"/>
          </p:nvPr>
        </p:nvSpPr>
        <p:spPr/>
        <p:txBody>
          <a:bodyPr/>
          <a:lstStyle/>
          <a:p>
            <a:r>
              <a:rPr lang="en-US" dirty="0"/>
              <a:t>Pith Ball Activity</a:t>
            </a:r>
          </a:p>
        </p:txBody>
      </p:sp>
      <p:sp>
        <p:nvSpPr>
          <p:cNvPr id="3" name="Content Placeholder 2">
            <a:extLst>
              <a:ext uri="{FF2B5EF4-FFF2-40B4-BE49-F238E27FC236}">
                <a16:creationId xmlns:a16="http://schemas.microsoft.com/office/drawing/2014/main" id="{C7D2FA63-B0A5-4689-8C85-0973C3BCEA8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65103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i="1" dirty="0">
                <a:solidFill>
                  <a:schemeClr val="accent1"/>
                </a:solidFill>
              </a:rPr>
              <a:t>Do you find some objects, when rubbed show a stronger attraction to various objects? </a:t>
            </a:r>
          </a:p>
          <a:p>
            <a:r>
              <a:rPr lang="en-US" i="1" dirty="0">
                <a:solidFill>
                  <a:schemeClr val="accent1"/>
                </a:solidFill>
              </a:rPr>
              <a:t>Some objects are more likely to lose or gain electrons than others.</a:t>
            </a:r>
          </a:p>
          <a:p>
            <a:r>
              <a:rPr lang="en-US" i="1" dirty="0">
                <a:solidFill>
                  <a:schemeClr val="accent1"/>
                </a:solidFill>
              </a:rPr>
              <a:t>Some materials let electrons move through them more easily than others.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9.2 Charging Objects</a:t>
            </a:r>
          </a:p>
        </p:txBody>
      </p:sp>
      <p:sp>
        <p:nvSpPr>
          <p:cNvPr id="3" name="Subtitle 2"/>
          <p:cNvSpPr>
            <a:spLocks noGrp="1"/>
          </p:cNvSpPr>
          <p:nvPr>
            <p:ph type="subTitle" idx="1"/>
          </p:nvPr>
        </p:nvSpPr>
        <p:spPr/>
        <p:txBody>
          <a:bodyPr/>
          <a:lstStyle/>
          <a:p>
            <a:r>
              <a:rPr lang="en-CA" sz="3600" dirty="0"/>
              <a:t>Friction, Conduction, and Induction</a:t>
            </a:r>
          </a:p>
          <a:p>
            <a:r>
              <a:rPr lang="en-CA" dirty="0"/>
              <a:t>p279-281</a:t>
            </a:r>
          </a:p>
        </p:txBody>
      </p:sp>
    </p:spTree>
    <p:extLst>
      <p:ext uri="{BB962C8B-B14F-4D97-AF65-F5344CB8AC3E}">
        <p14:creationId xmlns:p14="http://schemas.microsoft.com/office/powerpoint/2010/main" val="1706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Charging by Friction: </a:t>
            </a:r>
            <a:br>
              <a:rPr lang="en-CA" dirty="0"/>
            </a:br>
            <a:r>
              <a:rPr lang="en-CA" b="1" u="sng" dirty="0"/>
              <a:t>Rubbing two objects together</a:t>
            </a:r>
          </a:p>
        </p:txBody>
      </p:sp>
      <p:sp>
        <p:nvSpPr>
          <p:cNvPr id="3" name="Content Placeholder 2"/>
          <p:cNvSpPr>
            <a:spLocks noGrp="1"/>
          </p:cNvSpPr>
          <p:nvPr>
            <p:ph idx="1"/>
          </p:nvPr>
        </p:nvSpPr>
        <p:spPr>
          <a:xfrm>
            <a:off x="838200" y="2223655"/>
            <a:ext cx="6426200" cy="3953308"/>
          </a:xfrm>
        </p:spPr>
        <p:txBody>
          <a:bodyPr/>
          <a:lstStyle/>
          <a:p>
            <a:r>
              <a:rPr lang="en-CA" i="1" dirty="0"/>
              <a:t>Remember: Charging an object can only occur by the </a:t>
            </a:r>
            <a:r>
              <a:rPr lang="en-CA" b="1" i="1" dirty="0"/>
              <a:t>transfer of electrons </a:t>
            </a:r>
            <a:r>
              <a:rPr lang="en-CA" i="1" dirty="0"/>
              <a:t>from one object to another. </a:t>
            </a:r>
          </a:p>
          <a:p>
            <a:endParaRPr lang="en-CA" b="1" dirty="0"/>
          </a:p>
          <a:p>
            <a:endParaRPr lang="en-CA" dirty="0"/>
          </a:p>
          <a:p>
            <a:endParaRPr lang="en-CA" dirty="0"/>
          </a:p>
          <a:p>
            <a:endParaRPr lang="en-CA" dirty="0"/>
          </a:p>
        </p:txBody>
      </p:sp>
      <p:pic>
        <p:nvPicPr>
          <p:cNvPr id="5" name="Picture 39" descr="static1">
            <a:extLst>
              <a:ext uri="{FF2B5EF4-FFF2-40B4-BE49-F238E27FC236}">
                <a16:creationId xmlns:a16="http://schemas.microsoft.com/office/drawing/2014/main" id="{02C52810-D946-48F1-8CAE-9E0BEA19E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436" y="2606501"/>
            <a:ext cx="4452811" cy="321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53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of Friction causing transfer of electrons between a balloon and sweater</a:t>
            </a:r>
          </a:p>
        </p:txBody>
      </p:sp>
      <p:sp>
        <p:nvSpPr>
          <p:cNvPr id="3" name="Content Placeholder 2"/>
          <p:cNvSpPr>
            <a:spLocks noGrp="1"/>
          </p:cNvSpPr>
          <p:nvPr>
            <p:ph idx="1"/>
          </p:nvPr>
        </p:nvSpPr>
        <p:spPr>
          <a:xfrm>
            <a:off x="838200" y="1825625"/>
            <a:ext cx="7397750" cy="4351338"/>
          </a:xfrm>
        </p:spPr>
        <p:txBody>
          <a:bodyPr>
            <a:normAutofit/>
          </a:bodyPr>
          <a:lstStyle/>
          <a:p>
            <a:r>
              <a:rPr lang="en-CA" i="1" dirty="0"/>
              <a:t>Both items start relatively neutral</a:t>
            </a:r>
          </a:p>
          <a:p>
            <a:r>
              <a:rPr lang="en-CA" i="1" dirty="0"/>
              <a:t>Latex has a higher affinity for electrons than the sweater</a:t>
            </a:r>
          </a:p>
          <a:p>
            <a:r>
              <a:rPr lang="en-CA" i="1" dirty="0"/>
              <a:t>Rubbing allows electrons to be pulled off sweater to balloon,</a:t>
            </a:r>
          </a:p>
          <a:p>
            <a:r>
              <a:rPr lang="en-CA" i="1" dirty="0"/>
              <a:t>Leaving both objects with an imbalance of charge: </a:t>
            </a:r>
          </a:p>
          <a:p>
            <a:r>
              <a:rPr lang="en-CA" i="1" dirty="0"/>
              <a:t>Sweater “+”         balloon “-”</a:t>
            </a:r>
          </a:p>
        </p:txBody>
      </p:sp>
      <p:pic>
        <p:nvPicPr>
          <p:cNvPr id="2052" name="Picture 4" descr="Image result for Friction causes transfer of electr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950" y="2830051"/>
            <a:ext cx="3956050" cy="334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272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Charging By Conduction </a:t>
            </a:r>
          </a:p>
        </p:txBody>
      </p:sp>
      <p:sp>
        <p:nvSpPr>
          <p:cNvPr id="3" name="Content Placeholder 2"/>
          <p:cNvSpPr>
            <a:spLocks noGrp="1"/>
          </p:cNvSpPr>
          <p:nvPr>
            <p:ph idx="1"/>
          </p:nvPr>
        </p:nvSpPr>
        <p:spPr>
          <a:xfrm>
            <a:off x="380999" y="1569593"/>
            <a:ext cx="11353801" cy="4351338"/>
          </a:xfrm>
        </p:spPr>
        <p:txBody>
          <a:bodyPr/>
          <a:lstStyle/>
          <a:p>
            <a:r>
              <a:rPr lang="en-CA" sz="3600" b="1" u="sng" dirty="0"/>
              <a:t>When a charged object TOUCHES a neutral one. </a:t>
            </a:r>
          </a:p>
        </p:txBody>
      </p:sp>
      <p:pic>
        <p:nvPicPr>
          <p:cNvPr id="1026" name="Picture 2" descr="Image result for charge by conduction">
            <a:extLst>
              <a:ext uri="{FF2B5EF4-FFF2-40B4-BE49-F238E27FC236}">
                <a16:creationId xmlns:a16="http://schemas.microsoft.com/office/drawing/2014/main" id="{F407AEFE-34F8-4E42-B2CA-53F415037C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469"/>
          <a:stretch/>
        </p:blipFill>
        <p:spPr bwMode="auto">
          <a:xfrm>
            <a:off x="1338313" y="2594506"/>
            <a:ext cx="9486205" cy="385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023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1080-5A9D-4E5B-9712-AA2B6C1FB69B}"/>
              </a:ext>
            </a:extLst>
          </p:cNvPr>
          <p:cNvSpPr>
            <a:spLocks noGrp="1"/>
          </p:cNvSpPr>
          <p:nvPr>
            <p:ph type="title"/>
          </p:nvPr>
        </p:nvSpPr>
        <p:spPr/>
        <p:txBody>
          <a:bodyPr/>
          <a:lstStyle/>
          <a:p>
            <a:r>
              <a:rPr lang="en-CA" dirty="0"/>
              <a:t>Charging by </a:t>
            </a:r>
            <a:r>
              <a:rPr lang="en-CA" b="1" dirty="0"/>
              <a:t>Induction</a:t>
            </a:r>
          </a:p>
        </p:txBody>
      </p:sp>
      <p:sp>
        <p:nvSpPr>
          <p:cNvPr id="3" name="Content Placeholder 2">
            <a:extLst>
              <a:ext uri="{FF2B5EF4-FFF2-40B4-BE49-F238E27FC236}">
                <a16:creationId xmlns:a16="http://schemas.microsoft.com/office/drawing/2014/main" id="{A11011D1-4253-4352-8960-D5CAE615738A}"/>
              </a:ext>
            </a:extLst>
          </p:cNvPr>
          <p:cNvSpPr>
            <a:spLocks noGrp="1"/>
          </p:cNvSpPr>
          <p:nvPr>
            <p:ph idx="1"/>
          </p:nvPr>
        </p:nvSpPr>
        <p:spPr>
          <a:xfrm>
            <a:off x="467458" y="1420752"/>
            <a:ext cx="11098465" cy="4351338"/>
          </a:xfrm>
        </p:spPr>
        <p:txBody>
          <a:bodyPr/>
          <a:lstStyle/>
          <a:p>
            <a:r>
              <a:rPr lang="en-CA" sz="3600" dirty="0"/>
              <a:t>Occurs when objects are charged </a:t>
            </a:r>
            <a:r>
              <a:rPr lang="en-CA" sz="3600" b="1" u="sng" dirty="0"/>
              <a:t>WITHOUT TOUCHING.</a:t>
            </a:r>
          </a:p>
          <a:p>
            <a:r>
              <a:rPr lang="en-CA" sz="3600" dirty="0" err="1"/>
              <a:t>Eg</a:t>
            </a:r>
            <a:r>
              <a:rPr lang="en-CA" sz="3600" dirty="0"/>
              <a:t>. Build up of dust on TV or computer screen</a:t>
            </a:r>
            <a:r>
              <a:rPr lang="en-CA" dirty="0"/>
              <a:t>. </a:t>
            </a:r>
          </a:p>
        </p:txBody>
      </p:sp>
      <p:pic>
        <p:nvPicPr>
          <p:cNvPr id="2050" name="Picture 2" descr="Image result for charge by induction">
            <a:extLst>
              <a:ext uri="{FF2B5EF4-FFF2-40B4-BE49-F238E27FC236}">
                <a16:creationId xmlns:a16="http://schemas.microsoft.com/office/drawing/2014/main" id="{6D27FFB7-7030-497D-9548-FC74E120F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941" y="3596421"/>
            <a:ext cx="5415501" cy="221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914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Charging by Induction example.</a:t>
            </a:r>
          </a:p>
        </p:txBody>
      </p:sp>
      <p:sp>
        <p:nvSpPr>
          <p:cNvPr id="4" name="Content Placeholder 3"/>
          <p:cNvSpPr>
            <a:spLocks noGrp="1"/>
          </p:cNvSpPr>
          <p:nvPr>
            <p:ph idx="1"/>
          </p:nvPr>
        </p:nvSpPr>
        <p:spPr/>
        <p:txBody>
          <a:bodyPr>
            <a:normAutofit/>
          </a:bodyPr>
          <a:lstStyle/>
          <a:p>
            <a:r>
              <a:rPr lang="en-CA" sz="3200" i="1" dirty="0">
                <a:solidFill>
                  <a:schemeClr val="accent1"/>
                </a:solidFill>
              </a:rPr>
              <a:t>Example: build up of dust on the computer screen:</a:t>
            </a:r>
          </a:p>
          <a:p>
            <a:pPr lvl="1"/>
            <a:r>
              <a:rPr lang="en-CA" sz="3200" i="1" dirty="0">
                <a:solidFill>
                  <a:schemeClr val="accent1"/>
                </a:solidFill>
              </a:rPr>
              <a:t>When a computer is turned on, it begins to build up a charge</a:t>
            </a:r>
          </a:p>
          <a:p>
            <a:pPr lvl="1"/>
            <a:r>
              <a:rPr lang="en-CA" sz="3200" i="1" dirty="0">
                <a:solidFill>
                  <a:schemeClr val="accent1"/>
                </a:solidFill>
              </a:rPr>
              <a:t>When a neutral dust particle come near the screen, the screen induces a opposite charge on the near side of the dust particle and a similar charge on the far side.</a:t>
            </a:r>
          </a:p>
          <a:p>
            <a:pPr lvl="1"/>
            <a:r>
              <a:rPr lang="en-CA" sz="3200" i="1" dirty="0">
                <a:solidFill>
                  <a:schemeClr val="accent1"/>
                </a:solidFill>
              </a:rPr>
              <a:t>The dust is attracted to the screen</a:t>
            </a:r>
          </a:p>
        </p:txBody>
      </p:sp>
    </p:spTree>
    <p:extLst>
      <p:ext uri="{BB962C8B-B14F-4D97-AF65-F5344CB8AC3E}">
        <p14:creationId xmlns:p14="http://schemas.microsoft.com/office/powerpoint/2010/main" val="306924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electricity?</a:t>
            </a:r>
          </a:p>
        </p:txBody>
      </p:sp>
      <p:sp>
        <p:nvSpPr>
          <p:cNvPr id="3" name="Content Placeholder 2"/>
          <p:cNvSpPr>
            <a:spLocks noGrp="1"/>
          </p:cNvSpPr>
          <p:nvPr>
            <p:ph idx="1"/>
          </p:nvPr>
        </p:nvSpPr>
        <p:spPr>
          <a:xfrm>
            <a:off x="838200" y="1280160"/>
            <a:ext cx="6568440" cy="4896803"/>
          </a:xfrm>
        </p:spPr>
        <p:txBody>
          <a:bodyPr>
            <a:normAutofit/>
          </a:bodyPr>
          <a:lstStyle/>
          <a:p>
            <a:r>
              <a:rPr lang="en-US" sz="3600" dirty="0"/>
              <a:t>Electricity (electrical energy) is the presence and flow of electric charge. </a:t>
            </a:r>
          </a:p>
          <a:p>
            <a:r>
              <a:rPr lang="en-US" dirty="0">
                <a:solidFill>
                  <a:schemeClr val="accent1"/>
                </a:solidFill>
              </a:rPr>
              <a:t>Using electricity we can transfer energy in ways that allow us to do simple chores.</a:t>
            </a:r>
          </a:p>
          <a:p>
            <a:r>
              <a:rPr lang="en-US" dirty="0">
                <a:solidFill>
                  <a:schemeClr val="accent1"/>
                </a:solidFill>
              </a:rPr>
              <a:t> Its best-known form is the flow of electrons through conductors such as copper wires</a:t>
            </a:r>
            <a:r>
              <a:rPr lang="en-US" dirty="0"/>
              <a:t>. </a:t>
            </a:r>
          </a:p>
          <a:p>
            <a:r>
              <a:rPr lang="en-CA" sz="1800" dirty="0">
                <a:hlinkClick r:id="rId3"/>
              </a:rPr>
              <a:t>History:</a:t>
            </a:r>
          </a:p>
          <a:p>
            <a:r>
              <a:rPr lang="en-CA" sz="1800" dirty="0">
                <a:hlinkClick r:id="rId3"/>
              </a:rPr>
              <a:t>https://www.youtube.com/watch?v=g5mzFb2hhHY</a:t>
            </a:r>
            <a:endParaRPr lang="en-CA" sz="1800" dirty="0"/>
          </a:p>
          <a:p>
            <a:endParaRPr lang="en-CA" sz="3200" dirty="0"/>
          </a:p>
          <a:p>
            <a:endParaRPr lang="en-CA" sz="3200" i="1" dirty="0"/>
          </a:p>
        </p:txBody>
      </p:sp>
      <p:pic>
        <p:nvPicPr>
          <p:cNvPr id="1026" name="Picture 2" descr="Image result for benjamin franklin static electric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094" y="365125"/>
            <a:ext cx="3820857" cy="454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863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1E1F-0F7A-4C41-85BE-BAF2951BF80E}"/>
              </a:ext>
            </a:extLst>
          </p:cNvPr>
          <p:cNvSpPr>
            <a:spLocks noGrp="1"/>
          </p:cNvSpPr>
          <p:nvPr>
            <p:ph type="title"/>
          </p:nvPr>
        </p:nvSpPr>
        <p:spPr/>
        <p:txBody>
          <a:bodyPr/>
          <a:lstStyle/>
          <a:p>
            <a:r>
              <a:rPr lang="en-US" dirty="0"/>
              <a:t>How do we know which object gets the electrons? </a:t>
            </a:r>
          </a:p>
        </p:txBody>
      </p:sp>
      <p:sp>
        <p:nvSpPr>
          <p:cNvPr id="3" name="Content Placeholder 2">
            <a:extLst>
              <a:ext uri="{FF2B5EF4-FFF2-40B4-BE49-F238E27FC236}">
                <a16:creationId xmlns:a16="http://schemas.microsoft.com/office/drawing/2014/main" id="{A0644850-601D-46E1-8882-69BE071CA65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94025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65125"/>
            <a:ext cx="11023600" cy="1325563"/>
          </a:xfrm>
        </p:spPr>
        <p:txBody>
          <a:bodyPr/>
          <a:lstStyle/>
          <a:p>
            <a:r>
              <a:rPr lang="en-CA" b="1" u="sng" dirty="0"/>
              <a:t>ELECTROSTATIC SERIES</a:t>
            </a:r>
          </a:p>
        </p:txBody>
      </p:sp>
      <p:sp>
        <p:nvSpPr>
          <p:cNvPr id="3" name="Content Placeholder 2"/>
          <p:cNvSpPr>
            <a:spLocks noGrp="1"/>
          </p:cNvSpPr>
          <p:nvPr>
            <p:ph idx="1"/>
          </p:nvPr>
        </p:nvSpPr>
        <p:spPr>
          <a:xfrm>
            <a:off x="330200" y="1825625"/>
            <a:ext cx="7034427" cy="4351338"/>
          </a:xfrm>
        </p:spPr>
        <p:txBody>
          <a:bodyPr vert="horz" lIns="91440" tIns="45720" rIns="91440" bIns="45720" rtlCol="0" anchor="t">
            <a:normAutofit/>
          </a:bodyPr>
          <a:lstStyle/>
          <a:p>
            <a:r>
              <a:rPr lang="en-CA" sz="3600" dirty="0"/>
              <a:t>List of materials in order of how easily they are to gain/lose electrons. </a:t>
            </a:r>
          </a:p>
          <a:p>
            <a:r>
              <a:rPr lang="en-CA" sz="3600" i="1" dirty="0"/>
              <a:t>See p276 of text book</a:t>
            </a:r>
          </a:p>
          <a:p>
            <a:endParaRPr lang="en-CA" dirty="0"/>
          </a:p>
        </p:txBody>
      </p:sp>
      <p:pic>
        <p:nvPicPr>
          <p:cNvPr id="4" name="Picture 3" descr="http://etx.edigitalhub.com/wp-content/uploads/ef-table.png"/>
          <p:cNvPicPr/>
          <p:nvPr/>
        </p:nvPicPr>
        <p:blipFill rotWithShape="1">
          <a:blip r:embed="rId2">
            <a:extLst>
              <a:ext uri="{28A0092B-C50C-407E-A947-70E740481C1C}">
                <a14:useLocalDpi xmlns:a14="http://schemas.microsoft.com/office/drawing/2010/main" val="0"/>
              </a:ext>
            </a:extLst>
          </a:blip>
          <a:srcRect l="16008" r="5048"/>
          <a:stretch/>
        </p:blipFill>
        <p:spPr bwMode="auto">
          <a:xfrm>
            <a:off x="7848600" y="365125"/>
            <a:ext cx="4343400" cy="6492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1648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Electrostatic Series</a:t>
            </a:r>
          </a:p>
        </p:txBody>
      </p:sp>
      <p:sp>
        <p:nvSpPr>
          <p:cNvPr id="3" name="Content Placeholder 2"/>
          <p:cNvSpPr>
            <a:spLocks noGrp="1"/>
          </p:cNvSpPr>
          <p:nvPr>
            <p:ph idx="1"/>
          </p:nvPr>
        </p:nvSpPr>
        <p:spPr>
          <a:xfrm>
            <a:off x="330200" y="1825625"/>
            <a:ext cx="7518400" cy="4351338"/>
          </a:xfrm>
        </p:spPr>
        <p:txBody>
          <a:bodyPr/>
          <a:lstStyle/>
          <a:p>
            <a:pPr marL="514350" indent="-514350">
              <a:buFont typeface="+mj-lt"/>
              <a:buAutoNum type="arabicPeriod"/>
            </a:pPr>
            <a:r>
              <a:rPr lang="en-CA" dirty="0"/>
              <a:t>What type of charge does rubber acquire when rubbed with a nylon cloth?</a:t>
            </a:r>
          </a:p>
          <a:p>
            <a:pPr marL="514350" indent="-514350">
              <a:buFont typeface="+mj-lt"/>
              <a:buAutoNum type="arabicPeriod"/>
            </a:pPr>
            <a:r>
              <a:rPr lang="en-CA" dirty="0"/>
              <a:t>What type of charge does the nylon cloth acquire?</a:t>
            </a:r>
          </a:p>
          <a:p>
            <a:pPr marL="514350" indent="-514350">
              <a:buFont typeface="+mj-lt"/>
              <a:buAutoNum type="arabicPeriod"/>
            </a:pPr>
            <a:r>
              <a:rPr lang="en-CA" dirty="0"/>
              <a:t>How does the size of the charge on the rubber compare to the size of the charge on the cloth?</a:t>
            </a:r>
          </a:p>
          <a:p>
            <a:pPr marL="514350" indent="-514350">
              <a:buFont typeface="+mj-lt"/>
              <a:buAutoNum type="arabicPeriod"/>
            </a:pPr>
            <a:r>
              <a:rPr lang="en-CA" dirty="0"/>
              <a:t>What charge does the balloon get when rubbed on hair?</a:t>
            </a:r>
          </a:p>
          <a:p>
            <a:endParaRPr lang="en-CA" dirty="0"/>
          </a:p>
        </p:txBody>
      </p:sp>
      <p:pic>
        <p:nvPicPr>
          <p:cNvPr id="4" name="Picture 3" descr="http://etx.edigitalhub.com/wp-content/uploads/ef-table.png"/>
          <p:cNvPicPr/>
          <p:nvPr/>
        </p:nvPicPr>
        <p:blipFill rotWithShape="1">
          <a:blip r:embed="rId2">
            <a:extLst>
              <a:ext uri="{28A0092B-C50C-407E-A947-70E740481C1C}">
                <a14:useLocalDpi xmlns:a14="http://schemas.microsoft.com/office/drawing/2010/main" val="0"/>
              </a:ext>
            </a:extLst>
          </a:blip>
          <a:srcRect l="16008" r="5048"/>
          <a:stretch/>
        </p:blipFill>
        <p:spPr bwMode="auto">
          <a:xfrm>
            <a:off x="7848600" y="365125"/>
            <a:ext cx="4343400" cy="6492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7800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93ECE-57C3-4611-9658-1341B451A3DF}"/>
              </a:ext>
            </a:extLst>
          </p:cNvPr>
          <p:cNvSpPr>
            <a:spLocks noGrp="1"/>
          </p:cNvSpPr>
          <p:nvPr>
            <p:ph type="title"/>
          </p:nvPr>
        </p:nvSpPr>
        <p:spPr/>
        <p:txBody>
          <a:bodyPr/>
          <a:lstStyle/>
          <a:p>
            <a:r>
              <a:rPr lang="en-CA" dirty="0"/>
              <a:t>Insulators and Conductors</a:t>
            </a:r>
          </a:p>
        </p:txBody>
      </p:sp>
      <p:sp>
        <p:nvSpPr>
          <p:cNvPr id="3" name="Content Placeholder 2">
            <a:extLst>
              <a:ext uri="{FF2B5EF4-FFF2-40B4-BE49-F238E27FC236}">
                <a16:creationId xmlns:a16="http://schemas.microsoft.com/office/drawing/2014/main" id="{D38AACF6-43EE-4285-B637-0092429425C1}"/>
              </a:ext>
            </a:extLst>
          </p:cNvPr>
          <p:cNvSpPr>
            <a:spLocks noGrp="1"/>
          </p:cNvSpPr>
          <p:nvPr>
            <p:ph idx="1"/>
          </p:nvPr>
        </p:nvSpPr>
        <p:spPr/>
        <p:txBody>
          <a:bodyPr vert="horz" lIns="91440" tIns="45720" rIns="91440" bIns="45720" rtlCol="0" anchor="t">
            <a:normAutofit/>
          </a:bodyPr>
          <a:lstStyle/>
          <a:p>
            <a:r>
              <a:rPr lang="en-CA" sz="3600" b="1" dirty="0"/>
              <a:t>Insulators: </a:t>
            </a:r>
            <a:r>
              <a:rPr lang="en-CA" sz="3600" dirty="0"/>
              <a:t>Materials that </a:t>
            </a:r>
            <a:r>
              <a:rPr lang="en-CA" sz="3600" b="1" u="sng" dirty="0"/>
              <a:t>do not </a:t>
            </a:r>
            <a:r>
              <a:rPr lang="en-CA" sz="3600" dirty="0"/>
              <a:t>let electrons move through them easily </a:t>
            </a:r>
          </a:p>
          <a:p>
            <a:pPr lvl="1"/>
            <a:r>
              <a:rPr lang="en-CA" sz="3200" dirty="0" err="1"/>
              <a:t>Eg.</a:t>
            </a:r>
            <a:r>
              <a:rPr lang="en-CA" sz="3200" dirty="0"/>
              <a:t> glass, air, plastic, rubber, and wood</a:t>
            </a:r>
          </a:p>
          <a:p>
            <a:r>
              <a:rPr lang="en-CA" sz="3600" b="1" dirty="0"/>
              <a:t>Conductors: </a:t>
            </a:r>
            <a:r>
              <a:rPr lang="en-CA" sz="3600" dirty="0"/>
              <a:t>Materials that </a:t>
            </a:r>
            <a:r>
              <a:rPr lang="en-CA" sz="3600" b="1" u="sng" dirty="0"/>
              <a:t>do</a:t>
            </a:r>
            <a:r>
              <a:rPr lang="en-CA" sz="3600" dirty="0"/>
              <a:t> let electrons move through them easily </a:t>
            </a:r>
          </a:p>
          <a:p>
            <a:pPr lvl="1"/>
            <a:r>
              <a:rPr lang="en-CA" sz="3200" dirty="0" err="1"/>
              <a:t>Eg.</a:t>
            </a:r>
            <a:r>
              <a:rPr lang="en-CA" sz="3200" dirty="0"/>
              <a:t> copper, aluminum, gold, and silver</a:t>
            </a:r>
          </a:p>
        </p:txBody>
      </p:sp>
    </p:spTree>
    <p:extLst>
      <p:ext uri="{BB962C8B-B14F-4D97-AF65-F5344CB8AC3E}">
        <p14:creationId xmlns:p14="http://schemas.microsoft.com/office/powerpoint/2010/main" val="811312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5141D-A27B-4945-A5D2-E24E4810EB27}"/>
              </a:ext>
            </a:extLst>
          </p:cNvPr>
          <p:cNvSpPr>
            <a:spLocks noGrp="1"/>
          </p:cNvSpPr>
          <p:nvPr>
            <p:ph type="title"/>
          </p:nvPr>
        </p:nvSpPr>
        <p:spPr/>
        <p:txBody>
          <a:bodyPr/>
          <a:lstStyle/>
          <a:p>
            <a:endParaRPr lang="en-US"/>
          </a:p>
        </p:txBody>
      </p:sp>
      <p:pic>
        <p:nvPicPr>
          <p:cNvPr id="1026" name="Picture 2" descr="10 Examples of Electrical Conductors and Insulators">
            <a:extLst>
              <a:ext uri="{FF2B5EF4-FFF2-40B4-BE49-F238E27FC236}">
                <a16:creationId xmlns:a16="http://schemas.microsoft.com/office/drawing/2014/main" id="{2F9D0A1E-4FEB-4D54-A866-1F8CF6FCF7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2370" y="-365716"/>
            <a:ext cx="11699630" cy="722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65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0CF6-3689-4662-8433-27FA418B524C}"/>
              </a:ext>
            </a:extLst>
          </p:cNvPr>
          <p:cNvSpPr>
            <a:spLocks noGrp="1"/>
          </p:cNvSpPr>
          <p:nvPr>
            <p:ph type="title"/>
          </p:nvPr>
        </p:nvSpPr>
        <p:spPr>
          <a:xfrm>
            <a:off x="838200" y="365125"/>
            <a:ext cx="11353800" cy="1325563"/>
          </a:xfrm>
        </p:spPr>
        <p:txBody>
          <a:bodyPr>
            <a:normAutofit fontScale="90000"/>
          </a:bodyPr>
          <a:lstStyle/>
          <a:p>
            <a:r>
              <a:rPr lang="en-CA" dirty="0"/>
              <a:t>Electroscope - first electrical measuring instrument. </a:t>
            </a:r>
            <a:br>
              <a:rPr lang="en-CA" dirty="0"/>
            </a:br>
            <a:endParaRPr lang="en-CA" dirty="0"/>
          </a:p>
        </p:txBody>
      </p:sp>
      <p:sp>
        <p:nvSpPr>
          <p:cNvPr id="3" name="Content Placeholder 2">
            <a:extLst>
              <a:ext uri="{FF2B5EF4-FFF2-40B4-BE49-F238E27FC236}">
                <a16:creationId xmlns:a16="http://schemas.microsoft.com/office/drawing/2014/main" id="{C0B528C0-472B-4B16-B9B0-A9CF04CCE6CB}"/>
              </a:ext>
            </a:extLst>
          </p:cNvPr>
          <p:cNvSpPr>
            <a:spLocks noGrp="1"/>
          </p:cNvSpPr>
          <p:nvPr>
            <p:ph idx="1"/>
          </p:nvPr>
        </p:nvSpPr>
        <p:spPr>
          <a:xfrm>
            <a:off x="838200" y="1825625"/>
            <a:ext cx="3587496" cy="4351338"/>
          </a:xfrm>
        </p:spPr>
        <p:txBody>
          <a:bodyPr>
            <a:normAutofit/>
          </a:bodyPr>
          <a:lstStyle/>
          <a:p>
            <a:r>
              <a:rPr lang="en-CA" dirty="0"/>
              <a:t>An </a:t>
            </a:r>
            <a:r>
              <a:rPr lang="en-CA" b="1" dirty="0"/>
              <a:t>electroscope</a:t>
            </a:r>
            <a:r>
              <a:rPr lang="en-CA" dirty="0"/>
              <a:t> is an instrument that detects static electricity by using thin metal or plastic leaves, which separate when charged. </a:t>
            </a:r>
          </a:p>
          <a:p>
            <a:endParaRPr lang="en-CA" dirty="0"/>
          </a:p>
          <a:p>
            <a:endParaRPr lang="en-CA" dirty="0"/>
          </a:p>
        </p:txBody>
      </p:sp>
      <p:pic>
        <p:nvPicPr>
          <p:cNvPr id="1028" name="Picture 4" descr="Image result for what is the use of gold leaf electroscope">
            <a:extLst>
              <a:ext uri="{FF2B5EF4-FFF2-40B4-BE49-F238E27FC236}">
                <a16:creationId xmlns:a16="http://schemas.microsoft.com/office/drawing/2014/main" id="{323FB6CE-16EA-4041-B3E8-4ACB7CE5A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76" y="1860872"/>
            <a:ext cx="7583424" cy="464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247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it works</a:t>
            </a:r>
          </a:p>
        </p:txBody>
      </p:sp>
      <p:sp>
        <p:nvSpPr>
          <p:cNvPr id="3" name="Content Placeholder 2"/>
          <p:cNvSpPr>
            <a:spLocks noGrp="1"/>
          </p:cNvSpPr>
          <p:nvPr>
            <p:ph idx="1"/>
          </p:nvPr>
        </p:nvSpPr>
        <p:spPr>
          <a:xfrm>
            <a:off x="838200" y="1825625"/>
            <a:ext cx="7213600" cy="4351338"/>
          </a:xfrm>
        </p:spPr>
        <p:txBody>
          <a:bodyPr>
            <a:normAutofit fontScale="92500"/>
          </a:bodyPr>
          <a:lstStyle/>
          <a:p>
            <a:r>
              <a:rPr lang="en-CA" b="1" dirty="0"/>
              <a:t>Electrical</a:t>
            </a:r>
            <a:r>
              <a:rPr lang="en-CA" dirty="0"/>
              <a:t> charges move to the metal ball/disk and down to the foil leaves, which then repel each other. </a:t>
            </a:r>
          </a:p>
          <a:p>
            <a:r>
              <a:rPr lang="en-CA" dirty="0"/>
              <a:t>Since each leaf has the same charge (positive or negative), they repel each other.</a:t>
            </a:r>
          </a:p>
          <a:p>
            <a:r>
              <a:rPr lang="en-CA" dirty="0"/>
              <a:t>Try this simulator:</a:t>
            </a:r>
          </a:p>
          <a:p>
            <a:r>
              <a:rPr lang="en-US" dirty="0">
                <a:hlinkClick r:id="rId3"/>
              </a:rPr>
              <a:t>https://simpop.org/electroscope/electroscope.htm</a:t>
            </a:r>
            <a:endParaRPr lang="en-US" dirty="0"/>
          </a:p>
          <a:p>
            <a:r>
              <a:rPr lang="en-US" dirty="0"/>
              <a:t>Explanation: </a:t>
            </a:r>
            <a:r>
              <a:rPr lang="en-US" dirty="0">
                <a:hlinkClick r:id="rId4"/>
              </a:rPr>
              <a:t>https://www.youtube.com/watch?v=ectl3po7MuI</a:t>
            </a:r>
            <a:endParaRPr lang="en-CA" dirty="0"/>
          </a:p>
          <a:p>
            <a:endParaRPr lang="en-CA" dirty="0"/>
          </a:p>
        </p:txBody>
      </p:sp>
      <p:pic>
        <p:nvPicPr>
          <p:cNvPr id="17410" name="Picture 2" descr="Image result for electroscope"/>
          <p:cNvPicPr>
            <a:picLocks noChangeAspect="1" noChangeArrowheads="1"/>
          </p:cNvPicPr>
          <p:nvPr/>
        </p:nvPicPr>
        <p:blipFill rotWithShape="1">
          <a:blip r:embed="rId5">
            <a:extLst>
              <a:ext uri="{28A0092B-C50C-407E-A947-70E740481C1C}">
                <a14:useLocalDpi xmlns:a14="http://schemas.microsoft.com/office/drawing/2010/main" val="0"/>
              </a:ext>
            </a:extLst>
          </a:blip>
          <a:srcRect l="10800"/>
          <a:stretch/>
        </p:blipFill>
        <p:spPr bwMode="auto">
          <a:xfrm>
            <a:off x="8051800" y="1270794"/>
            <a:ext cx="5664200" cy="546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229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E15F-55CF-48BE-AE93-E73D0358A54C}"/>
              </a:ext>
            </a:extLst>
          </p:cNvPr>
          <p:cNvSpPr>
            <a:spLocks noGrp="1"/>
          </p:cNvSpPr>
          <p:nvPr>
            <p:ph type="title"/>
          </p:nvPr>
        </p:nvSpPr>
        <p:spPr/>
        <p:txBody>
          <a:bodyPr/>
          <a:lstStyle/>
          <a:p>
            <a:r>
              <a:rPr lang="en-CA"/>
              <a:t>Electroscope</a:t>
            </a:r>
            <a:endParaRPr lang="en-CA" dirty="0"/>
          </a:p>
        </p:txBody>
      </p:sp>
      <p:pic>
        <p:nvPicPr>
          <p:cNvPr id="4" name="Picture 4" descr="Image result for charging neutral electroscope induced separation of charge">
            <a:extLst>
              <a:ext uri="{FF2B5EF4-FFF2-40B4-BE49-F238E27FC236}">
                <a16:creationId xmlns:a16="http://schemas.microsoft.com/office/drawing/2014/main" id="{3BDC352A-F308-46F0-B8AD-25B34F3AF8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428" y="0"/>
            <a:ext cx="11690572" cy="660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884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CD3A-4123-4C5E-B2AF-3E776ED88F68}"/>
              </a:ext>
            </a:extLst>
          </p:cNvPr>
          <p:cNvSpPr>
            <a:spLocks noGrp="1"/>
          </p:cNvSpPr>
          <p:nvPr>
            <p:ph type="title"/>
          </p:nvPr>
        </p:nvSpPr>
        <p:spPr/>
        <p:txBody>
          <a:bodyPr/>
          <a:lstStyle/>
          <a:p>
            <a:r>
              <a:rPr lang="en-US" dirty="0"/>
              <a:t>Induction</a:t>
            </a:r>
          </a:p>
        </p:txBody>
      </p:sp>
      <p:sp>
        <p:nvSpPr>
          <p:cNvPr id="3" name="Content Placeholder 2">
            <a:extLst>
              <a:ext uri="{FF2B5EF4-FFF2-40B4-BE49-F238E27FC236}">
                <a16:creationId xmlns:a16="http://schemas.microsoft.com/office/drawing/2014/main" id="{21508589-ED98-43C2-B1B0-08758C3C6AE6}"/>
              </a:ext>
            </a:extLst>
          </p:cNvPr>
          <p:cNvSpPr>
            <a:spLocks noGrp="1"/>
          </p:cNvSpPr>
          <p:nvPr>
            <p:ph idx="1"/>
          </p:nvPr>
        </p:nvSpPr>
        <p:spPr>
          <a:xfrm>
            <a:off x="838200" y="1825625"/>
            <a:ext cx="5257800" cy="4351338"/>
          </a:xfrm>
        </p:spPr>
        <p:txBody>
          <a:bodyPr/>
          <a:lstStyle/>
          <a:p>
            <a:r>
              <a:rPr lang="en-US" sz="3600" dirty="0"/>
              <a:t>Positive rod brought </a:t>
            </a:r>
            <a:r>
              <a:rPr lang="en-US" sz="3600" b="1" dirty="0"/>
              <a:t>NEAR </a:t>
            </a:r>
            <a:r>
              <a:rPr lang="en-US" sz="3600" dirty="0"/>
              <a:t>top.</a:t>
            </a:r>
          </a:p>
          <a:p>
            <a:r>
              <a:rPr lang="en-US" sz="3600" dirty="0"/>
              <a:t>Electrons are attracted up to ball </a:t>
            </a:r>
            <a:r>
              <a:rPr lang="en-US" sz="3600" dirty="0">
                <a:sym typeface="Wingdings" panose="05000000000000000000" pitchFamily="2" charset="2"/>
              </a:rPr>
              <a:t> leaves become positive.  </a:t>
            </a:r>
          </a:p>
          <a:p>
            <a:r>
              <a:rPr lang="en-US" sz="3600" dirty="0">
                <a:sym typeface="Wingdings" panose="05000000000000000000" pitchFamily="2" charset="2"/>
              </a:rPr>
              <a:t>Like charges repel  Leaves separate.</a:t>
            </a:r>
          </a:p>
          <a:p>
            <a:endParaRPr lang="en-US" dirty="0"/>
          </a:p>
        </p:txBody>
      </p:sp>
      <p:pic>
        <p:nvPicPr>
          <p:cNvPr id="2052" name="Picture 4" descr="In part a, an electroscope is shown. A glass rod with positive signs is close to the tip of the electroscope which has negative signs on it and the leaves have has plus signs on it. In part b, the glass rod with positive sign is in contact with the tip of electroscope having negative signs. The negative signs are shown moving to the rod by arrows pointing toward the rod. The surfaces of the leaves now have both positive and negative charge. In part c, the glass rod is absent. The tip and the leaves of the electroscope have both positive and negative signs on them.">
            <a:extLst>
              <a:ext uri="{FF2B5EF4-FFF2-40B4-BE49-F238E27FC236}">
                <a16:creationId xmlns:a16="http://schemas.microsoft.com/office/drawing/2014/main" id="{4DA24BBD-FC31-46B0-9207-9FCFAEB462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106"/>
          <a:stretch/>
        </p:blipFill>
        <p:spPr bwMode="auto">
          <a:xfrm>
            <a:off x="7429751" y="365125"/>
            <a:ext cx="3772602" cy="61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155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CD3A-4123-4C5E-B2AF-3E776ED88F68}"/>
              </a:ext>
            </a:extLst>
          </p:cNvPr>
          <p:cNvSpPr>
            <a:spLocks noGrp="1"/>
          </p:cNvSpPr>
          <p:nvPr>
            <p:ph type="title"/>
          </p:nvPr>
        </p:nvSpPr>
        <p:spPr/>
        <p:txBody>
          <a:bodyPr/>
          <a:lstStyle/>
          <a:p>
            <a:r>
              <a:rPr lang="en-US" dirty="0"/>
              <a:t>Conduction</a:t>
            </a:r>
          </a:p>
        </p:txBody>
      </p:sp>
      <p:sp>
        <p:nvSpPr>
          <p:cNvPr id="3" name="Content Placeholder 2">
            <a:extLst>
              <a:ext uri="{FF2B5EF4-FFF2-40B4-BE49-F238E27FC236}">
                <a16:creationId xmlns:a16="http://schemas.microsoft.com/office/drawing/2014/main" id="{21508589-ED98-43C2-B1B0-08758C3C6AE6}"/>
              </a:ext>
            </a:extLst>
          </p:cNvPr>
          <p:cNvSpPr>
            <a:spLocks noGrp="1"/>
          </p:cNvSpPr>
          <p:nvPr>
            <p:ph idx="1"/>
          </p:nvPr>
        </p:nvSpPr>
        <p:spPr>
          <a:xfrm>
            <a:off x="838200" y="1825625"/>
            <a:ext cx="6208059" cy="4351338"/>
          </a:xfrm>
        </p:spPr>
        <p:txBody>
          <a:bodyPr>
            <a:normAutofit/>
          </a:bodyPr>
          <a:lstStyle/>
          <a:p>
            <a:r>
              <a:rPr lang="en-US" sz="3600" dirty="0"/>
              <a:t>When the rod is </a:t>
            </a:r>
            <a:r>
              <a:rPr lang="en-US" sz="3600" b="1" dirty="0"/>
              <a:t>TOUCHED</a:t>
            </a:r>
            <a:r>
              <a:rPr lang="en-US" sz="3600" dirty="0"/>
              <a:t> to the ball, electrons are attracted and </a:t>
            </a:r>
            <a:r>
              <a:rPr lang="en-US" sz="3600" b="1" dirty="0"/>
              <a:t>transferred, </a:t>
            </a:r>
            <a:r>
              <a:rPr lang="en-US" sz="3600" dirty="0"/>
              <a:t>reducing the net charge on the glass rod but leaving the electroscope positively charged.</a:t>
            </a:r>
          </a:p>
        </p:txBody>
      </p:sp>
      <p:pic>
        <p:nvPicPr>
          <p:cNvPr id="2052" name="Picture 4" descr="In part a, an electroscope is shown. A glass rod with positive signs is close to the tip of the electroscope which has negative signs on it and the leaves have has plus signs on it. In part b, the glass rod with positive sign is in contact with the tip of electroscope having negative signs. The negative signs are shown moving to the rod by arrows pointing toward the rod. The surfaces of the leaves now have both positive and negative charge. In part c, the glass rod is absent. The tip and the leaves of the electroscope have both positive and negative signs on them.">
            <a:extLst>
              <a:ext uri="{FF2B5EF4-FFF2-40B4-BE49-F238E27FC236}">
                <a16:creationId xmlns:a16="http://schemas.microsoft.com/office/drawing/2014/main" id="{4DA24BBD-FC31-46B0-9207-9FCFAEB462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803" r="31655"/>
          <a:stretch/>
        </p:blipFill>
        <p:spPr bwMode="auto">
          <a:xfrm>
            <a:off x="7611035" y="626661"/>
            <a:ext cx="4249270" cy="623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541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51" y="365125"/>
            <a:ext cx="10787449" cy="1325563"/>
          </a:xfrm>
        </p:spPr>
        <p:txBody>
          <a:bodyPr/>
          <a:lstStyle/>
          <a:p>
            <a:r>
              <a:rPr lang="en-CA" dirty="0"/>
              <a:t>What is Static Electricity? </a:t>
            </a:r>
          </a:p>
        </p:txBody>
      </p:sp>
      <p:sp>
        <p:nvSpPr>
          <p:cNvPr id="3" name="Content Placeholder 2"/>
          <p:cNvSpPr>
            <a:spLocks noGrp="1"/>
          </p:cNvSpPr>
          <p:nvPr>
            <p:ph idx="1"/>
          </p:nvPr>
        </p:nvSpPr>
        <p:spPr>
          <a:xfrm>
            <a:off x="590550" y="1432560"/>
            <a:ext cx="7120890" cy="4744403"/>
          </a:xfrm>
        </p:spPr>
        <p:txBody>
          <a:bodyPr vert="horz" lIns="91440" tIns="45720" rIns="91440" bIns="45720" rtlCol="0" anchor="t">
            <a:noAutofit/>
          </a:bodyPr>
          <a:lstStyle/>
          <a:p>
            <a:endParaRPr lang="en-CA" i="1" dirty="0">
              <a:cs typeface="Calibri"/>
            </a:endParaRPr>
          </a:p>
          <a:p>
            <a:r>
              <a:rPr lang="en-CA" sz="3600" dirty="0"/>
              <a:t>Static Electricity is a build up of static charge ( charge not moving)</a:t>
            </a:r>
          </a:p>
          <a:p>
            <a:r>
              <a:rPr lang="en-CA" sz="3600" dirty="0"/>
              <a:t>The study of static electric charge is called </a:t>
            </a:r>
            <a:r>
              <a:rPr lang="en-CA" sz="3600" b="1" u="sng" dirty="0"/>
              <a:t>electrostatics.</a:t>
            </a:r>
            <a:endParaRPr lang="en-CA" sz="3600" b="1" u="sng" dirty="0">
              <a:cs typeface="Calibri"/>
            </a:endParaRPr>
          </a:p>
          <a:p>
            <a:r>
              <a:rPr lang="en-CA" sz="3600" dirty="0">
                <a:cs typeface="Calibri"/>
              </a:rPr>
              <a:t>A charge is a build up of</a:t>
            </a:r>
            <a:r>
              <a:rPr lang="en-CA" sz="3600" b="1" u="sng" dirty="0">
                <a:cs typeface="Calibri"/>
              </a:rPr>
              <a:t> electrons.</a:t>
            </a:r>
          </a:p>
          <a:p>
            <a:endParaRPr lang="en-CA" sz="3600" i="1" dirty="0">
              <a:cs typeface="Calibri"/>
            </a:endParaRPr>
          </a:p>
          <a:p>
            <a:r>
              <a:rPr lang="en-US" sz="1800" dirty="0">
                <a:hlinkClick r:id="rId3"/>
              </a:rPr>
              <a:t>https://www.youtube.com/watch?v=yc2-363MIQs&amp;feature=emb_rel_pause</a:t>
            </a:r>
            <a:endParaRPr lang="en-US" sz="1800" dirty="0"/>
          </a:p>
          <a:p>
            <a:endParaRPr lang="en-CA" sz="3600" i="1" dirty="0">
              <a:cs typeface="Calibri"/>
            </a:endParaRPr>
          </a:p>
        </p:txBody>
      </p:sp>
      <p:pic>
        <p:nvPicPr>
          <p:cNvPr id="1026"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9242" r="14907" b="12040"/>
          <a:stretch/>
        </p:blipFill>
        <p:spPr bwMode="auto">
          <a:xfrm>
            <a:off x="8207019" y="365125"/>
            <a:ext cx="3418630" cy="639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368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CD3A-4123-4C5E-B2AF-3E776ED88F6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1508589-ED98-43C2-B1B0-08758C3C6AE6}"/>
              </a:ext>
            </a:extLst>
          </p:cNvPr>
          <p:cNvSpPr>
            <a:spLocks noGrp="1"/>
          </p:cNvSpPr>
          <p:nvPr>
            <p:ph idx="1"/>
          </p:nvPr>
        </p:nvSpPr>
        <p:spPr>
          <a:xfrm>
            <a:off x="838200" y="1825625"/>
            <a:ext cx="5589494" cy="4351338"/>
          </a:xfrm>
        </p:spPr>
        <p:txBody>
          <a:bodyPr>
            <a:normAutofit/>
          </a:bodyPr>
          <a:lstStyle/>
          <a:p>
            <a:r>
              <a:rPr lang="en-US" sz="3600" dirty="0"/>
              <a:t>When glass rod is </a:t>
            </a:r>
            <a:r>
              <a:rPr lang="en-US" sz="3600" b="1" dirty="0"/>
              <a:t>removed, </a:t>
            </a:r>
            <a:r>
              <a:rPr lang="en-US" sz="3600" dirty="0"/>
              <a:t>Excess charges </a:t>
            </a:r>
            <a:r>
              <a:rPr lang="en-US" sz="3600" b="1" dirty="0"/>
              <a:t>evenly distribute</a:t>
            </a:r>
            <a:r>
              <a:rPr lang="en-US" sz="3600" dirty="0"/>
              <a:t> in the stem and leaves of the electroscope.</a:t>
            </a:r>
            <a:endParaRPr lang="en-US" sz="3600" b="1" dirty="0"/>
          </a:p>
        </p:txBody>
      </p:sp>
      <p:pic>
        <p:nvPicPr>
          <p:cNvPr id="2052" name="Picture 4" descr="In part a, an electroscope is shown. A glass rod with positive signs is close to the tip of the electroscope which has negative signs on it and the leaves have has plus signs on it. In part b, the glass rod with positive sign is in contact with the tip of electroscope having negative signs. The negative signs are shown moving to the rod by arrows pointing toward the rod. The surfaces of the leaves now have both positive and negative charge. In part c, the glass rod is absent. The tip and the leaves of the electroscope have both positive and negative signs on them.">
            <a:extLst>
              <a:ext uri="{FF2B5EF4-FFF2-40B4-BE49-F238E27FC236}">
                <a16:creationId xmlns:a16="http://schemas.microsoft.com/office/drawing/2014/main" id="{4DA24BBD-FC31-46B0-9207-9FCFAEB462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462"/>
          <a:stretch/>
        </p:blipFill>
        <p:spPr bwMode="auto">
          <a:xfrm>
            <a:off x="7960660" y="228459"/>
            <a:ext cx="3783200" cy="640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572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70FE-E65F-455C-9A9D-64791EC901CA}"/>
              </a:ext>
            </a:extLst>
          </p:cNvPr>
          <p:cNvSpPr>
            <a:spLocks noGrp="1"/>
          </p:cNvSpPr>
          <p:nvPr>
            <p:ph type="title"/>
          </p:nvPr>
        </p:nvSpPr>
        <p:spPr/>
        <p:txBody>
          <a:bodyPr/>
          <a:lstStyle/>
          <a:p>
            <a:r>
              <a:rPr lang="en-CA" dirty="0"/>
              <a:t>Grounding</a:t>
            </a:r>
          </a:p>
        </p:txBody>
      </p:sp>
      <p:sp>
        <p:nvSpPr>
          <p:cNvPr id="3" name="Content Placeholder 2">
            <a:extLst>
              <a:ext uri="{FF2B5EF4-FFF2-40B4-BE49-F238E27FC236}">
                <a16:creationId xmlns:a16="http://schemas.microsoft.com/office/drawing/2014/main" id="{2BE8F266-876F-47D1-BEE8-940373101ED0}"/>
              </a:ext>
            </a:extLst>
          </p:cNvPr>
          <p:cNvSpPr>
            <a:spLocks noGrp="1"/>
          </p:cNvSpPr>
          <p:nvPr>
            <p:ph idx="1"/>
          </p:nvPr>
        </p:nvSpPr>
        <p:spPr/>
        <p:txBody>
          <a:bodyPr/>
          <a:lstStyle/>
          <a:p>
            <a:r>
              <a:rPr lang="en-CA" sz="3600" dirty="0"/>
              <a:t>Grounding: Removes excess charges by </a:t>
            </a:r>
            <a:r>
              <a:rPr lang="en-CA" sz="3600" b="1" u="sng" dirty="0"/>
              <a:t>touching </a:t>
            </a:r>
            <a:r>
              <a:rPr lang="en-CA" sz="3600" dirty="0"/>
              <a:t>it </a:t>
            </a:r>
            <a:r>
              <a:rPr lang="en-CA" sz="3600" b="1" dirty="0"/>
              <a:t>(discharging) </a:t>
            </a:r>
            <a:r>
              <a:rPr lang="en-CA" sz="3600" dirty="0"/>
              <a:t>, making it </a:t>
            </a:r>
            <a:r>
              <a:rPr lang="en-CA" sz="3600" b="1" u="sng" dirty="0"/>
              <a:t>neutral</a:t>
            </a:r>
            <a:r>
              <a:rPr lang="en-CA" sz="3600" dirty="0"/>
              <a:t>.</a:t>
            </a:r>
          </a:p>
          <a:p>
            <a:r>
              <a:rPr lang="en-CA" dirty="0">
                <a:solidFill>
                  <a:schemeClr val="accent1"/>
                </a:solidFill>
              </a:rPr>
              <a:t>A grounded object is connected directly to Earth by a </a:t>
            </a:r>
            <a:r>
              <a:rPr lang="en-CA" b="1" dirty="0">
                <a:solidFill>
                  <a:schemeClr val="accent1"/>
                </a:solidFill>
              </a:rPr>
              <a:t>conductor.</a:t>
            </a:r>
          </a:p>
          <a:p>
            <a:r>
              <a:rPr lang="en-CA" i="1" dirty="0">
                <a:solidFill>
                  <a:schemeClr val="accent1"/>
                </a:solidFill>
              </a:rPr>
              <a:t>An electroscope containing conducting metal but holds a static charge. Why?</a:t>
            </a:r>
          </a:p>
          <a:p>
            <a:endParaRPr lang="en-CA" sz="3200" b="1" dirty="0"/>
          </a:p>
        </p:txBody>
      </p:sp>
    </p:spTree>
    <p:extLst>
      <p:ext uri="{BB962C8B-B14F-4D97-AF65-F5344CB8AC3E}">
        <p14:creationId xmlns:p14="http://schemas.microsoft.com/office/powerpoint/2010/main" val="1156792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B69F0-20F2-404A-91F6-C988A88DFE1F}"/>
              </a:ext>
            </a:extLst>
          </p:cNvPr>
          <p:cNvSpPr>
            <a:spLocks noGrp="1"/>
          </p:cNvSpPr>
          <p:nvPr>
            <p:ph type="title"/>
          </p:nvPr>
        </p:nvSpPr>
        <p:spPr/>
        <p:txBody>
          <a:bodyPr/>
          <a:lstStyle/>
          <a:p>
            <a:r>
              <a:rPr lang="en-CA" dirty="0"/>
              <a:t>Isolating Charges: Faraday Cage</a:t>
            </a:r>
          </a:p>
        </p:txBody>
      </p:sp>
      <p:sp>
        <p:nvSpPr>
          <p:cNvPr id="3" name="Content Placeholder 2">
            <a:extLst>
              <a:ext uri="{FF2B5EF4-FFF2-40B4-BE49-F238E27FC236}">
                <a16:creationId xmlns:a16="http://schemas.microsoft.com/office/drawing/2014/main" id="{08A49474-ECAF-4CD8-80AE-5F0B6A918312}"/>
              </a:ext>
            </a:extLst>
          </p:cNvPr>
          <p:cNvSpPr>
            <a:spLocks noGrp="1"/>
          </p:cNvSpPr>
          <p:nvPr>
            <p:ph idx="1"/>
          </p:nvPr>
        </p:nvSpPr>
        <p:spPr>
          <a:xfrm>
            <a:off x="301896" y="1825625"/>
            <a:ext cx="4498704" cy="4351338"/>
          </a:xfrm>
        </p:spPr>
        <p:txBody>
          <a:bodyPr>
            <a:normAutofit/>
          </a:bodyPr>
          <a:lstStyle/>
          <a:p>
            <a:r>
              <a:rPr lang="en-CA" sz="3600" dirty="0"/>
              <a:t>A </a:t>
            </a:r>
            <a:r>
              <a:rPr lang="en-CA" sz="3600" b="1" u="sng" dirty="0"/>
              <a:t>Faraday </a:t>
            </a:r>
            <a:r>
              <a:rPr lang="en-CA" sz="3600" b="1" dirty="0"/>
              <a:t>Cage </a:t>
            </a:r>
          </a:p>
          <a:p>
            <a:endParaRPr lang="en-CA" b="1" u="sng" dirty="0">
              <a:solidFill>
                <a:schemeClr val="accent1"/>
              </a:solidFill>
            </a:endParaRPr>
          </a:p>
          <a:p>
            <a:r>
              <a:rPr lang="en-CA" dirty="0">
                <a:solidFill>
                  <a:schemeClr val="accent1"/>
                </a:solidFill>
              </a:rPr>
              <a:t>a grounded metal screen surrounding a piece of equipment to exclude electrostatic  influences.</a:t>
            </a:r>
          </a:p>
        </p:txBody>
      </p:sp>
      <p:pic>
        <p:nvPicPr>
          <p:cNvPr id="3076" name="Picture 4" descr="Image result for faraday cage">
            <a:extLst>
              <a:ext uri="{FF2B5EF4-FFF2-40B4-BE49-F238E27FC236}">
                <a16:creationId xmlns:a16="http://schemas.microsoft.com/office/drawing/2014/main" id="{014CD96B-C2B9-4EAF-B350-481EBC11D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104" y="1690688"/>
            <a:ext cx="6858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8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8A94-AA7A-4795-8196-7173FF6D0B38}"/>
              </a:ext>
            </a:extLst>
          </p:cNvPr>
          <p:cNvSpPr>
            <a:spLocks noGrp="1"/>
          </p:cNvSpPr>
          <p:nvPr>
            <p:ph type="title"/>
          </p:nvPr>
        </p:nvSpPr>
        <p:spPr/>
        <p:txBody>
          <a:bodyPr/>
          <a:lstStyle/>
          <a:p>
            <a:endParaRPr lang="en-CA"/>
          </a:p>
        </p:txBody>
      </p:sp>
      <p:pic>
        <p:nvPicPr>
          <p:cNvPr id="1028" name="Picture 4" descr="Image result for faraday cage">
            <a:extLst>
              <a:ext uri="{FF2B5EF4-FFF2-40B4-BE49-F238E27FC236}">
                <a16:creationId xmlns:a16="http://schemas.microsoft.com/office/drawing/2014/main" id="{0E4D2F7D-F3E3-45B8-B52B-8E584C7C1A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50284"/>
            <a:ext cx="10799982" cy="679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20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5035-B3BB-4D8E-9DEF-1C518369B88B}"/>
              </a:ext>
            </a:extLst>
          </p:cNvPr>
          <p:cNvSpPr>
            <a:spLocks noGrp="1"/>
          </p:cNvSpPr>
          <p:nvPr>
            <p:ph type="title"/>
          </p:nvPr>
        </p:nvSpPr>
        <p:spPr/>
        <p:txBody>
          <a:bodyPr/>
          <a:lstStyle/>
          <a:p>
            <a:r>
              <a:rPr lang="en-CA" dirty="0"/>
              <a:t>Attracting Charges: </a:t>
            </a:r>
            <a:r>
              <a:rPr lang="en-CA" b="1" dirty="0"/>
              <a:t>Lightning Rod</a:t>
            </a:r>
          </a:p>
        </p:txBody>
      </p:sp>
      <p:sp>
        <p:nvSpPr>
          <p:cNvPr id="3" name="Content Placeholder 2">
            <a:extLst>
              <a:ext uri="{FF2B5EF4-FFF2-40B4-BE49-F238E27FC236}">
                <a16:creationId xmlns:a16="http://schemas.microsoft.com/office/drawing/2014/main" id="{9BE842FD-76D1-4148-8BDE-28F53CF37B83}"/>
              </a:ext>
            </a:extLst>
          </p:cNvPr>
          <p:cNvSpPr>
            <a:spLocks noGrp="1"/>
          </p:cNvSpPr>
          <p:nvPr>
            <p:ph idx="1"/>
          </p:nvPr>
        </p:nvSpPr>
        <p:spPr>
          <a:xfrm>
            <a:off x="385012" y="1825625"/>
            <a:ext cx="5710988" cy="4804286"/>
          </a:xfrm>
        </p:spPr>
        <p:txBody>
          <a:bodyPr vert="horz" lIns="91440" tIns="45720" rIns="91440" bIns="45720" rtlCol="0" anchor="t">
            <a:noAutofit/>
          </a:bodyPr>
          <a:lstStyle/>
          <a:p>
            <a:r>
              <a:rPr lang="en-CA" b="1" dirty="0"/>
              <a:t>A </a:t>
            </a:r>
            <a:r>
              <a:rPr lang="en-CA" sz="3600" b="1" u="sng" dirty="0"/>
              <a:t>Lightning </a:t>
            </a:r>
            <a:r>
              <a:rPr lang="en-CA" sz="3600" dirty="0"/>
              <a:t>Rod </a:t>
            </a:r>
            <a:r>
              <a:rPr lang="en-CA" sz="3600" b="1" dirty="0"/>
              <a:t>- </a:t>
            </a:r>
            <a:r>
              <a:rPr lang="en-CA" dirty="0">
                <a:solidFill>
                  <a:schemeClr val="accent1"/>
                </a:solidFill>
              </a:rPr>
              <a:t>Receives concentrated charges and conducts them safely to the ground (not through your building so your electronics don’t get fried).</a:t>
            </a:r>
          </a:p>
          <a:p>
            <a:r>
              <a:rPr lang="en-CA" dirty="0">
                <a:solidFill>
                  <a:schemeClr val="accent1"/>
                </a:solidFill>
              </a:rPr>
              <a:t>Must be a </a:t>
            </a:r>
            <a:r>
              <a:rPr lang="en-CA" b="1" u="sng" dirty="0">
                <a:solidFill>
                  <a:schemeClr val="accent1"/>
                </a:solidFill>
              </a:rPr>
              <a:t>conductor</a:t>
            </a:r>
            <a:r>
              <a:rPr lang="en-CA" b="1" dirty="0">
                <a:solidFill>
                  <a:schemeClr val="accent1"/>
                </a:solidFill>
              </a:rPr>
              <a:t> </a:t>
            </a:r>
            <a:r>
              <a:rPr lang="en-CA" dirty="0">
                <a:solidFill>
                  <a:schemeClr val="accent1"/>
                </a:solidFill>
              </a:rPr>
              <a:t>and usually </a:t>
            </a:r>
            <a:r>
              <a:rPr lang="en-CA" b="1" u="sng" dirty="0">
                <a:solidFill>
                  <a:schemeClr val="accent1"/>
                </a:solidFill>
              </a:rPr>
              <a:t>pointed</a:t>
            </a:r>
            <a:r>
              <a:rPr lang="en-CA" b="1" dirty="0">
                <a:solidFill>
                  <a:schemeClr val="accent1"/>
                </a:solidFill>
              </a:rPr>
              <a:t> </a:t>
            </a:r>
            <a:r>
              <a:rPr lang="en-CA" dirty="0">
                <a:solidFill>
                  <a:schemeClr val="accent1"/>
                </a:solidFill>
              </a:rPr>
              <a:t>to receive a greater concentration of charge.</a:t>
            </a:r>
          </a:p>
        </p:txBody>
      </p:sp>
      <p:pic>
        <p:nvPicPr>
          <p:cNvPr id="4098" name="Picture 2" descr="Image result for lightning rod">
            <a:extLst>
              <a:ext uri="{FF2B5EF4-FFF2-40B4-BE49-F238E27FC236}">
                <a16:creationId xmlns:a16="http://schemas.microsoft.com/office/drawing/2014/main" id="{01176BD6-1E44-4060-822D-6D00F5FD51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75" r="26021"/>
          <a:stretch/>
        </p:blipFill>
        <p:spPr bwMode="auto">
          <a:xfrm>
            <a:off x="8745390" y="1690688"/>
            <a:ext cx="4100513" cy="51673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lightning rod">
            <a:extLst>
              <a:ext uri="{FF2B5EF4-FFF2-40B4-BE49-F238E27FC236}">
                <a16:creationId xmlns:a16="http://schemas.microsoft.com/office/drawing/2014/main" id="{A442580C-BCFB-4BEC-B05E-0F90121D80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195" r="48543"/>
          <a:stretch/>
        </p:blipFill>
        <p:spPr bwMode="auto">
          <a:xfrm>
            <a:off x="6240648" y="1690688"/>
            <a:ext cx="2163168" cy="4804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929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Practice</a:t>
            </a:r>
          </a:p>
        </p:txBody>
      </p:sp>
      <p:sp>
        <p:nvSpPr>
          <p:cNvPr id="3" name="Content Placeholder 2"/>
          <p:cNvSpPr>
            <a:spLocks noGrp="1"/>
          </p:cNvSpPr>
          <p:nvPr>
            <p:ph idx="1"/>
          </p:nvPr>
        </p:nvSpPr>
        <p:spPr/>
        <p:txBody>
          <a:bodyPr/>
          <a:lstStyle/>
          <a:p>
            <a:r>
              <a:rPr lang="en-CA" dirty="0"/>
              <a:t>Electroscope Activity, p294</a:t>
            </a:r>
          </a:p>
          <a:p>
            <a:r>
              <a:rPr lang="en-CA" dirty="0"/>
              <a:t>Read pages 274-277</a:t>
            </a:r>
          </a:p>
          <a:p>
            <a:r>
              <a:rPr lang="en-CA" dirty="0"/>
              <a:t>CYU p 278  #1,2,4,7,8, 9, 11, 13</a:t>
            </a:r>
          </a:p>
        </p:txBody>
      </p:sp>
    </p:spTree>
    <p:extLst>
      <p:ext uri="{BB962C8B-B14F-4D97-AF65-F5344CB8AC3E}">
        <p14:creationId xmlns:p14="http://schemas.microsoft.com/office/powerpoint/2010/main" val="1090242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EXTRAS</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 class Activity: Attracting Neutral Objects p277</a:t>
            </a:r>
          </a:p>
        </p:txBody>
      </p:sp>
      <p:sp>
        <p:nvSpPr>
          <p:cNvPr id="3" name="Content Placeholder 2"/>
          <p:cNvSpPr>
            <a:spLocks noGrp="1"/>
          </p:cNvSpPr>
          <p:nvPr>
            <p:ph idx="1"/>
          </p:nvPr>
        </p:nvSpPr>
        <p:spPr/>
        <p:txBody>
          <a:bodyPr/>
          <a:lstStyle/>
          <a:p>
            <a:r>
              <a:rPr lang="en-CA" sz="3600" dirty="0"/>
              <a:t>What happens when two neutral objects brought together?</a:t>
            </a:r>
          </a:p>
          <a:p>
            <a:r>
              <a:rPr lang="en-CA" sz="3600" dirty="0"/>
              <a:t>What happens when charged object brought to neutral object?</a:t>
            </a:r>
          </a:p>
          <a:p>
            <a:endParaRPr lang="en-CA" dirty="0"/>
          </a:p>
        </p:txBody>
      </p:sp>
    </p:spTree>
    <p:extLst>
      <p:ext uri="{BB962C8B-B14F-4D97-AF65-F5344CB8AC3E}">
        <p14:creationId xmlns:p14="http://schemas.microsoft.com/office/powerpoint/2010/main" val="1837744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72D1-E355-46B8-B6FC-0DA394FDF70A}"/>
              </a:ext>
            </a:extLst>
          </p:cNvPr>
          <p:cNvSpPr>
            <a:spLocks noGrp="1"/>
          </p:cNvSpPr>
          <p:nvPr>
            <p:ph type="title"/>
          </p:nvPr>
        </p:nvSpPr>
        <p:spPr>
          <a:xfrm>
            <a:off x="294968" y="149276"/>
            <a:ext cx="11353800" cy="1325563"/>
          </a:xfrm>
        </p:spPr>
        <p:txBody>
          <a:bodyPr/>
          <a:lstStyle/>
          <a:p>
            <a:r>
              <a:rPr lang="en-CA" b="1" dirty="0"/>
              <a:t>Induced Separation of Charge p277</a:t>
            </a:r>
          </a:p>
        </p:txBody>
      </p:sp>
      <p:sp>
        <p:nvSpPr>
          <p:cNvPr id="3" name="Content Placeholder 2">
            <a:extLst>
              <a:ext uri="{FF2B5EF4-FFF2-40B4-BE49-F238E27FC236}">
                <a16:creationId xmlns:a16="http://schemas.microsoft.com/office/drawing/2014/main" id="{351A8A95-C952-42BC-BA92-2E75FFCF97D0}"/>
              </a:ext>
            </a:extLst>
          </p:cNvPr>
          <p:cNvSpPr>
            <a:spLocks noGrp="1"/>
          </p:cNvSpPr>
          <p:nvPr>
            <p:ph idx="1"/>
          </p:nvPr>
        </p:nvSpPr>
        <p:spPr>
          <a:xfrm>
            <a:off x="294968" y="1474838"/>
            <a:ext cx="7614592" cy="5863221"/>
          </a:xfrm>
        </p:spPr>
        <p:txBody>
          <a:bodyPr vert="horz" lIns="91440" tIns="45720" rIns="91440" bIns="45720" rtlCol="0" anchor="t">
            <a:normAutofit fontScale="92500"/>
          </a:bodyPr>
          <a:lstStyle/>
          <a:p>
            <a:r>
              <a:rPr lang="en-CA" sz="3600" dirty="0"/>
              <a:t>When a positively charged object (like a ruler) is brought near a Neutral Object, the positive end of the ruler attracts electrons to that end, thus </a:t>
            </a:r>
            <a:r>
              <a:rPr lang="en-CA" sz="3600" b="1" u="sng" dirty="0"/>
              <a:t>“charging </a:t>
            </a:r>
            <a:r>
              <a:rPr lang="en-CA" sz="3600" b="1" dirty="0"/>
              <a:t>the end” </a:t>
            </a:r>
            <a:r>
              <a:rPr lang="en-CA" sz="3600" dirty="0"/>
              <a:t>of the neutral object. </a:t>
            </a:r>
          </a:p>
          <a:p>
            <a:r>
              <a:rPr lang="en-CA" sz="3600" b="1" i="1" dirty="0"/>
              <a:t>The electrons in the neutral object do not come off.</a:t>
            </a:r>
            <a:r>
              <a:rPr lang="en-CA" sz="3600" i="1" dirty="0"/>
              <a:t> </a:t>
            </a:r>
            <a:r>
              <a:rPr lang="en-CA" sz="3600" dirty="0"/>
              <a:t>Instead, the positive and negative charges in the molecules of the object </a:t>
            </a:r>
            <a:r>
              <a:rPr lang="en-CA" sz="3600" b="1" u="sng" dirty="0"/>
              <a:t>stretch apart </a:t>
            </a:r>
            <a:r>
              <a:rPr lang="en-CA" sz="3600" dirty="0"/>
              <a:t>from each other. Creating an </a:t>
            </a:r>
            <a:r>
              <a:rPr lang="en-CA" sz="3600" i="1" dirty="0"/>
              <a:t>Induced Separation of Charge</a:t>
            </a:r>
            <a:r>
              <a:rPr lang="en-CA" sz="3600" dirty="0"/>
              <a:t>. </a:t>
            </a:r>
            <a:endParaRPr lang="en-CA" sz="3600" dirty="0">
              <a:cs typeface="Calibri"/>
            </a:endParaRPr>
          </a:p>
          <a:p>
            <a:r>
              <a:rPr lang="en-CA" sz="3600" dirty="0"/>
              <a:t>The neutral object is </a:t>
            </a:r>
            <a:r>
              <a:rPr lang="en-CA" sz="3600" i="1" dirty="0"/>
              <a:t>still overall neutral.</a:t>
            </a:r>
            <a:endParaRPr lang="en-CA" sz="3600" i="1" dirty="0">
              <a:cs typeface="Calibri"/>
            </a:endParaRPr>
          </a:p>
        </p:txBody>
      </p:sp>
      <p:pic>
        <p:nvPicPr>
          <p:cNvPr id="5122" name="Picture 2" descr="Image result for neutral ruler induced charge separation">
            <a:extLst>
              <a:ext uri="{FF2B5EF4-FFF2-40B4-BE49-F238E27FC236}">
                <a16:creationId xmlns:a16="http://schemas.microsoft.com/office/drawing/2014/main" id="{787E720A-943B-487C-BE97-F539C76677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 t="40333" r="46667"/>
          <a:stretch/>
        </p:blipFill>
        <p:spPr bwMode="auto">
          <a:xfrm>
            <a:off x="7635240" y="1825625"/>
            <a:ext cx="4648200" cy="484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426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this: </a:t>
            </a:r>
          </a:p>
        </p:txBody>
      </p:sp>
      <p:sp>
        <p:nvSpPr>
          <p:cNvPr id="7" name="Content Placeholder 6"/>
          <p:cNvSpPr>
            <a:spLocks noGrp="1"/>
          </p:cNvSpPr>
          <p:nvPr>
            <p:ph idx="1"/>
          </p:nvPr>
        </p:nvSpPr>
        <p:spPr/>
        <p:txBody>
          <a:bodyPr/>
          <a:lstStyle/>
          <a:p>
            <a:r>
              <a:rPr lang="en-US" dirty="0"/>
              <a:t>Rub a balloon on clothes or hair</a:t>
            </a:r>
          </a:p>
          <a:p>
            <a:r>
              <a:rPr lang="en-US" dirty="0"/>
              <a:t>Bring near a narrow steady stream of water coming out of the tap.</a:t>
            </a:r>
          </a:p>
          <a:p>
            <a:r>
              <a:rPr lang="en-US" dirty="0"/>
              <a:t>What happens?</a:t>
            </a:r>
          </a:p>
        </p:txBody>
      </p:sp>
      <p:pic>
        <p:nvPicPr>
          <p:cNvPr id="8" name="Picture 7" descr="Image result for water from the tap"/>
          <p:cNvPicPr/>
          <p:nvPr/>
        </p:nvPicPr>
        <p:blipFill>
          <a:blip r:embed="rId2"/>
          <a:srcRect/>
          <a:stretch>
            <a:fillRect/>
          </a:stretch>
        </p:blipFill>
        <p:spPr bwMode="auto">
          <a:xfrm>
            <a:off x="6591300" y="2905506"/>
            <a:ext cx="3962400" cy="290474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 class Activity: Pith Ball Electroscope, p275.</a:t>
            </a:r>
          </a:p>
        </p:txBody>
      </p:sp>
      <p:sp>
        <p:nvSpPr>
          <p:cNvPr id="3" name="Content Placeholder 2"/>
          <p:cNvSpPr>
            <a:spLocks noGrp="1"/>
          </p:cNvSpPr>
          <p:nvPr>
            <p:ph idx="1"/>
          </p:nvPr>
        </p:nvSpPr>
        <p:spPr>
          <a:xfrm>
            <a:off x="838200" y="1825625"/>
            <a:ext cx="5806440" cy="4351338"/>
          </a:xfrm>
        </p:spPr>
        <p:txBody>
          <a:bodyPr>
            <a:normAutofit fontScale="92500"/>
          </a:bodyPr>
          <a:lstStyle/>
          <a:p>
            <a:r>
              <a:rPr lang="en-CA" i="1" dirty="0"/>
              <a:t>You can show different charges exist by rubbing plastic strips to give the strips a charge, and then watching the  effect of the charged strip on a pith ball. </a:t>
            </a:r>
          </a:p>
          <a:p>
            <a:r>
              <a:rPr lang="en-CA" i="1" dirty="0"/>
              <a:t>A </a:t>
            </a:r>
            <a:r>
              <a:rPr lang="en-CA" b="1" i="1" dirty="0"/>
              <a:t>pith ball</a:t>
            </a:r>
            <a:r>
              <a:rPr lang="en-CA" i="1" dirty="0"/>
              <a:t> is a very small, lightweight object that picks up electric charge quite well. </a:t>
            </a:r>
          </a:p>
          <a:p>
            <a:r>
              <a:rPr lang="en-CA" i="1" dirty="0"/>
              <a:t>Acetate is a clear plastic. Vinyl is a type of coloured plastic that is used for raincoats, electrical tape, and vinyl siding.</a:t>
            </a:r>
          </a:p>
        </p:txBody>
      </p:sp>
      <p:pic>
        <p:nvPicPr>
          <p:cNvPr id="4" name="Picture 2" descr="Image result for pith 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480" y="1494833"/>
            <a:ext cx="5303520" cy="555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361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 a balloon and bring near water</a:t>
            </a:r>
          </a:p>
        </p:txBody>
      </p:sp>
      <p:pic>
        <p:nvPicPr>
          <p:cNvPr id="4" name="Picture 3" descr="Image result for balloon and water experiment"/>
          <p:cNvPicPr/>
          <p:nvPr/>
        </p:nvPicPr>
        <p:blipFill>
          <a:blip r:embed="rId2"/>
          <a:srcRect/>
          <a:stretch>
            <a:fillRect/>
          </a:stretch>
        </p:blipFill>
        <p:spPr bwMode="auto">
          <a:xfrm>
            <a:off x="476250" y="1285875"/>
            <a:ext cx="5943600" cy="3343275"/>
          </a:xfrm>
          <a:prstGeom prst="rect">
            <a:avLst/>
          </a:prstGeom>
          <a:noFill/>
          <a:ln w="9525">
            <a:noFill/>
            <a:miter lim="800000"/>
            <a:headEnd/>
            <a:tailEnd/>
          </a:ln>
        </p:spPr>
      </p:pic>
      <p:pic>
        <p:nvPicPr>
          <p:cNvPr id="1026" name="Picture 2" descr="Image result for balloon and water experiment"/>
          <p:cNvPicPr>
            <a:picLocks noChangeAspect="1" noChangeArrowheads="1"/>
          </p:cNvPicPr>
          <p:nvPr/>
        </p:nvPicPr>
        <p:blipFill>
          <a:blip r:embed="rId3"/>
          <a:srcRect/>
          <a:stretch>
            <a:fillRect/>
          </a:stretch>
        </p:blipFill>
        <p:spPr bwMode="auto">
          <a:xfrm>
            <a:off x="1793875" y="4373562"/>
            <a:ext cx="4876800" cy="3114676"/>
          </a:xfrm>
          <a:prstGeom prst="rect">
            <a:avLst/>
          </a:prstGeom>
          <a:noFill/>
        </p:spPr>
      </p:pic>
      <p:pic>
        <p:nvPicPr>
          <p:cNvPr id="6" name="Content Placeholder 5" descr="Image result for balloon and water experiment"/>
          <p:cNvPicPr>
            <a:picLocks noGrp="1"/>
          </p:cNvPicPr>
          <p:nvPr>
            <p:ph idx="1"/>
          </p:nvPr>
        </p:nvPicPr>
        <p:blipFill>
          <a:blip r:embed="rId4"/>
          <a:srcRect/>
          <a:stretch>
            <a:fillRect/>
          </a:stretch>
        </p:blipFill>
        <p:spPr bwMode="auto">
          <a:xfrm>
            <a:off x="7729537" y="1353344"/>
            <a:ext cx="4214813" cy="4666456"/>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Static Electricity Video</a:t>
            </a:r>
          </a:p>
        </p:txBody>
      </p:sp>
      <p:sp>
        <p:nvSpPr>
          <p:cNvPr id="3" name="Content Placeholder 2"/>
          <p:cNvSpPr>
            <a:spLocks noGrp="1"/>
          </p:cNvSpPr>
          <p:nvPr>
            <p:ph idx="1"/>
          </p:nvPr>
        </p:nvSpPr>
        <p:spPr/>
        <p:txBody>
          <a:bodyPr>
            <a:normAutofit fontScale="77500" lnSpcReduction="20000"/>
          </a:bodyPr>
          <a:lstStyle/>
          <a:p>
            <a:r>
              <a:rPr lang="en-CA" dirty="0"/>
              <a:t>Bozeman </a:t>
            </a:r>
            <a:r>
              <a:rPr lang="en-US" dirty="0">
                <a:hlinkClick r:id="rId2"/>
              </a:rPr>
              <a:t>https://www.youtube.com/watch?v=zHJkJGBdvwE</a:t>
            </a:r>
            <a:endParaRPr lang="en-US" dirty="0"/>
          </a:p>
          <a:p>
            <a:endParaRPr lang="en-CA" dirty="0"/>
          </a:p>
          <a:p>
            <a:r>
              <a:rPr lang="en-CA" dirty="0"/>
              <a:t>Ted Ed Electric Vocabulary</a:t>
            </a:r>
          </a:p>
          <a:p>
            <a:r>
              <a:rPr lang="en-CA" dirty="0">
                <a:hlinkClick r:id="rId3"/>
              </a:rPr>
              <a:t>https://www.youtube.com/watch?v=MBRTR2dlwvA</a:t>
            </a:r>
            <a:endParaRPr lang="en-CA" dirty="0"/>
          </a:p>
          <a:p>
            <a:endParaRPr lang="en-CA" dirty="0"/>
          </a:p>
          <a:p>
            <a:r>
              <a:rPr lang="en-CA" dirty="0"/>
              <a:t>Crash Course, first 5 min</a:t>
            </a:r>
          </a:p>
          <a:p>
            <a:r>
              <a:rPr lang="en-CA" dirty="0">
                <a:hlinkClick r:id="rId4"/>
              </a:rPr>
              <a:t>https://www.youtube.com/watch?v=TFlVWf8JX4A</a:t>
            </a:r>
            <a:endParaRPr lang="en-CA" dirty="0"/>
          </a:p>
          <a:p>
            <a:endParaRPr lang="en-CA" dirty="0"/>
          </a:p>
          <a:p>
            <a:r>
              <a:rPr lang="en-CA" dirty="0"/>
              <a:t>Ted Ed</a:t>
            </a:r>
          </a:p>
          <a:p>
            <a:r>
              <a:rPr lang="en-CA" dirty="0">
                <a:hlinkClick r:id="rId5"/>
              </a:rPr>
              <a:t>https://www.youtube.com/watch?v=yc2-363MIQs</a:t>
            </a:r>
            <a:endParaRPr lang="en-CA" dirty="0"/>
          </a:p>
          <a:p>
            <a:r>
              <a:rPr lang="en-CA" dirty="0"/>
              <a:t>Extra: </a:t>
            </a:r>
          </a:p>
          <a:p>
            <a:r>
              <a:rPr lang="en-CA" dirty="0">
                <a:hlinkClick r:id="rId6"/>
              </a:rPr>
              <a:t>https://www.youtube.com/watch?v=7MY7EqqFFe8</a:t>
            </a:r>
            <a:endParaRPr lang="en-CA" dirty="0"/>
          </a:p>
          <a:p>
            <a:endParaRPr lang="en-CA" dirty="0"/>
          </a:p>
        </p:txBody>
      </p:sp>
    </p:spTree>
    <p:extLst>
      <p:ext uri="{BB962C8B-B14F-4D97-AF65-F5344CB8AC3E}">
        <p14:creationId xmlns:p14="http://schemas.microsoft.com/office/powerpoint/2010/main" val="31868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3735-BA41-46EA-A018-0792C5AC713C}"/>
              </a:ext>
            </a:extLst>
          </p:cNvPr>
          <p:cNvSpPr>
            <a:spLocks noGrp="1"/>
          </p:cNvSpPr>
          <p:nvPr>
            <p:ph type="title"/>
          </p:nvPr>
        </p:nvSpPr>
        <p:spPr/>
        <p:txBody>
          <a:bodyPr/>
          <a:lstStyle/>
          <a:p>
            <a:r>
              <a:rPr lang="en-CA" dirty="0"/>
              <a:t>Activity 9A p292</a:t>
            </a:r>
          </a:p>
        </p:txBody>
      </p:sp>
      <p:sp>
        <p:nvSpPr>
          <p:cNvPr id="3" name="Content Placeholder 2">
            <a:extLst>
              <a:ext uri="{FF2B5EF4-FFF2-40B4-BE49-F238E27FC236}">
                <a16:creationId xmlns:a16="http://schemas.microsoft.com/office/drawing/2014/main" id="{B4471F29-D6CA-4170-900B-78BF6923CD9C}"/>
              </a:ext>
            </a:extLst>
          </p:cNvPr>
          <p:cNvSpPr>
            <a:spLocks noGrp="1"/>
          </p:cNvSpPr>
          <p:nvPr>
            <p:ph idx="1"/>
          </p:nvPr>
        </p:nvSpPr>
        <p:spPr/>
        <p:txBody>
          <a:bodyPr/>
          <a:lstStyle/>
          <a:p>
            <a:r>
              <a:rPr lang="en-CA" i="1" dirty="0">
                <a:solidFill>
                  <a:srgbClr val="FF0000"/>
                </a:solidFill>
              </a:rPr>
              <a:t>When two objects are rubbed together, what charge does each material acquire?</a:t>
            </a:r>
          </a:p>
          <a:p>
            <a:r>
              <a:rPr lang="en-CA" i="1" dirty="0">
                <a:solidFill>
                  <a:srgbClr val="FF0000"/>
                </a:solidFill>
              </a:rPr>
              <a:t>Complete the chart on page  292.</a:t>
            </a:r>
          </a:p>
          <a:p>
            <a:r>
              <a:rPr lang="en-CA" i="1" dirty="0">
                <a:solidFill>
                  <a:srgbClr val="FF0000"/>
                </a:solidFill>
              </a:rPr>
              <a:t>Follow instructions</a:t>
            </a:r>
          </a:p>
          <a:p>
            <a:r>
              <a:rPr lang="en-CA" i="1" dirty="0">
                <a:solidFill>
                  <a:srgbClr val="FF0000"/>
                </a:solidFill>
              </a:rPr>
              <a:t>Answer: Analysis Questions a-d and Evaluation e-g in COMPLETE SENTENCES. </a:t>
            </a:r>
          </a:p>
        </p:txBody>
      </p:sp>
    </p:spTree>
    <p:extLst>
      <p:ext uri="{BB962C8B-B14F-4D97-AF65-F5344CB8AC3E}">
        <p14:creationId xmlns:p14="http://schemas.microsoft.com/office/powerpoint/2010/main" val="3510717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Static Charge History…The Main Players</a:t>
            </a:r>
          </a:p>
        </p:txBody>
      </p:sp>
      <p:sp>
        <p:nvSpPr>
          <p:cNvPr id="3" name="Content Placeholder 2"/>
          <p:cNvSpPr>
            <a:spLocks noGrp="1"/>
          </p:cNvSpPr>
          <p:nvPr>
            <p:ph idx="1"/>
          </p:nvPr>
        </p:nvSpPr>
        <p:spPr/>
        <p:txBody>
          <a:bodyPr/>
          <a:lstStyle/>
          <a:p>
            <a:r>
              <a:rPr lang="en-CA" dirty="0"/>
              <a:t>Read through Section 9.1 (p274-275 and 285-286). </a:t>
            </a:r>
          </a:p>
          <a:p>
            <a:r>
              <a:rPr lang="en-CA" dirty="0"/>
              <a:t>How did each of the following contribute to information on static charge?</a:t>
            </a:r>
          </a:p>
          <a:p>
            <a:pPr marL="514350" indent="-514350">
              <a:buFont typeface="+mj-lt"/>
              <a:buAutoNum type="arabicPeriod"/>
            </a:pPr>
            <a:r>
              <a:rPr lang="en-CA" dirty="0"/>
              <a:t>Benjamin Franklin</a:t>
            </a:r>
          </a:p>
          <a:p>
            <a:pPr marL="514350" indent="-514350">
              <a:buFont typeface="+mj-lt"/>
              <a:buAutoNum type="arabicPeriod"/>
            </a:pPr>
            <a:r>
              <a:rPr lang="en-CA" dirty="0"/>
              <a:t>Charles de Coulomb</a:t>
            </a:r>
          </a:p>
          <a:p>
            <a:pPr marL="514350" indent="-514350">
              <a:buFont typeface="+mj-lt"/>
              <a:buAutoNum type="arabicPeriod"/>
            </a:pPr>
            <a:r>
              <a:rPr lang="en-CA" dirty="0"/>
              <a:t>Robert Van de </a:t>
            </a:r>
            <a:r>
              <a:rPr lang="en-CA" dirty="0" err="1"/>
              <a:t>Graaf</a:t>
            </a:r>
            <a:endParaRPr lang="en-CA" dirty="0"/>
          </a:p>
        </p:txBody>
      </p:sp>
    </p:spTree>
    <p:extLst>
      <p:ext uri="{BB962C8B-B14F-4D97-AF65-F5344CB8AC3E}">
        <p14:creationId xmlns:p14="http://schemas.microsoft.com/office/powerpoint/2010/main" val="1443778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Benjamin Franklin</a:t>
            </a:r>
          </a:p>
        </p:txBody>
      </p:sp>
      <p:sp>
        <p:nvSpPr>
          <p:cNvPr id="3" name="Content Placeholder 2"/>
          <p:cNvSpPr>
            <a:spLocks noGrp="1"/>
          </p:cNvSpPr>
          <p:nvPr>
            <p:ph idx="1"/>
          </p:nvPr>
        </p:nvSpPr>
        <p:spPr>
          <a:xfrm>
            <a:off x="838200" y="1825625"/>
            <a:ext cx="7950200" cy="4351338"/>
          </a:xfrm>
        </p:spPr>
        <p:txBody>
          <a:bodyPr/>
          <a:lstStyle/>
          <a:p>
            <a:r>
              <a:rPr lang="en-CA" dirty="0"/>
              <a:t>He believed electric charge was like a “fluid” </a:t>
            </a:r>
            <a:r>
              <a:rPr lang="en-CA" dirty="0">
                <a:sym typeface="Wingdings" panose="05000000000000000000" pitchFamily="2" charset="2"/>
              </a:rPr>
              <a:t> if an object had a “natural amount”  of fluid it was neither attracted nor repelled by itself</a:t>
            </a:r>
          </a:p>
          <a:p>
            <a:r>
              <a:rPr lang="en-CA" dirty="0">
                <a:sym typeface="Wingdings" panose="05000000000000000000" pitchFamily="2" charset="2"/>
              </a:rPr>
              <a:t>Objects rubbed against each other gained or lost “fluid”   </a:t>
            </a:r>
            <a:endParaRPr lang="en-CA" dirty="0"/>
          </a:p>
        </p:txBody>
      </p:sp>
      <p:pic>
        <p:nvPicPr>
          <p:cNvPr id="6" name="Picture 5" descr="Image resul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7360" y="1690688"/>
            <a:ext cx="3063240" cy="3890963"/>
          </a:xfrm>
          <a:prstGeom prst="rect">
            <a:avLst/>
          </a:prstGeom>
          <a:noFill/>
          <a:ln>
            <a:noFill/>
          </a:ln>
        </p:spPr>
      </p:pic>
    </p:spTree>
    <p:extLst>
      <p:ext uri="{BB962C8B-B14F-4D97-AF65-F5344CB8AC3E}">
        <p14:creationId xmlns:p14="http://schemas.microsoft.com/office/powerpoint/2010/main" val="142305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Charles de Coulomb</a:t>
            </a:r>
          </a:p>
        </p:txBody>
      </p:sp>
      <p:sp>
        <p:nvSpPr>
          <p:cNvPr id="3" name="Content Placeholder 2"/>
          <p:cNvSpPr>
            <a:spLocks noGrp="1"/>
          </p:cNvSpPr>
          <p:nvPr>
            <p:ph idx="1"/>
          </p:nvPr>
        </p:nvSpPr>
        <p:spPr>
          <a:xfrm>
            <a:off x="1041400" y="1825625"/>
            <a:ext cx="7747000" cy="3279775"/>
          </a:xfrm>
        </p:spPr>
        <p:txBody>
          <a:bodyPr>
            <a:normAutofit/>
          </a:bodyPr>
          <a:lstStyle/>
          <a:p>
            <a:pPr marL="0" indent="0">
              <a:buNone/>
            </a:pPr>
            <a:endParaRPr lang="en-CA" dirty="0"/>
          </a:p>
          <a:p>
            <a:pPr marL="0" indent="0">
              <a:buNone/>
            </a:pPr>
            <a:r>
              <a:rPr lang="en-CA" dirty="0"/>
              <a:t>Coulomb’s Law: strength of electric force increases with increased electric charges and </a:t>
            </a:r>
            <a:r>
              <a:rPr lang="en-CA" b="1" dirty="0"/>
              <a:t>decreases with distance</a:t>
            </a:r>
          </a:p>
          <a:p>
            <a:pPr marL="0" indent="0">
              <a:buNone/>
            </a:pPr>
            <a:endParaRPr lang="en-CA" dirty="0"/>
          </a:p>
          <a:p>
            <a:pPr marL="0" indent="0">
              <a:buNone/>
            </a:pPr>
            <a:r>
              <a:rPr lang="en-CA" dirty="0"/>
              <a:t>Unit for size of electric charge is called the coulomb (C)</a:t>
            </a:r>
          </a:p>
          <a:p>
            <a:pPr marL="0" indent="0">
              <a:buNone/>
            </a:pPr>
            <a:endParaRPr lang="en-CA" dirty="0"/>
          </a:p>
        </p:txBody>
      </p:sp>
      <p:pic>
        <p:nvPicPr>
          <p:cNvPr id="5122"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075" y="1690688"/>
            <a:ext cx="3082925" cy="490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593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65125"/>
            <a:ext cx="10896599" cy="1325563"/>
          </a:xfrm>
        </p:spPr>
        <p:txBody>
          <a:bodyPr/>
          <a:lstStyle/>
          <a:p>
            <a:r>
              <a:rPr lang="en-CA" dirty="0"/>
              <a:t>Demo: Charging by Induction. </a:t>
            </a:r>
          </a:p>
        </p:txBody>
      </p:sp>
      <p:sp>
        <p:nvSpPr>
          <p:cNvPr id="3" name="Content Placeholder 2"/>
          <p:cNvSpPr>
            <a:spLocks noGrp="1"/>
          </p:cNvSpPr>
          <p:nvPr>
            <p:ph idx="1"/>
          </p:nvPr>
        </p:nvSpPr>
        <p:spPr>
          <a:xfrm>
            <a:off x="457201" y="1517073"/>
            <a:ext cx="8668511" cy="4659890"/>
          </a:xfrm>
        </p:spPr>
        <p:txBody>
          <a:bodyPr>
            <a:noAutofit/>
          </a:bodyPr>
          <a:lstStyle/>
          <a:p>
            <a:r>
              <a:rPr lang="en-CA" i="1" dirty="0">
                <a:solidFill>
                  <a:schemeClr val="accent1"/>
                </a:solidFill>
              </a:rPr>
              <a:t>Bring a negatively charged rod near – </a:t>
            </a:r>
            <a:r>
              <a:rPr lang="en-CA" b="1" i="1" dirty="0">
                <a:solidFill>
                  <a:schemeClr val="accent1"/>
                </a:solidFill>
              </a:rPr>
              <a:t>but not touching </a:t>
            </a:r>
            <a:r>
              <a:rPr lang="en-CA" i="1" dirty="0">
                <a:solidFill>
                  <a:schemeClr val="accent1"/>
                </a:solidFill>
              </a:rPr>
              <a:t>the sphere , the rod will repel the electrons in the sphere. The negative charges will move down the leaves and the leaves will repel each other.</a:t>
            </a:r>
          </a:p>
          <a:p>
            <a:r>
              <a:rPr lang="en-CA" i="1" dirty="0">
                <a:solidFill>
                  <a:schemeClr val="accent1"/>
                </a:solidFill>
              </a:rPr>
              <a:t>The sphere is left with a temporary positive charge.</a:t>
            </a:r>
          </a:p>
          <a:p>
            <a:r>
              <a:rPr lang="en-CA" i="1" dirty="0">
                <a:solidFill>
                  <a:schemeClr val="accent1"/>
                </a:solidFill>
              </a:rPr>
              <a:t>If the negative rod is removed, the electrons will move back to the sphere and the sphere will become neutral again. </a:t>
            </a:r>
          </a:p>
        </p:txBody>
      </p:sp>
      <p:pic>
        <p:nvPicPr>
          <p:cNvPr id="4" name="Picture 4" descr="Image result for charge by induction">
            <a:extLst>
              <a:ext uri="{FF2B5EF4-FFF2-40B4-BE49-F238E27FC236}">
                <a16:creationId xmlns:a16="http://schemas.microsoft.com/office/drawing/2014/main" id="{2FF894A2-14B2-4F8A-B8F1-E18ABFF83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1863" y="1365285"/>
            <a:ext cx="2580542" cy="258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3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Think about the pith ball activity</a:t>
            </a:r>
          </a:p>
        </p:txBody>
      </p:sp>
      <p:sp>
        <p:nvSpPr>
          <p:cNvPr id="3" name="Content Placeholder 2"/>
          <p:cNvSpPr>
            <a:spLocks noGrp="1"/>
          </p:cNvSpPr>
          <p:nvPr>
            <p:ph idx="1"/>
          </p:nvPr>
        </p:nvSpPr>
        <p:spPr/>
        <p:txBody>
          <a:bodyPr/>
          <a:lstStyle/>
          <a:p>
            <a:pPr marL="514350" indent="-514350">
              <a:buFont typeface="+mj-lt"/>
              <a:buAutoNum type="arabicPeriod"/>
            </a:pPr>
            <a:r>
              <a:rPr lang="en-CA" dirty="0"/>
              <a:t>How do you know the pith ball has a positive charge?</a:t>
            </a:r>
          </a:p>
          <a:p>
            <a:pPr marL="514350" indent="-514350">
              <a:buFont typeface="+mj-lt"/>
              <a:buAutoNum type="arabicPeriod"/>
            </a:pPr>
            <a:r>
              <a:rPr lang="en-CA" dirty="0"/>
              <a:t>How would you test this?</a:t>
            </a:r>
          </a:p>
          <a:p>
            <a:pPr marL="514350" indent="-514350">
              <a:buFont typeface="+mj-lt"/>
              <a:buAutoNum type="arabicPeriod"/>
            </a:pPr>
            <a:r>
              <a:rPr lang="en-CA" dirty="0"/>
              <a:t>If the acetate becomes positive after being rubbed with a paper towel, what does that mean about the movement of electrons between the paper towels and the acetate strip?</a:t>
            </a:r>
          </a:p>
          <a:p>
            <a:pPr marL="514350" indent="-514350">
              <a:buFont typeface="+mj-lt"/>
              <a:buAutoNum type="arabicPeriod"/>
            </a:pPr>
            <a:r>
              <a:rPr lang="en-CA" dirty="0"/>
              <a:t>Draw a picture showing electron movement and charges on the objects. </a:t>
            </a:r>
          </a:p>
        </p:txBody>
      </p:sp>
    </p:spTree>
    <p:extLst>
      <p:ext uri="{BB962C8B-B14F-4D97-AF65-F5344CB8AC3E}">
        <p14:creationId xmlns:p14="http://schemas.microsoft.com/office/powerpoint/2010/main" val="363503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i="1" dirty="0">
                <a:cs typeface="Calibri"/>
              </a:rPr>
              <a:t>How does charge build up? </a:t>
            </a:r>
            <a:endParaRPr lang="en-US" dirty="0"/>
          </a:p>
        </p:txBody>
      </p:sp>
      <p:sp>
        <p:nvSpPr>
          <p:cNvPr id="3" name="Content Placeholder 2"/>
          <p:cNvSpPr>
            <a:spLocks noGrp="1"/>
          </p:cNvSpPr>
          <p:nvPr>
            <p:ph idx="1"/>
          </p:nvPr>
        </p:nvSpPr>
        <p:spPr/>
        <p:txBody>
          <a:bodyPr/>
          <a:lstStyle/>
          <a:p>
            <a:r>
              <a:rPr lang="en-CA" i="1" dirty="0">
                <a:cs typeface="Calibri"/>
              </a:rPr>
              <a:t>Think of when you scrape your feet across the carpet and then you touch the door knob....</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Charges on an atom…..Positive and Negative</a:t>
            </a:r>
          </a:p>
        </p:txBody>
      </p:sp>
      <p:sp>
        <p:nvSpPr>
          <p:cNvPr id="3" name="Content Placeholder 2"/>
          <p:cNvSpPr>
            <a:spLocks noGrp="1"/>
          </p:cNvSpPr>
          <p:nvPr>
            <p:ph idx="1"/>
          </p:nvPr>
        </p:nvSpPr>
        <p:spPr>
          <a:xfrm>
            <a:off x="838199" y="1952368"/>
            <a:ext cx="8948352" cy="5083431"/>
          </a:xfrm>
        </p:spPr>
        <p:txBody>
          <a:bodyPr>
            <a:normAutofit/>
          </a:bodyPr>
          <a:lstStyle/>
          <a:p>
            <a:r>
              <a:rPr lang="en-CA" i="1" dirty="0"/>
              <a:t>Recall that all matter is made up of </a:t>
            </a:r>
            <a:r>
              <a:rPr lang="en-CA" b="1" i="1" dirty="0"/>
              <a:t>atoms.</a:t>
            </a:r>
          </a:p>
          <a:p>
            <a:r>
              <a:rPr lang="en-CA" i="1" dirty="0"/>
              <a:t>All atoms are </a:t>
            </a:r>
            <a:r>
              <a:rPr lang="en-CA" b="1" i="1" dirty="0"/>
              <a:t>neutral  </a:t>
            </a:r>
            <a:r>
              <a:rPr lang="en-CA" i="1" dirty="0"/>
              <a:t>(# protons = # electrons)</a:t>
            </a:r>
          </a:p>
          <a:p>
            <a:pPr marL="0" indent="0">
              <a:buNone/>
            </a:pPr>
            <a:endParaRPr lang="en-CA" i="1" dirty="0"/>
          </a:p>
          <a:p>
            <a:pPr marL="0" indent="0">
              <a:buNone/>
            </a:pPr>
            <a:endParaRPr lang="en-CA" i="1" dirty="0"/>
          </a:p>
          <a:p>
            <a:r>
              <a:rPr lang="en-CA" b="1" i="1" dirty="0"/>
              <a:t>Protons and Neutrons exist tightly packed </a:t>
            </a:r>
            <a:r>
              <a:rPr lang="en-CA" i="1" dirty="0"/>
              <a:t>within the nucleus of an atom and are held firmly in place, so cannot be rubbed off. </a:t>
            </a:r>
          </a:p>
          <a:p>
            <a:r>
              <a:rPr lang="en-CA" b="1" i="1" dirty="0"/>
              <a:t>But electrons can be rubbed off </a:t>
            </a:r>
            <a:r>
              <a:rPr lang="en-CA" i="1" dirty="0"/>
              <a:t>because they exist in the space around the nucleus and are not tightly bound to it.</a:t>
            </a:r>
          </a:p>
        </p:txBody>
      </p:sp>
      <p:pic>
        <p:nvPicPr>
          <p:cNvPr id="2050" name="Picture 2" descr="Image result for charging an a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131" y="1234177"/>
            <a:ext cx="4251869" cy="2789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45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B9E3-3258-4863-9712-1DFF5B2CE3B4}"/>
              </a:ext>
            </a:extLst>
          </p:cNvPr>
          <p:cNvSpPr>
            <a:spLocks noGrp="1"/>
          </p:cNvSpPr>
          <p:nvPr>
            <p:ph type="title"/>
          </p:nvPr>
        </p:nvSpPr>
        <p:spPr>
          <a:xfrm>
            <a:off x="604157" y="365125"/>
            <a:ext cx="10749643" cy="1325563"/>
          </a:xfrm>
        </p:spPr>
        <p:txBody>
          <a:bodyPr/>
          <a:lstStyle/>
          <a:p>
            <a:r>
              <a:rPr lang="en-CA" b="1" dirty="0"/>
              <a:t>Types of Charges</a:t>
            </a:r>
          </a:p>
        </p:txBody>
      </p:sp>
      <p:sp>
        <p:nvSpPr>
          <p:cNvPr id="3" name="Content Placeholder 2">
            <a:extLst>
              <a:ext uri="{FF2B5EF4-FFF2-40B4-BE49-F238E27FC236}">
                <a16:creationId xmlns:a16="http://schemas.microsoft.com/office/drawing/2014/main" id="{BCDA39B7-820F-4A56-8EAA-0D5CCFF0C8DA}"/>
              </a:ext>
            </a:extLst>
          </p:cNvPr>
          <p:cNvSpPr>
            <a:spLocks noGrp="1"/>
          </p:cNvSpPr>
          <p:nvPr>
            <p:ph idx="1"/>
          </p:nvPr>
        </p:nvSpPr>
        <p:spPr>
          <a:xfrm>
            <a:off x="391160" y="2209800"/>
            <a:ext cx="10943590" cy="5470843"/>
          </a:xfrm>
        </p:spPr>
        <p:txBody>
          <a:bodyPr vert="horz" lIns="91440" tIns="45720" rIns="91440" bIns="45720" rtlCol="0" anchor="t">
            <a:normAutofit/>
          </a:bodyPr>
          <a:lstStyle/>
          <a:p>
            <a:r>
              <a:rPr lang="en-CA" sz="3600" dirty="0"/>
              <a:t>A </a:t>
            </a:r>
            <a:r>
              <a:rPr lang="en-CA" sz="3600" i="1" dirty="0"/>
              <a:t>neutral </a:t>
            </a:r>
            <a:r>
              <a:rPr lang="en-CA" sz="3600" dirty="0"/>
              <a:t>object:  </a:t>
            </a:r>
            <a:r>
              <a:rPr lang="en-CA" sz="3600" b="1" u="sng" dirty="0"/>
              <a:t>positive = negative</a:t>
            </a:r>
            <a:r>
              <a:rPr lang="en-CA" sz="3600" dirty="0"/>
              <a:t> charges</a:t>
            </a:r>
            <a:endParaRPr lang="en-CA" sz="3600" dirty="0">
              <a:cs typeface="Calibri"/>
            </a:endParaRPr>
          </a:p>
          <a:p>
            <a:r>
              <a:rPr lang="en-CA" sz="3600" dirty="0"/>
              <a:t>A</a:t>
            </a:r>
            <a:r>
              <a:rPr lang="en-CA" sz="3600" i="1" dirty="0"/>
              <a:t> positive </a:t>
            </a:r>
            <a:r>
              <a:rPr lang="en-CA" sz="3600" dirty="0"/>
              <a:t>object:  </a:t>
            </a:r>
            <a:r>
              <a:rPr lang="en-CA" sz="3600" b="1" u="sng" dirty="0"/>
              <a:t>positive (protons) &gt;  negative</a:t>
            </a:r>
            <a:r>
              <a:rPr lang="en-CA" sz="3600" dirty="0"/>
              <a:t>. </a:t>
            </a:r>
            <a:r>
              <a:rPr lang="en-CA" sz="3600" dirty="0">
                <a:solidFill>
                  <a:schemeClr val="accent1"/>
                </a:solidFill>
              </a:rPr>
              <a:t>(lost electrons) </a:t>
            </a:r>
          </a:p>
          <a:p>
            <a:r>
              <a:rPr lang="en-CA" sz="3600" dirty="0"/>
              <a:t>A</a:t>
            </a:r>
            <a:r>
              <a:rPr lang="en-CA" sz="3600" i="1" dirty="0"/>
              <a:t> negative </a:t>
            </a:r>
            <a:r>
              <a:rPr lang="en-CA" sz="3600" dirty="0"/>
              <a:t>object: </a:t>
            </a:r>
            <a:r>
              <a:rPr lang="en-CA" sz="3600" b="1" u="sng" dirty="0"/>
              <a:t>negative charges &gt; positive</a:t>
            </a:r>
            <a:r>
              <a:rPr lang="en-CA" sz="3600" dirty="0"/>
              <a:t>. </a:t>
            </a:r>
          </a:p>
          <a:p>
            <a:r>
              <a:rPr lang="en-CA" sz="3600" dirty="0">
                <a:solidFill>
                  <a:schemeClr val="accent1"/>
                </a:solidFill>
              </a:rPr>
              <a:t>( gained electrons) </a:t>
            </a:r>
          </a:p>
          <a:p>
            <a:endParaRPr lang="en-CA" dirty="0"/>
          </a:p>
        </p:txBody>
      </p:sp>
    </p:spTree>
    <p:extLst>
      <p:ext uri="{BB962C8B-B14F-4D97-AF65-F5344CB8AC3E}">
        <p14:creationId xmlns:p14="http://schemas.microsoft.com/office/powerpoint/2010/main" val="3572135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3619</TotalTime>
  <Words>2663</Words>
  <Application>Microsoft Office PowerPoint</Application>
  <PresentationFormat>Widescreen</PresentationFormat>
  <Paragraphs>311</Paragraphs>
  <Slides>56</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Types of Charge </vt:lpstr>
      <vt:lpstr>Static Electricity</vt:lpstr>
      <vt:lpstr>What is electricity?</vt:lpstr>
      <vt:lpstr>What is Static Electricity? </vt:lpstr>
      <vt:lpstr>In class Activity: Pith Ball Electroscope, p275.</vt:lpstr>
      <vt:lpstr>Think about the pith ball activity</vt:lpstr>
      <vt:lpstr>How does charge build up? </vt:lpstr>
      <vt:lpstr>Charges on an atom…..Positive and Negative</vt:lpstr>
      <vt:lpstr>Types of Charges</vt:lpstr>
      <vt:lpstr>Can an object lose/gain protons?</vt:lpstr>
      <vt:lpstr>What is the overall charge of each?</vt:lpstr>
      <vt:lpstr>Charging an object</vt:lpstr>
      <vt:lpstr>PHET Simulation: John Travoltage</vt:lpstr>
      <vt:lpstr>Law of Electrical Charge:</vt:lpstr>
      <vt:lpstr>Electrostatic Force (Attraction)</vt:lpstr>
      <vt:lpstr>Try this:</vt:lpstr>
      <vt:lpstr>Explanation</vt:lpstr>
      <vt:lpstr>Same thing happens when combing your hair with plastic comb.</vt:lpstr>
      <vt:lpstr>PowerPoint Presentation</vt:lpstr>
      <vt:lpstr>Try this</vt:lpstr>
      <vt:lpstr>Explanation</vt:lpstr>
      <vt:lpstr>Pith Ball Activity</vt:lpstr>
      <vt:lpstr>PowerPoint Presentation</vt:lpstr>
      <vt:lpstr>9.2 Charging Objects</vt:lpstr>
      <vt:lpstr>Charging by Friction:  Rubbing two objects together</vt:lpstr>
      <vt:lpstr>Example of Friction causing transfer of electrons between a balloon and sweater</vt:lpstr>
      <vt:lpstr>Charging By Conduction </vt:lpstr>
      <vt:lpstr>Charging by Induction</vt:lpstr>
      <vt:lpstr>Charging by Induction example.</vt:lpstr>
      <vt:lpstr>How do we know which object gets the electrons? </vt:lpstr>
      <vt:lpstr>ELECTROSTATIC SERIES</vt:lpstr>
      <vt:lpstr>Electrostatic Series</vt:lpstr>
      <vt:lpstr>Insulators and Conductors</vt:lpstr>
      <vt:lpstr>PowerPoint Presentation</vt:lpstr>
      <vt:lpstr>Electroscope - first electrical measuring instrument.  </vt:lpstr>
      <vt:lpstr>How it works</vt:lpstr>
      <vt:lpstr>Electroscope</vt:lpstr>
      <vt:lpstr>Induction</vt:lpstr>
      <vt:lpstr>Conduction</vt:lpstr>
      <vt:lpstr>PowerPoint Presentation</vt:lpstr>
      <vt:lpstr>Grounding</vt:lpstr>
      <vt:lpstr>Isolating Charges: Faraday Cage</vt:lpstr>
      <vt:lpstr>PowerPoint Presentation</vt:lpstr>
      <vt:lpstr>Attracting Charges: Lightning Rod</vt:lpstr>
      <vt:lpstr>Practice</vt:lpstr>
      <vt:lpstr>EXTRAS</vt:lpstr>
      <vt:lpstr>In class Activity: Attracting Neutral Objects p277</vt:lpstr>
      <vt:lpstr>Induced Separation of Charge p277</vt:lpstr>
      <vt:lpstr>Try this: </vt:lpstr>
      <vt:lpstr>Rub a balloon and bring near water</vt:lpstr>
      <vt:lpstr>Static Electricity Video</vt:lpstr>
      <vt:lpstr>Activity 9A p292</vt:lpstr>
      <vt:lpstr>Static Charge History…The Main Players</vt:lpstr>
      <vt:lpstr>Benjamin Franklin</vt:lpstr>
      <vt:lpstr>Charles de Coulomb</vt:lpstr>
      <vt:lpstr>Demo: Charging by Induction.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Electricity:</dc:title>
  <dc:creator>twilson</dc:creator>
  <cp:lastModifiedBy>Tammy Wilson</cp:lastModifiedBy>
  <cp:revision>183</cp:revision>
  <dcterms:created xsi:type="dcterms:W3CDTF">2017-08-28T17:44:59Z</dcterms:created>
  <dcterms:modified xsi:type="dcterms:W3CDTF">2021-12-12T22:55:00Z</dcterms:modified>
</cp:coreProperties>
</file>