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64" r:id="rId2"/>
    <p:sldId id="278" r:id="rId3"/>
    <p:sldId id="279" r:id="rId4"/>
    <p:sldId id="371" r:id="rId5"/>
    <p:sldId id="281" r:id="rId6"/>
    <p:sldId id="341" r:id="rId7"/>
    <p:sldId id="350" r:id="rId8"/>
    <p:sldId id="382" r:id="rId9"/>
    <p:sldId id="373" r:id="rId10"/>
    <p:sldId id="337" r:id="rId11"/>
    <p:sldId id="383" r:id="rId12"/>
    <p:sldId id="384" r:id="rId13"/>
    <p:sldId id="378" r:id="rId14"/>
    <p:sldId id="295" r:id="rId15"/>
    <p:sldId id="297" r:id="rId16"/>
    <p:sldId id="296" r:id="rId17"/>
    <p:sldId id="267" r:id="rId18"/>
    <p:sldId id="280" r:id="rId19"/>
    <p:sldId id="342" r:id="rId20"/>
    <p:sldId id="343" r:id="rId21"/>
    <p:sldId id="344" r:id="rId22"/>
    <p:sldId id="381" r:id="rId23"/>
    <p:sldId id="385" r:id="rId24"/>
    <p:sldId id="283" r:id="rId25"/>
    <p:sldId id="275" r:id="rId26"/>
    <p:sldId id="258" r:id="rId27"/>
    <p:sldId id="277" r:id="rId28"/>
    <p:sldId id="276" r:id="rId29"/>
    <p:sldId id="386" r:id="rId30"/>
    <p:sldId id="322" r:id="rId31"/>
    <p:sldId id="324" r:id="rId32"/>
    <p:sldId id="323" r:id="rId33"/>
    <p:sldId id="340" r:id="rId34"/>
    <p:sldId id="287" r:id="rId35"/>
    <p:sldId id="288" r:id="rId36"/>
    <p:sldId id="289" r:id="rId37"/>
    <p:sldId id="388" r:id="rId38"/>
    <p:sldId id="347" r:id="rId39"/>
    <p:sldId id="318" r:id="rId40"/>
    <p:sldId id="290" r:id="rId41"/>
    <p:sldId id="291" r:id="rId42"/>
    <p:sldId id="294" r:id="rId43"/>
    <p:sldId id="292" r:id="rId44"/>
    <p:sldId id="293" r:id="rId45"/>
    <p:sldId id="265" r:id="rId46"/>
    <p:sldId id="271" r:id="rId47"/>
    <p:sldId id="282" r:id="rId48"/>
    <p:sldId id="272" r:id="rId49"/>
    <p:sldId id="273" r:id="rId50"/>
    <p:sldId id="28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21" autoAdjust="0"/>
  </p:normalViewPr>
  <p:slideViewPr>
    <p:cSldViewPr>
      <p:cViewPr varScale="1">
        <p:scale>
          <a:sx n="63" d="100"/>
          <a:sy n="63" d="100"/>
        </p:scale>
        <p:origin x="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FD6E-ADB6-4198-B607-462C573AAC13}" type="datetimeFigureOut">
              <a:rPr lang="en-CA" smtClean="0"/>
              <a:t>2023-05-17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AA9A1-5C2F-41DF-B37C-9F304AD95B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8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 Light"/>
              </a:rPr>
              <a:t>What general rule could you come up with about what you learned about charges today?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AA9A1-5C2F-41DF-B37C-9F304AD95BB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04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A9A1-5C2F-41DF-B37C-9F304AD95BBB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49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 Light"/>
              </a:rPr>
              <a:t>What general rule could you come up with about what you learned about charges today?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AA9A1-5C2F-41DF-B37C-9F304AD95BB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71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stronger the charge, the more attractive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32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Grounding.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2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A9A1-5C2F-41DF-B37C-9F304AD95BB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97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Rubber has a much greater attraction for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electrons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 animal fur/hair/sweater. As a result, the atoms of rubber pull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atoms of animal fur, leaving both objects with an imbalance of charge.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30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An electroscope containing conducting metal but holds a static charge because it is not in direct </a:t>
            </a:r>
            <a:r>
              <a:rPr lang="en-CA" dirty="0" err="1"/>
              <a:t>contat</a:t>
            </a:r>
            <a:r>
              <a:rPr lang="en-CA" dirty="0"/>
              <a:t> with its </a:t>
            </a:r>
            <a:r>
              <a:rPr lang="en-CA" dirty="0" err="1"/>
              <a:t>surroundinsg</a:t>
            </a:r>
            <a:r>
              <a:rPr lang="en-CA" dirty="0"/>
              <a:t>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9EE9-AA29-4079-8BE8-C32F0CF828E5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35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does it need to be made of?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9EE9-AA29-4079-8BE8-C32F0CF828E5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5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Car is the safest place in a lightning storm. Cell phones don’t work well in elevators. Car radio in tunnels.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9EE9-AA29-4079-8BE8-C32F0CF828E5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66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E1B95E-A756-468F-89B8-70746D3DD38E}" type="datetimeFigureOut">
              <a:rPr lang="en-US" smtClean="0"/>
              <a:t>5/17/2023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balloons-and-static-electricity/latest/balloons-and-static-electricity_e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impop.org/electroscope/electroscope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wJ-MM7yu4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john-travoltage/latest/john-travoltage_e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Superbolt_Lightning_Sept28_2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596" y="4286256"/>
            <a:ext cx="7772400" cy="19751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STATIC ELECTRICTY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1D4C-49DE-40D2-AD5F-7246B010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Law of Electrical Charge: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73EC-05F1-4F64-B0F5-13012885A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0241"/>
            <a:ext cx="7886700" cy="3569732"/>
          </a:xfrm>
        </p:spPr>
        <p:txBody>
          <a:bodyPr>
            <a:normAutofit/>
          </a:bodyPr>
          <a:lstStyle/>
          <a:p>
            <a:r>
              <a:rPr lang="en-CA" sz="2700" dirty="0"/>
              <a:t>Like charges </a:t>
            </a:r>
            <a:r>
              <a:rPr lang="en-CA" sz="2700" b="1" u="sng" dirty="0"/>
              <a:t>_______________</a:t>
            </a:r>
            <a:endParaRPr lang="en-CA" sz="2700" dirty="0"/>
          </a:p>
          <a:p>
            <a:r>
              <a:rPr lang="en-CA" sz="2700" dirty="0"/>
              <a:t>Unlike charges </a:t>
            </a:r>
            <a:r>
              <a:rPr lang="en-CA" sz="2700" b="1" u="sng" dirty="0"/>
              <a:t>______________</a:t>
            </a:r>
            <a:endParaRPr lang="en-CA" sz="2700" dirty="0"/>
          </a:p>
          <a:p>
            <a:r>
              <a:rPr lang="en-CA" sz="2700" b="1" u="sng" dirty="0"/>
              <a:t>Charged</a:t>
            </a:r>
            <a:r>
              <a:rPr lang="en-CA" sz="2700" dirty="0"/>
              <a:t> objects can attract </a:t>
            </a:r>
            <a:r>
              <a:rPr lang="en-CA" sz="2700" b="1" u="sng" dirty="0"/>
              <a:t>neutral</a:t>
            </a:r>
            <a:r>
              <a:rPr lang="en-CA" sz="2700" dirty="0"/>
              <a:t> objects.</a:t>
            </a:r>
          </a:p>
          <a:p>
            <a:r>
              <a:rPr lang="en-CA" sz="2700" dirty="0"/>
              <a:t>Does it matter what charge?</a:t>
            </a:r>
          </a:p>
          <a:p>
            <a:endParaRPr lang="en-CA" i="1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972A02E7-2EDB-4B9E-956E-5855AF168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23864" r="14945" b="19433"/>
          <a:stretch/>
        </p:blipFill>
        <p:spPr bwMode="auto">
          <a:xfrm>
            <a:off x="971600" y="4392541"/>
            <a:ext cx="3406139" cy="19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B486CB00-BF38-480D-80A1-6F7762B6C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31462" r="16395" b="28455"/>
          <a:stretch/>
        </p:blipFill>
        <p:spPr bwMode="auto">
          <a:xfrm>
            <a:off x="5292080" y="4836138"/>
            <a:ext cx="3089369" cy="13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2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1D4C-49DE-40D2-AD5F-7246B010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Law of Electrical Charge: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73EC-05F1-4F64-B0F5-13012885A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0241"/>
            <a:ext cx="7886700" cy="3569732"/>
          </a:xfrm>
        </p:spPr>
        <p:txBody>
          <a:bodyPr>
            <a:normAutofit/>
          </a:bodyPr>
          <a:lstStyle/>
          <a:p>
            <a:r>
              <a:rPr lang="en-CA" sz="2700" dirty="0"/>
              <a:t>Like charges </a:t>
            </a:r>
            <a:r>
              <a:rPr lang="en-CA" sz="2700" b="1" u="sng" dirty="0"/>
              <a:t>repel</a:t>
            </a:r>
            <a:r>
              <a:rPr lang="en-CA" sz="2700" dirty="0"/>
              <a:t> </a:t>
            </a:r>
          </a:p>
          <a:p>
            <a:r>
              <a:rPr lang="en-CA" sz="2700" dirty="0"/>
              <a:t>Unlike charges </a:t>
            </a:r>
            <a:r>
              <a:rPr lang="en-CA" sz="2700" b="1" u="sng" dirty="0"/>
              <a:t>attract</a:t>
            </a:r>
            <a:r>
              <a:rPr lang="en-CA" sz="2700" dirty="0"/>
              <a:t>. </a:t>
            </a:r>
          </a:p>
          <a:p>
            <a:r>
              <a:rPr lang="en-CA" sz="2700" b="1" u="sng" dirty="0"/>
              <a:t>Charged</a:t>
            </a:r>
            <a:r>
              <a:rPr lang="en-CA" sz="2700" dirty="0"/>
              <a:t> objects can attract </a:t>
            </a:r>
            <a:r>
              <a:rPr lang="en-CA" sz="2700" b="1" u="sng" dirty="0"/>
              <a:t>neutral</a:t>
            </a:r>
            <a:r>
              <a:rPr lang="en-CA" sz="2700" dirty="0"/>
              <a:t> objects.</a:t>
            </a:r>
          </a:p>
          <a:p>
            <a:endParaRPr lang="en-CA" i="1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972A02E7-2EDB-4B9E-956E-5855AF168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23864" r="14945" b="19433"/>
          <a:stretch/>
        </p:blipFill>
        <p:spPr bwMode="auto">
          <a:xfrm>
            <a:off x="1006442" y="3738707"/>
            <a:ext cx="3406139" cy="19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B486CB00-BF38-480D-80A1-6F7762B6C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31462" r="16395" b="28455"/>
          <a:stretch/>
        </p:blipFill>
        <p:spPr bwMode="auto">
          <a:xfrm>
            <a:off x="5425981" y="4078972"/>
            <a:ext cx="3089369" cy="13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78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2A59-6F9F-4C37-A7CC-0727B540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Pith Ball Activity/Demo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0212-E5A4-41C6-B41F-F5A2E0AE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943350" cy="3263504"/>
          </a:xfrm>
        </p:spPr>
        <p:txBody>
          <a:bodyPr/>
          <a:lstStyle/>
          <a:p>
            <a:r>
              <a:rPr lang="en-US" sz="2700" dirty="0">
                <a:solidFill>
                  <a:schemeClr val="accent1"/>
                </a:solidFill>
              </a:rPr>
              <a:t>What about distance? 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Describe a pith ball electroscope. How can you use it to test whether a  body is charged or uncharged ?">
            <a:extLst>
              <a:ext uri="{FF2B5EF4-FFF2-40B4-BE49-F238E27FC236}">
                <a16:creationId xmlns:a16="http://schemas.microsoft.com/office/drawing/2014/main" id="{070D9F11-78F2-4049-BA3A-A74B42E38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r="31157"/>
          <a:stretch/>
        </p:blipFill>
        <p:spPr bwMode="auto">
          <a:xfrm>
            <a:off x="5893594" y="1115020"/>
            <a:ext cx="2443163" cy="46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2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92B9-9602-4942-9EA5-24037BF4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741A-000E-4338-9093-52B3D1F1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Electrostatic Force  is the </a:t>
            </a:r>
            <a:r>
              <a:rPr lang="en-US" sz="2700" i="1" dirty="0"/>
              <a:t>force of attraction between two charged objects. </a:t>
            </a:r>
          </a:p>
          <a:p>
            <a:r>
              <a:rPr lang="en-US" sz="2700" dirty="0">
                <a:solidFill>
                  <a:schemeClr val="accent1"/>
                </a:solidFill>
              </a:rPr>
              <a:t>The force of the attraction depends on the distance between objects. </a:t>
            </a:r>
          </a:p>
          <a:p>
            <a:r>
              <a:rPr lang="en-US" sz="2700" dirty="0"/>
              <a:t>The strength of the electrostatic force </a:t>
            </a:r>
            <a:r>
              <a:rPr lang="en-US" sz="2700" b="1" i="1" u="sng" dirty="0"/>
              <a:t>increase</a:t>
            </a:r>
            <a:r>
              <a:rPr lang="en-US" sz="2700" b="1" u="sng" dirty="0"/>
              <a:t>s </a:t>
            </a:r>
            <a:r>
              <a:rPr lang="en-US" sz="2700" dirty="0"/>
              <a:t>with the amount of </a:t>
            </a:r>
            <a:r>
              <a:rPr lang="en-US" sz="2700" i="1" dirty="0"/>
              <a:t>charge </a:t>
            </a:r>
            <a:r>
              <a:rPr lang="en-US" sz="2700" dirty="0"/>
              <a:t>an object has but </a:t>
            </a:r>
            <a:r>
              <a:rPr lang="en-US" sz="2700" b="1" i="1" u="sng" dirty="0"/>
              <a:t>decreases</a:t>
            </a:r>
            <a:r>
              <a:rPr lang="en-US" sz="2700" dirty="0"/>
              <a:t> the farther apart they are. </a:t>
            </a:r>
            <a:endParaRPr lang="en-US" sz="2700" b="1" u="sng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0120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>
                <a:solidFill>
                  <a:schemeClr val="tx2">
                    <a:satMod val="200000"/>
                  </a:schemeClr>
                </a:solidFill>
              </a:rPr>
              <a:t>Exercise: Fun with Tape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87824" y="5517232"/>
            <a:ext cx="4923613" cy="883568"/>
          </a:xfrm>
        </p:spPr>
        <p:txBody>
          <a:bodyPr>
            <a:normAutofit/>
          </a:bodyPr>
          <a:lstStyle/>
          <a:p>
            <a:r>
              <a:rPr lang="en-CA" b="1" dirty="0"/>
              <a:t>Place 2 pieces of tape on your table and label the bottom ‘B’ for base</a:t>
            </a:r>
          </a:p>
        </p:txBody>
      </p:sp>
      <p:pic>
        <p:nvPicPr>
          <p:cNvPr id="6" name="Picture 3" descr="Scotch-Tape-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72669"/>
            <a:ext cx="2958682" cy="23762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3724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0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pic>
        <p:nvPicPr>
          <p:cNvPr id="5" name="Picture 4" descr="tap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0801"/>
            <a:ext cx="6221247" cy="3656062"/>
          </a:xfrm>
          <a:prstGeom prst="rect">
            <a:avLst/>
          </a:prstGeom>
          <a:noFill/>
        </p:spPr>
      </p:pic>
      <p:pic>
        <p:nvPicPr>
          <p:cNvPr id="6" name="Picture 3" descr="Scotch-Tape-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72669"/>
            <a:ext cx="295868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26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p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5895975" cy="3019425"/>
          </a:xfrm>
          <a:prstGeom prst="rect">
            <a:avLst/>
          </a:prstGeom>
          <a:noFill/>
        </p:spPr>
      </p:pic>
      <p:pic>
        <p:nvPicPr>
          <p:cNvPr id="5" name="Picture 3" descr="Scotch-Tape-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04900"/>
            <a:ext cx="3879960" cy="3116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76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Static Electric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7101623" cy="554461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An amber rod rubbed with wool or fur develops a negative charge</a:t>
            </a:r>
          </a:p>
          <a:p>
            <a:r>
              <a:rPr lang="en-CA" dirty="0"/>
              <a:t>A plastic rod rubbed with cotton develops a positive charge</a:t>
            </a:r>
          </a:p>
          <a:p>
            <a:r>
              <a:rPr lang="en-CA" dirty="0"/>
              <a:t>When objects are rubbed against each other, they can transfer charge from one to another </a:t>
            </a:r>
          </a:p>
          <a:p>
            <a:pPr lvl="1"/>
            <a:r>
              <a:rPr lang="en-CA" dirty="0"/>
              <a:t>only electrons move around – not protons</a:t>
            </a:r>
          </a:p>
          <a:p>
            <a:r>
              <a:rPr lang="en-CA" dirty="0">
                <a:solidFill>
                  <a:srgbClr val="FF0000"/>
                </a:solidFill>
              </a:rPr>
              <a:t>Some materials are more likely than others to give up electrons.</a:t>
            </a:r>
          </a:p>
          <a:p>
            <a:pPr lvl="1"/>
            <a:r>
              <a:rPr lang="en-US" dirty="0"/>
              <a:t>Ex. When acetate (a type of plastic used in overhead transparencies) is rubbed with paper, the acetate develops a </a:t>
            </a:r>
            <a:r>
              <a:rPr lang="en-US" b="1" dirty="0"/>
              <a:t>positive</a:t>
            </a:r>
            <a:r>
              <a:rPr lang="en-US" dirty="0"/>
              <a:t> (+) charge and the paper develops a </a:t>
            </a:r>
            <a:r>
              <a:rPr lang="en-US" b="1" dirty="0"/>
              <a:t>negative</a:t>
            </a:r>
            <a:r>
              <a:rPr lang="en-US" dirty="0"/>
              <a:t> (-) charge. </a:t>
            </a:r>
          </a:p>
          <a:p>
            <a:pPr lvl="1"/>
            <a:r>
              <a:rPr lang="en-CA" dirty="0"/>
              <a:t>Example: if rubber was rubbed with silk...silk is more likely to lose electrons so it would become </a:t>
            </a:r>
            <a:r>
              <a:rPr lang="en-CA" b="1" dirty="0"/>
              <a:t>positively</a:t>
            </a:r>
            <a:r>
              <a:rPr lang="en-CA" dirty="0"/>
              <a:t> charged, giving electrons to the rubber and making it </a:t>
            </a:r>
            <a:r>
              <a:rPr lang="en-CA" b="1" dirty="0"/>
              <a:t>negatively</a:t>
            </a:r>
            <a:r>
              <a:rPr lang="en-CA" dirty="0"/>
              <a:t> charged.</a:t>
            </a: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0" name="Picture 2" descr="C:\Documents and Settings\gill_narinder\Local Settings\Temporary Internet Files\Content.IE5\PC1XE12U\MC900413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5" y="1052736"/>
            <a:ext cx="2008531" cy="14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gill_narinder\Local Settings\Temporary Internet Files\Content.IE5\PC1XE12U\MC9003839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18" y="3933056"/>
            <a:ext cx="1847088" cy="15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Pg. 276 Electrostatic series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744969" cy="1728192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 list of materials in order of increasing attraction for electrons.</a:t>
            </a:r>
            <a:endParaRPr lang="en-CA" sz="3200" dirty="0"/>
          </a:p>
          <a:p>
            <a:r>
              <a:rPr lang="en-US" sz="3200" dirty="0"/>
              <a:t>Movement of </a:t>
            </a:r>
            <a:r>
              <a:rPr lang="en-US" sz="3200" u="sng" dirty="0"/>
              <a:t>electrons</a:t>
            </a:r>
            <a:endParaRPr lang="en-CA" sz="2800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271471" cy="2386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9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131094"/>
            <a:ext cx="8267700" cy="994172"/>
          </a:xfrm>
        </p:spPr>
        <p:txBody>
          <a:bodyPr/>
          <a:lstStyle/>
          <a:p>
            <a:r>
              <a:rPr lang="en-CA" b="1" u="sng" dirty="0"/>
              <a:t>ELECTROSTATIC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2226469"/>
            <a:ext cx="5275820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CA" sz="2700" dirty="0"/>
              <a:t>List of materials in order of how easily they are to gain/lose electrons. </a:t>
            </a:r>
          </a:p>
          <a:p>
            <a:r>
              <a:rPr lang="en-CA" sz="2700" i="1" dirty="0"/>
              <a:t>See p276 of text book</a:t>
            </a:r>
          </a:p>
          <a:p>
            <a:endParaRPr lang="en-CA" dirty="0"/>
          </a:p>
        </p:txBody>
      </p:sp>
      <p:pic>
        <p:nvPicPr>
          <p:cNvPr id="4" name="Picture 3" descr="http://etx.edigitalhub.com/wp-content/uploads/ef-tabl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r="5048"/>
          <a:stretch/>
        </p:blipFill>
        <p:spPr bwMode="auto">
          <a:xfrm>
            <a:off x="5281348" y="2159744"/>
            <a:ext cx="3257550" cy="4869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64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20000" cy="1143000"/>
          </a:xfrm>
        </p:spPr>
        <p:txBody>
          <a:bodyPr/>
          <a:lstStyle/>
          <a:p>
            <a:r>
              <a:rPr lang="en-US" sz="4000" dirty="0"/>
              <a:t>9.1 Types of Electric Charge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7536"/>
            <a:ext cx="8424936" cy="4911824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The effects of static electricity are all around you </a:t>
            </a:r>
          </a:p>
          <a:p>
            <a:pPr lvl="1"/>
            <a:r>
              <a:rPr lang="en-US" sz="2400" dirty="0"/>
              <a:t>e.g. clothes from dryer, lightning, shocks from metal doors</a:t>
            </a:r>
            <a:endParaRPr lang="en-CA" sz="2400" dirty="0"/>
          </a:p>
          <a:p>
            <a:pPr lvl="0"/>
            <a:r>
              <a:rPr lang="en-US" sz="2400" dirty="0"/>
              <a:t>A </a:t>
            </a:r>
            <a:r>
              <a:rPr lang="en-US" sz="2400" b="1" u="sng" dirty="0"/>
              <a:t>static charge</a:t>
            </a:r>
            <a:r>
              <a:rPr lang="en-US" sz="2400" u="sng" dirty="0"/>
              <a:t> </a:t>
            </a:r>
            <a:r>
              <a:rPr lang="en-US" sz="2400" dirty="0"/>
              <a:t>is an electric charge that is stationary (not moving).</a:t>
            </a:r>
            <a:endParaRPr lang="en-CA" sz="2400" dirty="0"/>
          </a:p>
          <a:p>
            <a:pPr lvl="0"/>
            <a:r>
              <a:rPr lang="en-US" sz="2400" dirty="0"/>
              <a:t>Eventually static charges are </a:t>
            </a:r>
            <a:r>
              <a:rPr lang="en-US" sz="2400" b="1" u="sng" dirty="0"/>
              <a:t>discharged</a:t>
            </a:r>
            <a:r>
              <a:rPr lang="en-US" sz="2400" dirty="0"/>
              <a:t>, or lost, to other objects or to the air. </a:t>
            </a:r>
            <a:endParaRPr lang="en-CA" sz="2400" dirty="0"/>
          </a:p>
          <a:p>
            <a:pPr lvl="0"/>
            <a:r>
              <a:rPr lang="en-US" sz="2400" dirty="0"/>
              <a:t>The study of static electric charge is called </a:t>
            </a:r>
            <a:r>
              <a:rPr lang="en-US" sz="2400" b="1" u="sng" dirty="0"/>
              <a:t>electrostatics</a:t>
            </a:r>
            <a:r>
              <a:rPr lang="en-US" sz="2400" dirty="0"/>
              <a:t>. </a:t>
            </a:r>
            <a:endParaRPr lang="en-CA" sz="2400" dirty="0"/>
          </a:p>
          <a:p>
            <a:pPr lvl="0"/>
            <a:r>
              <a:rPr lang="en-US" sz="2400" dirty="0"/>
              <a:t>We cannot </a:t>
            </a:r>
            <a:r>
              <a:rPr lang="en-US" sz="2400" i="1" dirty="0"/>
              <a:t>see</a:t>
            </a:r>
            <a:r>
              <a:rPr lang="en-US" sz="2400" dirty="0"/>
              <a:t> electric charge directly. </a:t>
            </a:r>
          </a:p>
          <a:p>
            <a:pPr lvl="0"/>
            <a:r>
              <a:rPr lang="en-US" sz="2400" dirty="0"/>
              <a:t>Instead, we observe its effects </a:t>
            </a:r>
          </a:p>
          <a:p>
            <a:pPr lvl="1"/>
            <a:r>
              <a:rPr lang="en-US" sz="2400" dirty="0"/>
              <a:t>e.g. lightning is a discharge of static electricity </a:t>
            </a:r>
            <a:endParaRPr lang="en-CA" sz="2400" dirty="0"/>
          </a:p>
          <a:p>
            <a:endParaRPr lang="en-CA" sz="2400" dirty="0"/>
          </a:p>
        </p:txBody>
      </p:sp>
      <p:pic>
        <p:nvPicPr>
          <p:cNvPr id="1026" name="Picture 2" descr="bc9_u3c7_p2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24"/>
            <a:ext cx="25273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gill_narinder\Local Settings\Temporary Internet Files\Content.IE5\4AGWUE2A\MC90044040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84" y="465313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Electrostatic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2226469"/>
            <a:ext cx="5638800" cy="3263504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CA" dirty="0"/>
              <a:t>What type of charge does rubber acquire when rubbed with a nylon cloth?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What type of charge does the nylon cloth acquire?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How does the size of the charge on the rubber compare to the size of the charge on the cloth?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What charge does the balloon get when rubbed on hair?</a:t>
            </a:r>
          </a:p>
          <a:p>
            <a:endParaRPr lang="en-CA" dirty="0"/>
          </a:p>
        </p:txBody>
      </p:sp>
      <p:pic>
        <p:nvPicPr>
          <p:cNvPr id="4" name="Picture 3" descr="http://etx.edigitalhub.com/wp-content/uploads/ef-tabl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r="5048"/>
          <a:stretch/>
        </p:blipFill>
        <p:spPr bwMode="auto">
          <a:xfrm>
            <a:off x="5886450" y="1131094"/>
            <a:ext cx="3257550" cy="4869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780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3ECE-57C3-4611-9658-1341B451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Insulators and 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ACF6-43EE-4285-B637-009242942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CA" sz="2700" b="1" dirty="0"/>
              <a:t>Insulators: </a:t>
            </a:r>
            <a:r>
              <a:rPr lang="en-CA" sz="2700" dirty="0"/>
              <a:t>Materials that </a:t>
            </a:r>
            <a:r>
              <a:rPr lang="en-CA" sz="2700" b="1" u="sng" dirty="0"/>
              <a:t>do not </a:t>
            </a:r>
            <a:r>
              <a:rPr lang="en-CA" sz="2700" dirty="0"/>
              <a:t>let electrons move through them easily </a:t>
            </a:r>
          </a:p>
          <a:p>
            <a:pPr lvl="1"/>
            <a:r>
              <a:rPr lang="en-CA" sz="2400" dirty="0" err="1"/>
              <a:t>Eg.</a:t>
            </a:r>
            <a:r>
              <a:rPr lang="en-CA" sz="2400" dirty="0"/>
              <a:t> glass, air, plastic, rubber, and wood</a:t>
            </a:r>
          </a:p>
          <a:p>
            <a:r>
              <a:rPr lang="en-CA" sz="2700" b="1" dirty="0"/>
              <a:t>Conductors: </a:t>
            </a:r>
            <a:r>
              <a:rPr lang="en-CA" sz="2700" dirty="0"/>
              <a:t>Materials that </a:t>
            </a:r>
            <a:r>
              <a:rPr lang="en-CA" sz="2700" b="1" u="sng" dirty="0"/>
              <a:t>do</a:t>
            </a:r>
            <a:r>
              <a:rPr lang="en-CA" sz="2700" dirty="0"/>
              <a:t> let electrons move through them easily </a:t>
            </a:r>
          </a:p>
          <a:p>
            <a:pPr lvl="1"/>
            <a:r>
              <a:rPr lang="en-CA" sz="2400" dirty="0" err="1"/>
              <a:t>Eg.</a:t>
            </a:r>
            <a:r>
              <a:rPr lang="en-CA" sz="2400" dirty="0"/>
              <a:t> copper, aluminum, gold, and silver</a:t>
            </a:r>
          </a:p>
        </p:txBody>
      </p:sp>
    </p:spTree>
    <p:extLst>
      <p:ext uri="{BB962C8B-B14F-4D97-AF65-F5344CB8AC3E}">
        <p14:creationId xmlns:p14="http://schemas.microsoft.com/office/powerpoint/2010/main" val="81131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141D-A27B-4945-A5D2-E24E4810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0 Examples of Electrical Conductors and Insulators">
            <a:extLst>
              <a:ext uri="{FF2B5EF4-FFF2-40B4-BE49-F238E27FC236}">
                <a16:creationId xmlns:a16="http://schemas.microsoft.com/office/drawing/2014/main" id="{2F9D0A1E-4FEB-4D54-A866-1F8CF6FCF7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582963"/>
            <a:ext cx="8774723" cy="54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DFE7-41ED-DB5A-D3A3-0AB91935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7269-F7F4-48B1-50F4-D1690E473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pages</a:t>
            </a:r>
          </a:p>
          <a:p>
            <a:r>
              <a:rPr lang="en-US" dirty="0"/>
              <a:t>Answer #</a:t>
            </a:r>
          </a:p>
        </p:txBody>
      </p:sp>
    </p:spTree>
    <p:extLst>
      <p:ext uri="{BB962C8B-B14F-4D97-AF65-F5344CB8AC3E}">
        <p14:creationId xmlns:p14="http://schemas.microsoft.com/office/powerpoint/2010/main" val="357939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9.2 Friction, Conduction, and Induction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352928" cy="5184576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Three methods of charging:</a:t>
            </a:r>
            <a:endParaRPr lang="en-CA" sz="2800" dirty="0">
              <a:solidFill>
                <a:srgbClr val="FF0000"/>
              </a:solidFill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Friction</a:t>
            </a:r>
            <a:r>
              <a:rPr lang="en-US" sz="2800" dirty="0">
                <a:solidFill>
                  <a:srgbClr val="FF0000"/>
                </a:solidFill>
              </a:rPr>
              <a:t>: occurs when two objects are rubbed together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the objects will have opposite charges at the end</a:t>
            </a:r>
            <a:endParaRPr lang="en-CA" sz="2600" dirty="0">
              <a:solidFill>
                <a:srgbClr val="FF0000"/>
              </a:solidFill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Conduction</a:t>
            </a:r>
            <a:r>
              <a:rPr lang="en-US" sz="2800" dirty="0">
                <a:solidFill>
                  <a:srgbClr val="FF0000"/>
                </a:solidFill>
              </a:rPr>
              <a:t> (contact): occurs when objects touch and an electric charge is </a:t>
            </a:r>
            <a:r>
              <a:rPr lang="en-US" sz="2800" b="1" u="sng" dirty="0">
                <a:solidFill>
                  <a:srgbClr val="FF0000"/>
                </a:solidFill>
              </a:rPr>
              <a:t>transferred</a:t>
            </a:r>
            <a:r>
              <a:rPr lang="en-US" sz="2800" dirty="0">
                <a:solidFill>
                  <a:srgbClr val="FF0000"/>
                </a:solidFill>
              </a:rPr>
              <a:t> from one object to the other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both objects will have the </a:t>
            </a:r>
            <a:r>
              <a:rPr lang="en-US" sz="2600" i="1" dirty="0">
                <a:solidFill>
                  <a:srgbClr val="FF0000"/>
                </a:solidFill>
              </a:rPr>
              <a:t>same charge </a:t>
            </a:r>
            <a:r>
              <a:rPr lang="en-US" sz="2600" dirty="0">
                <a:solidFill>
                  <a:srgbClr val="FF0000"/>
                </a:solidFill>
              </a:rPr>
              <a:t>at the end</a:t>
            </a:r>
            <a:endParaRPr lang="en-CA" sz="2600" dirty="0">
              <a:solidFill>
                <a:srgbClr val="FF0000"/>
              </a:solidFill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Induction</a:t>
            </a:r>
            <a:r>
              <a:rPr lang="en-US" sz="2800" dirty="0">
                <a:solidFill>
                  <a:srgbClr val="FF0000"/>
                </a:solidFill>
              </a:rPr>
              <a:t>: results from charging </a:t>
            </a:r>
            <a:r>
              <a:rPr lang="en-US" sz="2800" i="1" dirty="0">
                <a:solidFill>
                  <a:srgbClr val="FF0000"/>
                </a:solidFill>
              </a:rPr>
              <a:t>without touching </a:t>
            </a:r>
            <a:r>
              <a:rPr lang="en-US" sz="2800" dirty="0">
                <a:solidFill>
                  <a:srgbClr val="FF0000"/>
                </a:solidFill>
              </a:rPr>
              <a:t>or making any direct contact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creates areas of opposite charge on the objects</a:t>
            </a:r>
            <a:endParaRPr lang="en-CA" sz="2600" dirty="0">
              <a:solidFill>
                <a:srgbClr val="FF0000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573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Charging by Friction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6264696" cy="5112568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When 2 objects are </a:t>
            </a:r>
            <a:r>
              <a:rPr lang="en-CA" sz="3200" b="1" u="sng" dirty="0"/>
              <a:t>rubbed  </a:t>
            </a:r>
            <a:r>
              <a:rPr lang="en-CA" sz="3200" dirty="0"/>
              <a:t>together.</a:t>
            </a:r>
          </a:p>
          <a:p>
            <a:pPr marL="342900" lvl="1">
              <a:buClr>
                <a:schemeClr val="accent1"/>
              </a:buClr>
            </a:pPr>
            <a:r>
              <a:rPr lang="en-CA" sz="3200" dirty="0"/>
              <a:t>Friction causes electric charges to be </a:t>
            </a:r>
            <a:r>
              <a:rPr lang="en-CA" sz="3200" b="1" i="1" u="sng" dirty="0"/>
              <a:t>transferred</a:t>
            </a:r>
            <a:r>
              <a:rPr lang="en-CA" sz="3200" dirty="0"/>
              <a:t> from one object to another.</a:t>
            </a:r>
          </a:p>
          <a:p>
            <a:pPr marL="342900" lvl="1">
              <a:buClr>
                <a:schemeClr val="accent1"/>
              </a:buClr>
            </a:pPr>
            <a:r>
              <a:rPr lang="en-US" sz="3200" dirty="0"/>
              <a:t>the objects will have </a:t>
            </a:r>
            <a:r>
              <a:rPr lang="en-US" sz="3200" i="1" dirty="0"/>
              <a:t>opposite</a:t>
            </a:r>
            <a:r>
              <a:rPr lang="en-US" sz="3200" dirty="0"/>
              <a:t> charges at the end</a:t>
            </a:r>
          </a:p>
          <a:p>
            <a:r>
              <a:rPr lang="en-US" dirty="0" err="1">
                <a:solidFill>
                  <a:srgbClr val="FF0000"/>
                </a:solidFill>
              </a:rPr>
              <a:t>Eg.</a:t>
            </a:r>
            <a:r>
              <a:rPr lang="en-US" dirty="0">
                <a:solidFill>
                  <a:srgbClr val="FF0000"/>
                </a:solidFill>
              </a:rPr>
              <a:t> Combing hair with plastic comb</a:t>
            </a:r>
          </a:p>
          <a:p>
            <a:r>
              <a:rPr lang="en-US" dirty="0" err="1">
                <a:solidFill>
                  <a:srgbClr val="FF0000"/>
                </a:solidFill>
              </a:rPr>
              <a:t>Eg.</a:t>
            </a:r>
            <a:r>
              <a:rPr lang="en-US" dirty="0">
                <a:solidFill>
                  <a:srgbClr val="FF0000"/>
                </a:solidFill>
              </a:rPr>
              <a:t> Rubbing balloon on sweater</a:t>
            </a:r>
          </a:p>
          <a:p>
            <a:r>
              <a:rPr lang="en-CA" sz="2400" dirty="0" err="1">
                <a:solidFill>
                  <a:srgbClr val="FF0000"/>
                </a:solidFill>
              </a:rPr>
              <a:t>Eg.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000" dirty="0">
                <a:solidFill>
                  <a:srgbClr val="FF0000"/>
                </a:solidFill>
              </a:rPr>
              <a:t>Electric charge built up on clothes as they tumble against each other in a dryer.</a:t>
            </a:r>
          </a:p>
          <a:p>
            <a:r>
              <a:rPr lang="en-US" sz="2000" dirty="0"/>
              <a:t>How will you know which item gets which charge? </a:t>
            </a:r>
          </a:p>
          <a:p>
            <a:pPr marL="342900" lvl="1">
              <a:buClr>
                <a:schemeClr val="accent1"/>
              </a:buClr>
            </a:pPr>
            <a:endParaRPr lang="en-CA" sz="3200" dirty="0"/>
          </a:p>
          <a:p>
            <a:pPr marL="342900" lvl="1">
              <a:buClr>
                <a:schemeClr val="accent1"/>
              </a:buClr>
            </a:pPr>
            <a:endParaRPr lang="en-CA" sz="3200" dirty="0"/>
          </a:p>
          <a:p>
            <a:endParaRPr lang="en-CA" sz="3200" dirty="0"/>
          </a:p>
          <a:p>
            <a:pPr lvl="1"/>
            <a:endParaRPr lang="en-CA" sz="3200" dirty="0"/>
          </a:p>
        </p:txBody>
      </p:sp>
      <p:pic>
        <p:nvPicPr>
          <p:cNvPr id="6146" name="Picture 2" descr="C:\Documents and Settings\gill_narinder\Local Settings\Temporary Internet Files\Content.IE5\UOOZLV4W\MC900280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50" y="3161298"/>
            <a:ext cx="295682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9" descr="static1">
            <a:extLst>
              <a:ext uri="{FF2B5EF4-FFF2-40B4-BE49-F238E27FC236}">
                <a16:creationId xmlns:a16="http://schemas.microsoft.com/office/drawing/2014/main" id="{3DF793A5-8549-4DF1-B4AE-91B71B52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68" y="332656"/>
            <a:ext cx="2446032" cy="17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Eg.</a:t>
            </a:r>
            <a:r>
              <a:rPr lang="en-CA" dirty="0"/>
              <a:t> </a:t>
            </a:r>
            <a:r>
              <a:rPr lang="en-CA" i="1" dirty="0"/>
              <a:t>Rubbing balloon on sweater.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548313" cy="3263504"/>
          </a:xfrm>
        </p:spPr>
        <p:txBody>
          <a:bodyPr>
            <a:normAutofit fontScale="92500" lnSpcReduction="10000"/>
          </a:bodyPr>
          <a:lstStyle/>
          <a:p>
            <a:r>
              <a:rPr lang="en-CA" i="1" dirty="0">
                <a:solidFill>
                  <a:schemeClr val="accent1"/>
                </a:solidFill>
                <a:hlinkClick r:id="rId3"/>
              </a:rPr>
              <a:t>https://phet.colorado.edu/sims/html/balloons-and-static-electricity/latest/balloons-and-static-electricity_en.html</a:t>
            </a:r>
            <a:endParaRPr lang="en-CA" i="1" dirty="0">
              <a:solidFill>
                <a:schemeClr val="accent1"/>
              </a:solidFill>
            </a:endParaRPr>
          </a:p>
          <a:p>
            <a:endParaRPr lang="en-CA" i="1" dirty="0">
              <a:solidFill>
                <a:schemeClr val="accent1"/>
              </a:solidFill>
            </a:endParaRPr>
          </a:p>
          <a:p>
            <a:r>
              <a:rPr lang="en-CA" i="1" dirty="0">
                <a:solidFill>
                  <a:schemeClr val="accent1"/>
                </a:solidFill>
              </a:rPr>
              <a:t>Both items start relatively neutral</a:t>
            </a:r>
          </a:p>
          <a:p>
            <a:r>
              <a:rPr lang="en-CA" i="1" dirty="0">
                <a:solidFill>
                  <a:schemeClr val="accent1"/>
                </a:solidFill>
              </a:rPr>
              <a:t>Rubbing allows electrons to be pulled off sweater to balloon,</a:t>
            </a:r>
          </a:p>
          <a:p>
            <a:r>
              <a:rPr lang="en-CA" i="1" dirty="0">
                <a:solidFill>
                  <a:schemeClr val="accent1"/>
                </a:solidFill>
              </a:rPr>
              <a:t>Leaving both objects with an imbalance of charge: </a:t>
            </a:r>
          </a:p>
          <a:p>
            <a:r>
              <a:rPr lang="en-CA" i="1" dirty="0">
                <a:solidFill>
                  <a:schemeClr val="accent1"/>
                </a:solidFill>
              </a:rPr>
              <a:t>Sweater “+”         balloon “-”</a:t>
            </a:r>
          </a:p>
        </p:txBody>
      </p:sp>
      <p:pic>
        <p:nvPicPr>
          <p:cNvPr id="2052" name="Picture 4" descr="Image result for Friction causes transfer of electr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2" y="2979788"/>
            <a:ext cx="2967038" cy="25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7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Conduction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08912" cy="3240360"/>
          </a:xfrm>
        </p:spPr>
        <p:txBody>
          <a:bodyPr>
            <a:noAutofit/>
          </a:bodyPr>
          <a:lstStyle/>
          <a:p>
            <a:r>
              <a:rPr lang="en-CA" sz="3600" dirty="0"/>
              <a:t>Occurs when objects </a:t>
            </a:r>
            <a:r>
              <a:rPr lang="en-CA" sz="3600" b="1" u="sng" dirty="0"/>
              <a:t>touch.</a:t>
            </a:r>
          </a:p>
          <a:p>
            <a:r>
              <a:rPr lang="en-CA" sz="3600" dirty="0"/>
              <a:t> electric charge is </a:t>
            </a:r>
            <a:r>
              <a:rPr lang="en-CA" sz="3600" b="1" u="sng" dirty="0"/>
              <a:t>transferred</a:t>
            </a:r>
            <a:r>
              <a:rPr lang="en-CA" sz="3600" dirty="0"/>
              <a:t> from one object to the other.</a:t>
            </a:r>
          </a:p>
          <a:p>
            <a:pPr lvl="1"/>
            <a:r>
              <a:rPr lang="en-CA" sz="3600" dirty="0"/>
              <a:t>Ex. When you walk across a carpet and get a spark by touching a metal doorknob, you are transferring some of your charge to the doorknob.</a:t>
            </a:r>
          </a:p>
          <a:p>
            <a:pPr lvl="1"/>
            <a:r>
              <a:rPr lang="en-US" sz="3600" dirty="0"/>
              <a:t>both objects will have the </a:t>
            </a:r>
            <a:r>
              <a:rPr lang="en-US" sz="3600" i="1" dirty="0"/>
              <a:t>same charge </a:t>
            </a:r>
            <a:r>
              <a:rPr lang="en-US" sz="3600" dirty="0"/>
              <a:t>at the end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Induction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848872" cy="5544616"/>
          </a:xfrm>
        </p:spPr>
        <p:txBody>
          <a:bodyPr>
            <a:normAutofit/>
          </a:bodyPr>
          <a:lstStyle/>
          <a:p>
            <a:r>
              <a:rPr lang="en-CA" sz="3200" dirty="0"/>
              <a:t>When objects are charged </a:t>
            </a:r>
            <a:r>
              <a:rPr lang="en-CA" sz="3200" b="1" u="sng" dirty="0"/>
              <a:t>without</a:t>
            </a:r>
            <a:r>
              <a:rPr lang="en-CA" sz="3200" dirty="0"/>
              <a:t> touching or making any direct contact</a:t>
            </a:r>
          </a:p>
          <a:p>
            <a:r>
              <a:rPr lang="en-CA" sz="3200" dirty="0"/>
              <a:t>If a charged object is brought </a:t>
            </a:r>
            <a:r>
              <a:rPr lang="en-CA" sz="3200" i="1" dirty="0"/>
              <a:t>near</a:t>
            </a:r>
            <a:r>
              <a:rPr lang="en-CA" sz="3200" dirty="0"/>
              <a:t> a neutral object, we can </a:t>
            </a:r>
            <a:r>
              <a:rPr lang="en-CA" sz="3200" b="1" i="1" u="sng" dirty="0"/>
              <a:t>induce</a:t>
            </a:r>
            <a:r>
              <a:rPr lang="en-CA" sz="3200" dirty="0"/>
              <a:t> a separation of charge in the neutral object because electrons move to get farther away from other electrons or closer to protons.</a:t>
            </a:r>
          </a:p>
          <a:p>
            <a:pPr lvl="1"/>
            <a:r>
              <a:rPr lang="en-CA" sz="2800" dirty="0"/>
              <a:t>Ex. Build-up of dust on a TV </a:t>
            </a:r>
          </a:p>
          <a:p>
            <a:pPr marL="411480" lvl="1" indent="0">
              <a:buNone/>
            </a:pPr>
            <a:r>
              <a:rPr lang="en-CA" sz="2800" dirty="0"/>
              <a:t>Screen </a:t>
            </a:r>
            <a:r>
              <a:rPr lang="en-US" sz="2600" dirty="0"/>
              <a:t>creates areas of opposite </a:t>
            </a:r>
          </a:p>
          <a:p>
            <a:pPr marL="411480" lvl="1" indent="0">
              <a:buNone/>
            </a:pPr>
            <a:r>
              <a:rPr lang="en-US" sz="2600" dirty="0"/>
              <a:t>charge on the objects</a:t>
            </a:r>
            <a:endParaRPr lang="en-CA" sz="2600" dirty="0"/>
          </a:p>
          <a:p>
            <a:pPr lvl="1"/>
            <a:endParaRPr lang="en-CA" sz="2800" dirty="0"/>
          </a:p>
        </p:txBody>
      </p:sp>
      <p:pic>
        <p:nvPicPr>
          <p:cNvPr id="5122" name="Picture 2" descr="C:\Documents and Settings\gill_narinder\Local Settings\Temporary Internet Files\Content.IE5\UOOZLV4W\MC9002321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13784"/>
            <a:ext cx="26351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8F03-EAFF-CF17-E03E-EC596FC3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 Separation of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49C1-F99B-4032-DECD-534CFEDF6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800600"/>
          </a:xfrm>
        </p:spPr>
        <p:txBody>
          <a:bodyPr/>
          <a:lstStyle/>
          <a:p>
            <a:pPr lvl="0"/>
            <a:r>
              <a:rPr lang="en-US" sz="2400" dirty="0"/>
              <a:t>When a charged object is brought near to a neutral object, the electrons in the neutral object shift so that the end of the neutral object is attracted to the charged object. </a:t>
            </a:r>
            <a:endParaRPr lang="en-CA" sz="2400" dirty="0"/>
          </a:p>
          <a:p>
            <a:pPr lvl="0"/>
            <a:r>
              <a:rPr lang="en-US" sz="2400" dirty="0"/>
              <a:t>Although there is a slight shift of charges within the neutral object, it does not gain or lose electrons and is still neutral.</a:t>
            </a:r>
            <a:endParaRPr lang="en-CA" sz="2400" dirty="0"/>
          </a:p>
          <a:p>
            <a:pPr lvl="0"/>
            <a:r>
              <a:rPr lang="en-US" sz="2400" dirty="0"/>
              <a:t>This charging effect is known as </a:t>
            </a:r>
            <a:r>
              <a:rPr lang="en-US" sz="2400" b="1" dirty="0"/>
              <a:t>induced charge separation</a:t>
            </a:r>
            <a:endParaRPr lang="en-US" dirty="0"/>
          </a:p>
        </p:txBody>
      </p:sp>
      <p:pic>
        <p:nvPicPr>
          <p:cNvPr id="4" name="Picture 2" descr="Image result for balloon on wall diagram charges">
            <a:extLst>
              <a:ext uri="{FF2B5EF4-FFF2-40B4-BE49-F238E27FC236}">
                <a16:creationId xmlns:a16="http://schemas.microsoft.com/office/drawing/2014/main" id="{E1B777DF-D719-5A1C-EB57-2F4D54BB0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45320" r="53702" b="9347"/>
          <a:stretch/>
        </p:blipFill>
        <p:spPr bwMode="auto">
          <a:xfrm>
            <a:off x="5580112" y="1916832"/>
            <a:ext cx="2810119" cy="36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7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Electric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4536504" cy="4464496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Benjamin Franklin showed that lightning is a form of electricity by flying a kite during a thunderstorm.</a:t>
            </a:r>
            <a:endParaRPr lang="en-CA" sz="2800" dirty="0"/>
          </a:p>
          <a:p>
            <a:pPr lvl="0"/>
            <a:r>
              <a:rPr lang="en-US" sz="2800" dirty="0"/>
              <a:t>Because of experiments by Franklin and others, it was determined that there are two types of charges:</a:t>
            </a:r>
          </a:p>
          <a:p>
            <a:pPr lvl="1"/>
            <a:r>
              <a:rPr lang="en-US" sz="2800" u="sng" dirty="0"/>
              <a:t>positive</a:t>
            </a:r>
            <a:r>
              <a:rPr lang="en-US" sz="2800" dirty="0"/>
              <a:t> and </a:t>
            </a:r>
            <a:r>
              <a:rPr lang="en-US" sz="2800" u="sng" dirty="0"/>
              <a:t>negative</a:t>
            </a:r>
            <a:r>
              <a:rPr lang="en-US" sz="2800" dirty="0"/>
              <a:t>.</a:t>
            </a:r>
            <a:endParaRPr lang="en-C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07504" y="5589240"/>
            <a:ext cx="8042275" cy="9699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An object without any charge is </a:t>
            </a:r>
            <a:r>
              <a:rPr lang="en-US" sz="2800" b="1" u="sng" dirty="0"/>
              <a:t>neutral</a:t>
            </a:r>
            <a:r>
              <a:rPr lang="en-US" sz="2800" dirty="0"/>
              <a:t> (0).</a:t>
            </a:r>
            <a:endParaRPr lang="en-CA" sz="2800" dirty="0"/>
          </a:p>
        </p:txBody>
      </p:sp>
      <p:pic>
        <p:nvPicPr>
          <p:cNvPr id="4" name="Picture 3" descr="bc9_u3c7_p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5373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70FE-E65F-455C-9A9D-64791EC9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Removing a Charge: 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266-876F-47D1-BEE8-94037310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6866165" cy="4154859"/>
          </a:xfrm>
        </p:spPr>
        <p:txBody>
          <a:bodyPr/>
          <a:lstStyle/>
          <a:p>
            <a:r>
              <a:rPr lang="en-CA" sz="2800" dirty="0"/>
              <a:t>Charged objects can be </a:t>
            </a:r>
            <a:r>
              <a:rPr lang="en-CA" sz="2800" i="1" dirty="0"/>
              <a:t>discharged</a:t>
            </a:r>
            <a:r>
              <a:rPr lang="en-CA" sz="2800" dirty="0"/>
              <a:t> by </a:t>
            </a:r>
            <a:r>
              <a:rPr lang="en-CA" sz="2800" b="1" u="sng" dirty="0"/>
              <a:t>grounding</a:t>
            </a:r>
            <a:r>
              <a:rPr lang="en-CA" sz="2800" dirty="0"/>
              <a:t>. (Excess charges can be removed by </a:t>
            </a:r>
            <a:r>
              <a:rPr lang="en-CA" sz="2800" b="1" u="sng" dirty="0"/>
              <a:t>touching</a:t>
            </a:r>
            <a:r>
              <a:rPr lang="en-CA" sz="2800" b="1" dirty="0"/>
              <a:t> </a:t>
            </a:r>
            <a:r>
              <a:rPr lang="en-CA" sz="2800" dirty="0"/>
              <a:t>it) making it neutral.</a:t>
            </a:r>
          </a:p>
          <a:p>
            <a:r>
              <a:rPr lang="en-CA" sz="2800" dirty="0"/>
              <a:t>A grounded object is connected directly to Earth by a </a:t>
            </a:r>
            <a:r>
              <a:rPr lang="en-CA" sz="2800" b="1" dirty="0"/>
              <a:t>conductor.</a:t>
            </a:r>
          </a:p>
          <a:p>
            <a:r>
              <a:rPr lang="en-CA" sz="2800" i="1" dirty="0">
                <a:solidFill>
                  <a:schemeClr val="accent1"/>
                </a:solidFill>
              </a:rPr>
              <a:t>An electroscope containing conducting metal but holds a static charge. Why?</a:t>
            </a:r>
          </a:p>
          <a:p>
            <a:endParaRPr lang="en-CA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446DFD-46C0-44C5-A32E-3D66CD5C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934255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0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5035-B3BB-4D8E-9DEF-1C518369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31094"/>
            <a:ext cx="7981950" cy="994172"/>
          </a:xfrm>
        </p:spPr>
        <p:txBody>
          <a:bodyPr/>
          <a:lstStyle/>
          <a:p>
            <a:r>
              <a:rPr lang="en-CA" sz="4000" dirty="0"/>
              <a:t>Attracting Charges: </a:t>
            </a:r>
            <a:r>
              <a:rPr lang="en-CA" sz="4000" b="1" dirty="0"/>
              <a:t>Lightning Rod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842FD-76D1-4148-8BDE-28F53CF37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2226469"/>
            <a:ext cx="4283241" cy="360321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CA" dirty="0"/>
              <a:t>A lightning Rod is a </a:t>
            </a:r>
            <a:r>
              <a:rPr lang="en-CA" b="1" u="sng" dirty="0"/>
              <a:t>conductor</a:t>
            </a:r>
            <a:r>
              <a:rPr lang="en-CA" b="1" dirty="0"/>
              <a:t> </a:t>
            </a:r>
            <a:r>
              <a:rPr lang="en-CA" dirty="0"/>
              <a:t>and usually pointed to receive a greater concentration of charge.</a:t>
            </a:r>
          </a:p>
          <a:p>
            <a:r>
              <a:rPr lang="en-CA" dirty="0"/>
              <a:t>Conducts the charge safely down to the ground</a:t>
            </a:r>
          </a:p>
          <a:p>
            <a:r>
              <a:rPr lang="en-CA" dirty="0">
                <a:solidFill>
                  <a:schemeClr val="accent1"/>
                </a:solidFill>
              </a:rPr>
              <a:t>(not through your building so your electronics don’t get fried).</a:t>
            </a:r>
          </a:p>
          <a:p>
            <a:endParaRPr lang="en-CA" dirty="0"/>
          </a:p>
        </p:txBody>
      </p:sp>
      <p:pic>
        <p:nvPicPr>
          <p:cNvPr id="4098" name="Picture 2" descr="Image result for lightning rod">
            <a:extLst>
              <a:ext uri="{FF2B5EF4-FFF2-40B4-BE49-F238E27FC236}">
                <a16:creationId xmlns:a16="http://schemas.microsoft.com/office/drawing/2014/main" id="{01176BD6-1E44-4060-822D-6D00F5FD5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26021"/>
          <a:stretch/>
        </p:blipFill>
        <p:spPr bwMode="auto">
          <a:xfrm>
            <a:off x="6559043" y="2125266"/>
            <a:ext cx="3075385" cy="38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ightning rod">
            <a:extLst>
              <a:ext uri="{FF2B5EF4-FFF2-40B4-BE49-F238E27FC236}">
                <a16:creationId xmlns:a16="http://schemas.microsoft.com/office/drawing/2014/main" id="{A442580C-BCFB-4BEC-B05E-0F90121D8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r="48543"/>
          <a:stretch/>
        </p:blipFill>
        <p:spPr bwMode="auto">
          <a:xfrm>
            <a:off x="4680486" y="2125267"/>
            <a:ext cx="1622376" cy="36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11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69F0-20F2-404A-91F6-C988A88D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Blocking Charge: Faraday Cage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9474-ECAF-4CD8-80AE-5F0B6A918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22" y="2226469"/>
            <a:ext cx="3374028" cy="3263504"/>
          </a:xfrm>
        </p:spPr>
        <p:txBody>
          <a:bodyPr>
            <a:normAutofit/>
          </a:bodyPr>
          <a:lstStyle/>
          <a:p>
            <a:endParaRPr lang="en-CA" b="1" u="sng" dirty="0">
              <a:solidFill>
                <a:schemeClr val="accent1"/>
              </a:solidFill>
            </a:endParaRPr>
          </a:p>
          <a:p>
            <a:r>
              <a:rPr lang="en-CA" dirty="0"/>
              <a:t>a grounded metal screen surrounding a piece of equipment that </a:t>
            </a:r>
            <a:r>
              <a:rPr lang="en-CA" b="1" u="sng" dirty="0"/>
              <a:t>shields</a:t>
            </a:r>
            <a:r>
              <a:rPr lang="en-CA" dirty="0"/>
              <a:t> electrostatic  influences.</a:t>
            </a:r>
          </a:p>
        </p:txBody>
      </p:sp>
      <p:pic>
        <p:nvPicPr>
          <p:cNvPr id="3076" name="Picture 4" descr="Image result for faraday cage">
            <a:extLst>
              <a:ext uri="{FF2B5EF4-FFF2-40B4-BE49-F238E27FC236}">
                <a16:creationId xmlns:a16="http://schemas.microsoft.com/office/drawing/2014/main" id="{014CD96B-C2B9-4EAF-B350-481EBC11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78" y="2125266"/>
            <a:ext cx="5143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33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A94-AA7A-4795-8196-7173FF6D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8" name="Picture 4" descr="Image result for faraday cage">
            <a:extLst>
              <a:ext uri="{FF2B5EF4-FFF2-40B4-BE49-F238E27FC236}">
                <a16:creationId xmlns:a16="http://schemas.microsoft.com/office/drawing/2014/main" id="{0E4D2F7D-F3E3-45B8-B52B-8E584C7C1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9963"/>
            <a:ext cx="8099987" cy="50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34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Metal-Leaf Electroscope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184576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 Used to determine the presence of electric charges.</a:t>
            </a:r>
            <a:endParaRPr lang="en-CA" dirty="0"/>
          </a:p>
          <a:p>
            <a:pPr lvl="0"/>
            <a:r>
              <a:rPr lang="en-US" dirty="0"/>
              <a:t>When a negatively charged strip is brought near the electroscope, it induces a separation of charge. </a:t>
            </a:r>
          </a:p>
          <a:p>
            <a:pPr lvl="0"/>
            <a:r>
              <a:rPr lang="en-US" dirty="0"/>
              <a:t>The ball on the top of the electroscope becomes positively charged and the two leaves become negatively charged. </a:t>
            </a:r>
          </a:p>
          <a:p>
            <a:pPr lvl="0"/>
            <a:r>
              <a:rPr lang="en-US" dirty="0"/>
              <a:t>Since the two leaves have the same charge, they repel each other and spread out.</a:t>
            </a:r>
            <a:endParaRPr lang="en-CA" dirty="0"/>
          </a:p>
          <a:p>
            <a:pPr lvl="0"/>
            <a:r>
              <a:rPr lang="en-US" dirty="0"/>
              <a:t>When the charged object is removed, there is no longer and induced separation of charge and the leaves return to their original position. 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bc9_u3c7_p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29069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5022256" cy="5376664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To ensure the electroscope is neutral, all excess charges need to be removed, or discharged, by grounding it.  </a:t>
            </a:r>
            <a:endParaRPr lang="en-CA" sz="2400" dirty="0"/>
          </a:p>
          <a:p>
            <a:pPr lvl="0"/>
            <a:r>
              <a:rPr lang="en-US" sz="2400" dirty="0"/>
              <a:t>An object is </a:t>
            </a:r>
            <a:r>
              <a:rPr lang="en-US" sz="2400" b="1" dirty="0"/>
              <a:t>grounded</a:t>
            </a:r>
            <a:r>
              <a:rPr lang="en-US" sz="2400" dirty="0"/>
              <a:t> if it is connected to Earth by a conductor.</a:t>
            </a:r>
            <a:endParaRPr lang="en-CA" sz="2400" dirty="0"/>
          </a:p>
          <a:p>
            <a:pPr lvl="0"/>
            <a:r>
              <a:rPr lang="en-US" sz="2400" dirty="0"/>
              <a:t>If a conductor has a sharp point, that area receives a greater concentration of charge. </a:t>
            </a:r>
          </a:p>
          <a:p>
            <a:pPr lvl="0"/>
            <a:r>
              <a:rPr lang="en-US" sz="2400" dirty="0"/>
              <a:t>This is why lightning rods placed on the top of buildings have a pointed end. </a:t>
            </a:r>
          </a:p>
          <a:p>
            <a:pPr lvl="0"/>
            <a:r>
              <a:rPr lang="en-US" sz="2400" dirty="0"/>
              <a:t>A conductor goes from the rod to the ground which prevents the lightning from going through the building.</a:t>
            </a:r>
            <a:endParaRPr lang="en-CA" sz="2400" dirty="0"/>
          </a:p>
          <a:p>
            <a:endParaRPr lang="en-C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2" y="974007"/>
            <a:ext cx="30003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32" y="594928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7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15" y="486960"/>
            <a:ext cx="27908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6765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95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5" y="2276872"/>
            <a:ext cx="2705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0" y="4869160"/>
            <a:ext cx="20859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8DF4-A45F-44CE-88F9-3BFFF43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Electroscope simulation: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FB21-E925-4301-94C3-F283EF3F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https://simpop.org/electroscope/electroscope.htm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648E6-DEAC-41A7-A85E-ADF6C989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85" y="2778919"/>
            <a:ext cx="3721894" cy="32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9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Bozeman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 but good. This guy gives good explanation with diagram.</a:t>
            </a:r>
          </a:p>
          <a:p>
            <a:r>
              <a:rPr lang="en-US" dirty="0">
                <a:hlinkClick r:id="rId2"/>
              </a:rPr>
              <a:t>https://www.youtube.com/watch?v=dwJ-MM7yu4E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4AD3-2B2B-459E-9A0E-D9986947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5429-5F24-4363-A730-89FAC62E6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CA" dirty="0"/>
              <a:t>Answer questions a-j of Activity 9B In COMPLETE SENTENCES.</a:t>
            </a:r>
          </a:p>
          <a:p>
            <a:endParaRPr lang="en-CA" dirty="0"/>
          </a:p>
          <a:p>
            <a:r>
              <a:rPr lang="en-CA" dirty="0"/>
              <a:t>Read pages 281-283</a:t>
            </a:r>
          </a:p>
          <a:p>
            <a:r>
              <a:rPr lang="en-CA" dirty="0"/>
              <a:t>Answer CYU p284 #2, 4, 5, 7, 8</a:t>
            </a:r>
            <a:r>
              <a:rPr lang="en-CA"/>
              <a:t>, 9</a:t>
            </a:r>
            <a:endParaRPr lang="en-CA" dirty="0"/>
          </a:p>
          <a:p>
            <a:r>
              <a:rPr lang="en-CA" dirty="0">
                <a:cs typeface="Calibri" panose="020F0502020204030204"/>
              </a:rPr>
              <a:t>WB p</a:t>
            </a:r>
          </a:p>
        </p:txBody>
      </p:sp>
    </p:spTree>
    <p:extLst>
      <p:ext uri="{BB962C8B-B14F-4D97-AF65-F5344CB8AC3E}">
        <p14:creationId xmlns:p14="http://schemas.microsoft.com/office/powerpoint/2010/main" val="108895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6A22-D348-4FE1-8D05-43D1C2B8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object become charged?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7137-535C-4E28-B33C-960BE883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Review parts of an atom</a:t>
            </a:r>
          </a:p>
        </p:txBody>
      </p:sp>
      <p:pic>
        <p:nvPicPr>
          <p:cNvPr id="4" name="Picture 2" descr="bc9_u3c7_p250_fig7_2">
            <a:extLst>
              <a:ext uri="{FF2B5EF4-FFF2-40B4-BE49-F238E27FC236}">
                <a16:creationId xmlns:a16="http://schemas.microsoft.com/office/drawing/2014/main" id="{1A2AE9E2-152D-5AE4-C21D-2598C146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00" y="1352801"/>
            <a:ext cx="4752528" cy="504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03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9.4 Electric Force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322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Electric Force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5832648" cy="4104456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The </a:t>
            </a:r>
            <a:r>
              <a:rPr lang="en-US" sz="2800" b="1" dirty="0"/>
              <a:t>Van de Graff generator</a:t>
            </a:r>
            <a:r>
              <a:rPr lang="en-US" sz="2800" dirty="0"/>
              <a:t> is a device that separates large quantities of electric charge. </a:t>
            </a:r>
            <a:endParaRPr lang="en-CA" sz="2800" dirty="0"/>
          </a:p>
          <a:p>
            <a:pPr lvl="0"/>
            <a:r>
              <a:rPr lang="en-US" sz="2800" dirty="0"/>
              <a:t>A charge (negative or positive) is transferred onto a moving belt at the base of the generator and is transferred off the belt onto the metal dome where they spread out across the outside </a:t>
            </a:r>
            <a:r>
              <a:rPr lang="en-US" sz="2800"/>
              <a:t>surface.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01208"/>
            <a:ext cx="8388424" cy="1236214"/>
          </a:xfrm>
        </p:spPr>
        <p:txBody>
          <a:bodyPr>
            <a:normAutofit/>
          </a:bodyPr>
          <a:lstStyle/>
          <a:p>
            <a:pPr lvl="0"/>
            <a:r>
              <a:rPr lang="en-US"/>
              <a:t>Can produce very large electric charges which can be used to investigate electric forces.</a:t>
            </a:r>
            <a:endParaRPr lang="en-CA" dirty="0"/>
          </a:p>
          <a:p>
            <a:endParaRPr lang="en-CA" dirty="0"/>
          </a:p>
        </p:txBody>
      </p:sp>
      <p:pic>
        <p:nvPicPr>
          <p:cNvPr id="7170" name="Picture 2" descr="C:\Documents and Settings\gill_narinder\Local Settings\Temporary Internet Files\Content.IE5\4AGWUE2A\MC9002328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889189" cy="35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Van de Graff</a:t>
            </a:r>
          </a:p>
        </p:txBody>
      </p:sp>
      <p:pic>
        <p:nvPicPr>
          <p:cNvPr id="1026" name="Picture 2" descr="http://www.arborsci.com/Vandegraaff/vdg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77177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3815668" cy="656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14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352928" cy="6336704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The </a:t>
            </a:r>
            <a:r>
              <a:rPr lang="en-US" sz="3200" b="1" dirty="0"/>
              <a:t>electric force</a:t>
            </a:r>
            <a:r>
              <a:rPr lang="en-US" sz="3200" dirty="0"/>
              <a:t> (aka electrostatic force) is the force that exists between static charges.</a:t>
            </a:r>
            <a:endParaRPr lang="en-CA" sz="3200" dirty="0"/>
          </a:p>
          <a:p>
            <a:pPr lvl="0"/>
            <a:r>
              <a:rPr lang="en-US" sz="3200" dirty="0"/>
              <a:t>It can either pull charges together (attraction) or push charges apart (repulsion)</a:t>
            </a:r>
            <a:endParaRPr lang="en-CA" sz="3200" dirty="0"/>
          </a:p>
          <a:p>
            <a:pPr lvl="0"/>
            <a:r>
              <a:rPr lang="en-US" sz="3200" dirty="0"/>
              <a:t>The strength of the electric force increases with increasing electric charge and decreases with increasing distance (</a:t>
            </a:r>
            <a:r>
              <a:rPr lang="en-US" sz="3200" b="1" dirty="0"/>
              <a:t>Coulomb’s Law</a:t>
            </a:r>
            <a:r>
              <a:rPr lang="en-US" sz="3200" dirty="0"/>
              <a:t>) </a:t>
            </a:r>
            <a:endParaRPr lang="en-CA" sz="3200" dirty="0"/>
          </a:p>
          <a:p>
            <a:pPr lvl="0"/>
            <a:r>
              <a:rPr lang="en-US" sz="3200" dirty="0"/>
              <a:t>The SI unit for size of the electric charge is called the </a:t>
            </a:r>
            <a:r>
              <a:rPr lang="en-US" sz="3200" b="1" dirty="0"/>
              <a:t>Coulomb</a:t>
            </a:r>
            <a:r>
              <a:rPr lang="en-US" sz="3200" dirty="0"/>
              <a:t> (</a:t>
            </a:r>
            <a:r>
              <a:rPr lang="en-US" sz="3200" b="1" dirty="0"/>
              <a:t>C</a:t>
            </a:r>
            <a:r>
              <a:rPr lang="en-US" sz="3200" dirty="0"/>
              <a:t>)</a:t>
            </a:r>
          </a:p>
          <a:p>
            <a:pPr lvl="1"/>
            <a:r>
              <a:rPr lang="en-CA" sz="3200" b="1" dirty="0"/>
              <a:t>Q</a:t>
            </a:r>
            <a:r>
              <a:rPr lang="en-CA" sz="3200" dirty="0"/>
              <a:t>: is the symbol for charge</a:t>
            </a:r>
            <a:endParaRPr lang="en-CA" sz="30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803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9.5 Applications of Static Electricity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99715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There are several applications of static electricity such as </a:t>
            </a:r>
          </a:p>
          <a:p>
            <a:pPr lvl="1"/>
            <a:r>
              <a:rPr lang="en-US" sz="2800" dirty="0"/>
              <a:t>Lightning</a:t>
            </a:r>
          </a:p>
          <a:p>
            <a:pPr lvl="1"/>
            <a:r>
              <a:rPr lang="en-US" sz="2800" dirty="0"/>
              <a:t>laser printers</a:t>
            </a:r>
          </a:p>
          <a:p>
            <a:pPr lvl="1"/>
            <a:r>
              <a:rPr lang="en-US" sz="2800" dirty="0"/>
              <a:t>fabric softener sheets and static cling</a:t>
            </a:r>
          </a:p>
          <a:p>
            <a:pPr lvl="1"/>
            <a:r>
              <a:rPr lang="en-US" sz="2800" dirty="0"/>
              <a:t>electrostatic precipitators</a:t>
            </a:r>
            <a:endParaRPr lang="en-CA" sz="2800" dirty="0"/>
          </a:p>
        </p:txBody>
      </p:sp>
      <p:pic>
        <p:nvPicPr>
          <p:cNvPr id="5122" name="Picture 2" descr="bc9_u3c7_p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48913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858218"/>
          </a:xfrm>
        </p:spPr>
        <p:txBody>
          <a:bodyPr/>
          <a:lstStyle/>
          <a:p>
            <a:r>
              <a:rPr lang="en-US" sz="4000" i="1" dirty="0"/>
              <a:t>Charging by Conduction (contact)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686786"/>
            <a:ext cx="3672408" cy="2830446"/>
          </a:xfrm>
        </p:spPr>
        <p:txBody>
          <a:bodyPr>
            <a:normAutofit/>
          </a:bodyPr>
          <a:lstStyle/>
          <a:p>
            <a:r>
              <a:rPr lang="en-US" sz="3200" dirty="0"/>
              <a:t>A neutral metal sphere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6632"/>
            <a:ext cx="4012679" cy="619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1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3960440" cy="4968552"/>
          </a:xfrm>
        </p:spPr>
        <p:txBody>
          <a:bodyPr>
            <a:noAutofit/>
          </a:bodyPr>
          <a:lstStyle/>
          <a:p>
            <a:r>
              <a:rPr lang="en-US" sz="3200" dirty="0"/>
              <a:t>When a negatively charged bar</a:t>
            </a:r>
            <a:r>
              <a:rPr lang="en-CA" sz="3200" dirty="0"/>
              <a:t> </a:t>
            </a:r>
            <a:r>
              <a:rPr lang="en-US" sz="3200" dirty="0"/>
              <a:t>contacts the sphere, some of the extra</a:t>
            </a:r>
            <a:r>
              <a:rPr lang="en-CA" sz="3200" dirty="0"/>
              <a:t> </a:t>
            </a:r>
            <a:r>
              <a:rPr lang="en-US" sz="3200" dirty="0"/>
              <a:t>electrons move to the sphere, giving</a:t>
            </a:r>
            <a:r>
              <a:rPr lang="en-CA" sz="3200" dirty="0"/>
              <a:t> </a:t>
            </a:r>
            <a:r>
              <a:rPr lang="en-US" sz="3200" dirty="0"/>
              <a:t>it a negative charge.</a:t>
            </a:r>
            <a:endParaRPr lang="en-C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31955"/>
            <a:ext cx="4359428" cy="633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6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20000" cy="1143000"/>
          </a:xfrm>
        </p:spPr>
        <p:txBody>
          <a:bodyPr/>
          <a:lstStyle/>
          <a:p>
            <a:r>
              <a:rPr lang="en-US" sz="2800" dirty="0"/>
              <a:t>Attraction of Neutral Objects to Charged Objects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97360"/>
            <a:ext cx="4968552" cy="4635896"/>
          </a:xfrm>
        </p:spPr>
        <p:txBody>
          <a:bodyPr>
            <a:noAutofit/>
          </a:bodyPr>
          <a:lstStyle/>
          <a:p>
            <a:pPr lvl="0"/>
            <a:r>
              <a:rPr lang="en-US" sz="2600" dirty="0"/>
              <a:t>When a charged object is brought near to a neutral object, the electrons in the neutral object shift so that the end of the neutral object is attracted to the charged object. </a:t>
            </a:r>
            <a:endParaRPr lang="en-CA" sz="2600" dirty="0"/>
          </a:p>
          <a:p>
            <a:pPr lvl="0"/>
            <a:r>
              <a:rPr lang="en-US" sz="2600" dirty="0"/>
              <a:t>Although there is a slight shift of charges within the neutral object, it does not gain or lose electrons and is still neutral.</a:t>
            </a:r>
            <a:endParaRPr lang="en-CA" sz="2600" dirty="0"/>
          </a:p>
          <a:p>
            <a:pPr lvl="0"/>
            <a:r>
              <a:rPr lang="en-US" sz="2600" dirty="0"/>
              <a:t>This charging effect is known as </a:t>
            </a:r>
            <a:r>
              <a:rPr lang="en-US" sz="2600" b="1" dirty="0"/>
              <a:t>induced charge separation</a:t>
            </a:r>
            <a:r>
              <a:rPr lang="en-US" sz="2600" dirty="0"/>
              <a:t>. </a:t>
            </a:r>
            <a:endParaRPr lang="en-CA" sz="2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782" y="1097360"/>
            <a:ext cx="36401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4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20" y="476672"/>
            <a:ext cx="4978896" cy="1143000"/>
          </a:xfrm>
        </p:spPr>
        <p:txBody>
          <a:bodyPr/>
          <a:lstStyle/>
          <a:p>
            <a:r>
              <a:rPr lang="en-US" i="1" dirty="0"/>
              <a:t>Charging by Induction</a:t>
            </a:r>
            <a:br>
              <a:rPr lang="en-CA" dirty="0"/>
            </a:b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578" y="332656"/>
            <a:ext cx="43939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1916832"/>
            <a:ext cx="3643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dirty="0"/>
              <a:t>What happens when a negatively charged bar comes near the sphere?</a:t>
            </a:r>
          </a:p>
        </p:txBody>
      </p:sp>
    </p:spTree>
    <p:extLst>
      <p:ext uri="{BB962C8B-B14F-4D97-AF65-F5344CB8AC3E}">
        <p14:creationId xmlns:p14="http://schemas.microsoft.com/office/powerpoint/2010/main" val="30445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3960440" cy="5040560"/>
          </a:xfrm>
        </p:spPr>
        <p:txBody>
          <a:bodyPr>
            <a:noAutofit/>
          </a:bodyPr>
          <a:lstStyle/>
          <a:p>
            <a:r>
              <a:rPr lang="en-CA" sz="4000" dirty="0"/>
              <a:t>the charge on the bar causes, or </a:t>
            </a:r>
            <a:r>
              <a:rPr lang="en-CA" sz="4000" i="1" dirty="0">
                <a:solidFill>
                  <a:srgbClr val="FF0000"/>
                </a:solidFill>
              </a:rPr>
              <a:t>induces</a:t>
            </a:r>
            <a:r>
              <a:rPr lang="en-CA" sz="4000" dirty="0"/>
              <a:t>, the electrons on the sphere to change their position.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357718" cy="650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Atomic Structure and Electric Charge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2618" y="1230807"/>
            <a:ext cx="5915000" cy="3404976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chemeClr val="tx2"/>
                </a:solidFill>
              </a:rPr>
              <a:t>Recall from chemistry that all matter is made up of tiny particles called atoms. </a:t>
            </a:r>
            <a:endParaRPr lang="en-CA" sz="240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Three smaller (subatomic) particles make up the atom: protons, neutrons and electrons. </a:t>
            </a:r>
            <a:endParaRPr lang="en-CA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Protons and neutrons are strongly attached to the nucleus but electrons are outside of the nucleus are can be easily added or removed.</a:t>
            </a:r>
            <a:endParaRPr lang="en-CA" sz="2400" dirty="0">
              <a:solidFill>
                <a:schemeClr val="tx2"/>
              </a:solidFill>
            </a:endParaRPr>
          </a:p>
          <a:p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5157192"/>
            <a:ext cx="7776864" cy="132932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Therefore, whether an object develops a negative or positive charge is due to whether it gains (-) or loses (+) </a:t>
            </a:r>
            <a:r>
              <a:rPr lang="en-US" u="sng" dirty="0">
                <a:solidFill>
                  <a:srgbClr val="FF0000"/>
                </a:solidFill>
              </a:rPr>
              <a:t>electrons.</a:t>
            </a:r>
            <a:endParaRPr lang="en-CA" u="sng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3074" name="Picture 2" descr="bc9_u3c7_p250_fig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6559"/>
            <a:ext cx="291730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Insulators and Conductors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8424936" cy="5472608"/>
          </a:xfrm>
        </p:spPr>
        <p:txBody>
          <a:bodyPr>
            <a:noAutofit/>
          </a:bodyPr>
          <a:lstStyle/>
          <a:p>
            <a:r>
              <a:rPr lang="en-US" sz="2400" dirty="0"/>
              <a:t>Some materials are able to acquire electrical charges that stay on them for some time. </a:t>
            </a:r>
            <a:endParaRPr lang="en-CA" sz="2400" dirty="0"/>
          </a:p>
          <a:p>
            <a:pPr lvl="0"/>
            <a:r>
              <a:rPr lang="en-US" sz="2400" dirty="0"/>
              <a:t>These materials are called </a:t>
            </a:r>
            <a:r>
              <a:rPr lang="en-US" sz="2400" b="1" dirty="0"/>
              <a:t>insulators</a:t>
            </a:r>
            <a:r>
              <a:rPr lang="en-US" sz="2400" dirty="0"/>
              <a:t>.</a:t>
            </a:r>
            <a:endParaRPr lang="en-CA" sz="2400" dirty="0"/>
          </a:p>
          <a:p>
            <a:pPr lvl="0"/>
            <a:r>
              <a:rPr lang="en-US" sz="2400" dirty="0"/>
              <a:t>Insulators are substances in which the electrons are so tightly bound to the atoms making up the material that they are not free to move to a neighboring atom. </a:t>
            </a:r>
          </a:p>
          <a:p>
            <a:pPr lvl="1"/>
            <a:r>
              <a:rPr lang="en-US" sz="2400" dirty="0"/>
              <a:t>E.g. plastic</a:t>
            </a:r>
            <a:endParaRPr lang="en-CA" sz="2400" dirty="0"/>
          </a:p>
          <a:p>
            <a:pPr lvl="0"/>
            <a:r>
              <a:rPr lang="en-US" sz="2400" dirty="0"/>
              <a:t>Other materials, called </a:t>
            </a:r>
            <a:r>
              <a:rPr lang="en-US" sz="2400" b="1" dirty="0"/>
              <a:t>conductors</a:t>
            </a:r>
            <a:r>
              <a:rPr lang="en-US" sz="2400" dirty="0"/>
              <a:t>, allow electrons to flow freely from one atom to another E.g. metals</a:t>
            </a:r>
            <a:endParaRPr lang="en-CA" sz="2400" dirty="0"/>
          </a:p>
          <a:p>
            <a:pPr lvl="1"/>
            <a:r>
              <a:rPr lang="en-US" sz="2400" dirty="0"/>
              <a:t>See Table 1 (p. 282) for examples of insulators, conductors and semiconductors</a:t>
            </a:r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579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51D2-2EC9-4691-AE4A-6F685371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PHET Simulation: John Travoltage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6576-4F2E-4292-B4EC-201C7A15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https://phet.colorado.edu/sims/html/john-travoltage/latest/john-travoltage_en.html</a:t>
            </a:r>
            <a:r>
              <a:rPr lang="en-CA" dirty="0"/>
              <a:t>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>
                <a:solidFill>
                  <a:schemeClr val="tx2"/>
                </a:solidFill>
              </a:rPr>
              <a:t>Can this happen with other objects? Lets find out.</a:t>
            </a:r>
          </a:p>
          <a:p>
            <a:pPr marL="0" indent="0">
              <a:buNone/>
            </a:pPr>
            <a:endParaRPr lang="en-CA" dirty="0">
              <a:solidFill>
                <a:schemeClr val="tx2"/>
              </a:solidFill>
            </a:endParaRPr>
          </a:p>
          <a:p>
            <a:r>
              <a:rPr lang="en-CA" dirty="0">
                <a:solidFill>
                  <a:schemeClr val="tx2"/>
                </a:solidFill>
              </a:rPr>
              <a:t>Materials: Plastic, Balloon, bits of paper, rice Krispies.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61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E20F-4554-4AD1-9F43-24D1686D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overall charge of each?</a:t>
            </a:r>
            <a:endParaRPr lang="en-US" dirty="0"/>
          </a:p>
        </p:txBody>
      </p:sp>
      <p:pic>
        <p:nvPicPr>
          <p:cNvPr id="5" name="Picture 2" descr="Image result for charged objects">
            <a:extLst>
              <a:ext uri="{FF2B5EF4-FFF2-40B4-BE49-F238E27FC236}">
                <a16:creationId xmlns:a16="http://schemas.microsoft.com/office/drawing/2014/main" id="{8BC50322-E060-4B89-99C2-FB5B36555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4978" r="5577" b="33480"/>
          <a:stretch/>
        </p:blipFill>
        <p:spPr bwMode="auto">
          <a:xfrm>
            <a:off x="742950" y="2819387"/>
            <a:ext cx="6889299" cy="17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1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162C-0A67-FE5E-96B7-2DDE98C0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Positive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7C9D7-09C1-C6CA-A546-C26501E44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an object is positive, </a:t>
            </a:r>
          </a:p>
          <a:p>
            <a:r>
              <a:rPr lang="en-US" sz="3200" dirty="0"/>
              <a:t>It has more _____________ than ____________ (electrons/protons)</a:t>
            </a:r>
          </a:p>
          <a:p>
            <a:r>
              <a:rPr lang="en-US" sz="3200" dirty="0"/>
              <a:t>Therefore it has ____________(lost/gained) some _______________(electrons/protons)</a:t>
            </a:r>
          </a:p>
        </p:txBody>
      </p:sp>
      <p:pic>
        <p:nvPicPr>
          <p:cNvPr id="1026" name="Picture 2" descr="Electricity and Electromagnetism: Static Electricity Flashcards | Quizlet">
            <a:extLst>
              <a:ext uri="{FF2B5EF4-FFF2-40B4-BE49-F238E27FC236}">
                <a16:creationId xmlns:a16="http://schemas.microsoft.com/office/drawing/2014/main" id="{1EF9EEDD-4806-5B5C-6AB8-0FD45772D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5"/>
          <a:stretch/>
        </p:blipFill>
        <p:spPr bwMode="auto">
          <a:xfrm>
            <a:off x="1885950" y="5012506"/>
            <a:ext cx="4762500" cy="15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2A59-6F9F-4C37-A7CC-0727B540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Pith Ball Activity/Demo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0212-E5A4-41C6-B41F-F5A2E0AE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943350" cy="3263504"/>
          </a:xfrm>
        </p:spPr>
        <p:txBody>
          <a:bodyPr/>
          <a:lstStyle/>
          <a:p>
            <a:r>
              <a:rPr lang="en-US" sz="2700" dirty="0">
                <a:solidFill>
                  <a:schemeClr val="accent1"/>
                </a:solidFill>
              </a:rPr>
              <a:t>What happens when </a:t>
            </a:r>
            <a:r>
              <a:rPr lang="en-US" sz="2700" b="1" dirty="0">
                <a:solidFill>
                  <a:schemeClr val="accent1"/>
                </a:solidFill>
              </a:rPr>
              <a:t>positively charged </a:t>
            </a:r>
            <a:r>
              <a:rPr lang="en-US" sz="2700" dirty="0">
                <a:solidFill>
                  <a:schemeClr val="accent1"/>
                </a:solidFill>
              </a:rPr>
              <a:t>acetate strip brought near? </a:t>
            </a:r>
          </a:p>
          <a:p>
            <a:r>
              <a:rPr lang="en-US" sz="2700" dirty="0">
                <a:solidFill>
                  <a:schemeClr val="accent1"/>
                </a:solidFill>
              </a:rPr>
              <a:t>What happens when </a:t>
            </a:r>
            <a:r>
              <a:rPr lang="en-US" sz="2700" b="1" dirty="0">
                <a:solidFill>
                  <a:schemeClr val="accent1"/>
                </a:solidFill>
              </a:rPr>
              <a:t>negatively charged </a:t>
            </a:r>
            <a:r>
              <a:rPr lang="en-US" sz="2700" dirty="0">
                <a:solidFill>
                  <a:schemeClr val="accent1"/>
                </a:solidFill>
              </a:rPr>
              <a:t>vinyl strip brought near? 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Describe a pith ball electroscope. How can you use it to test whether a  body is charged or uncharged ?">
            <a:extLst>
              <a:ext uri="{FF2B5EF4-FFF2-40B4-BE49-F238E27FC236}">
                <a16:creationId xmlns:a16="http://schemas.microsoft.com/office/drawing/2014/main" id="{070D9F11-78F2-4049-BA3A-A74B42E38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r="31157"/>
          <a:stretch/>
        </p:blipFill>
        <p:spPr bwMode="auto">
          <a:xfrm>
            <a:off x="5893594" y="1115020"/>
            <a:ext cx="2443163" cy="46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29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2117</Words>
  <Application>Microsoft Office PowerPoint</Application>
  <PresentationFormat>On-screen Show (4:3)</PresentationFormat>
  <Paragraphs>208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Cambria</vt:lpstr>
      <vt:lpstr>Adjacency</vt:lpstr>
      <vt:lpstr>PowerPoint Presentation</vt:lpstr>
      <vt:lpstr>9.1 Types of Electric Charge</vt:lpstr>
      <vt:lpstr>Types of Electric Charge</vt:lpstr>
      <vt:lpstr>How does an object become charged? </vt:lpstr>
      <vt:lpstr>Atomic Structure and Electric Charge</vt:lpstr>
      <vt:lpstr>PHET Simulation: John Travoltage</vt:lpstr>
      <vt:lpstr>What is the overall charge of each?</vt:lpstr>
      <vt:lpstr>E.g. Positive Object</vt:lpstr>
      <vt:lpstr>Pith Ball Activity/Demo</vt:lpstr>
      <vt:lpstr>Law of Electrical Charge:</vt:lpstr>
      <vt:lpstr>Law of Electrical Charge:</vt:lpstr>
      <vt:lpstr>Pith Ball Activity/Demo</vt:lpstr>
      <vt:lpstr>Electrostatic Force</vt:lpstr>
      <vt:lpstr>Exercise: Fun with Tape</vt:lpstr>
      <vt:lpstr>PowerPoint Presentation</vt:lpstr>
      <vt:lpstr>PowerPoint Presentation</vt:lpstr>
      <vt:lpstr>Static Electric Charge</vt:lpstr>
      <vt:lpstr>Pg. 276 Electrostatic series table</vt:lpstr>
      <vt:lpstr>ELECTROSTATIC SERIES</vt:lpstr>
      <vt:lpstr>Electrostatic Series</vt:lpstr>
      <vt:lpstr>Insulators and Conductors</vt:lpstr>
      <vt:lpstr>PowerPoint Presentation</vt:lpstr>
      <vt:lpstr>Practice</vt:lpstr>
      <vt:lpstr>9.2 Friction, Conduction, and Induction</vt:lpstr>
      <vt:lpstr>Charging by Friction </vt:lpstr>
      <vt:lpstr>Eg. Rubbing balloon on sweater. </vt:lpstr>
      <vt:lpstr>Conduction </vt:lpstr>
      <vt:lpstr>Induction </vt:lpstr>
      <vt:lpstr>Induced Separation of Charge</vt:lpstr>
      <vt:lpstr>Removing a Charge: Grounding</vt:lpstr>
      <vt:lpstr>Attracting Charges: Lightning Rod</vt:lpstr>
      <vt:lpstr>Blocking Charge: Faraday Cage</vt:lpstr>
      <vt:lpstr>PowerPoint Presentation</vt:lpstr>
      <vt:lpstr>A Metal-Leaf Electroscope</vt:lpstr>
      <vt:lpstr>PowerPoint Presentation</vt:lpstr>
      <vt:lpstr>PowerPoint Presentation</vt:lpstr>
      <vt:lpstr>Electroscope simulation:</vt:lpstr>
      <vt:lpstr>Bozeman Science</vt:lpstr>
      <vt:lpstr>Homework</vt:lpstr>
      <vt:lpstr>9.4 Electric Force</vt:lpstr>
      <vt:lpstr>9.4 Electric Force</vt:lpstr>
      <vt:lpstr>Van de Graff</vt:lpstr>
      <vt:lpstr>PowerPoint Presentation</vt:lpstr>
      <vt:lpstr>9.5 Applications of Static Electricity</vt:lpstr>
      <vt:lpstr>Charging by Conduction (contact)</vt:lpstr>
      <vt:lpstr>PowerPoint Presentation</vt:lpstr>
      <vt:lpstr>Attraction of Neutral Objects to Charged Objects</vt:lpstr>
      <vt:lpstr>Charging by Induction </vt:lpstr>
      <vt:lpstr>PowerPoint Presentation</vt:lpstr>
      <vt:lpstr>9.3 Insulators and Conductors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Nindi</dc:creator>
  <cp:lastModifiedBy>Tammy Wilson</cp:lastModifiedBy>
  <cp:revision>33</cp:revision>
  <dcterms:created xsi:type="dcterms:W3CDTF">2010-04-21T15:48:35Z</dcterms:created>
  <dcterms:modified xsi:type="dcterms:W3CDTF">2023-05-18T02:36:10Z</dcterms:modified>
</cp:coreProperties>
</file>