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93" r:id="rId3"/>
    <p:sldId id="280" r:id="rId4"/>
    <p:sldId id="281" r:id="rId5"/>
    <p:sldId id="269" r:id="rId6"/>
    <p:sldId id="297" r:id="rId7"/>
    <p:sldId id="298" r:id="rId8"/>
    <p:sldId id="299" r:id="rId9"/>
    <p:sldId id="284" r:id="rId10"/>
    <p:sldId id="259" r:id="rId11"/>
    <p:sldId id="263" r:id="rId12"/>
    <p:sldId id="271" r:id="rId13"/>
    <p:sldId id="264" r:id="rId14"/>
    <p:sldId id="289" r:id="rId15"/>
    <p:sldId id="270" r:id="rId16"/>
    <p:sldId id="261" r:id="rId17"/>
    <p:sldId id="291" r:id="rId18"/>
    <p:sldId id="267" r:id="rId19"/>
    <p:sldId id="294" r:id="rId20"/>
    <p:sldId id="296" r:id="rId21"/>
    <p:sldId id="295" r:id="rId22"/>
    <p:sldId id="29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7" autoAdjust="0"/>
    <p:restoredTop sz="94660"/>
  </p:normalViewPr>
  <p:slideViewPr>
    <p:cSldViewPr>
      <p:cViewPr varScale="1">
        <p:scale>
          <a:sx n="43" d="100"/>
          <a:sy n="43" d="100"/>
        </p:scale>
        <p:origin x="60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Wilson" userId="e3b55da62d900d7c" providerId="Windows Live" clId="Web-{978D3B24-5795-4E3B-8893-84550AEA254E}"/>
    <pc:docChg chg="addSld modSld">
      <pc:chgData name="Tammy Wilson" userId="e3b55da62d900d7c" providerId="Windows Live" clId="Web-{978D3B24-5795-4E3B-8893-84550AEA254E}" dt="2018-09-11T22:10:33.816" v="240" actId="20577"/>
      <pc:docMkLst>
        <pc:docMk/>
      </pc:docMkLst>
      <pc:sldChg chg="modSp">
        <pc:chgData name="Tammy Wilson" userId="e3b55da62d900d7c" providerId="Windows Live" clId="Web-{978D3B24-5795-4E3B-8893-84550AEA254E}" dt="2018-09-11T21:56:22.727" v="238" actId="20577"/>
        <pc:sldMkLst>
          <pc:docMk/>
          <pc:sldMk cId="239959548" sldId="263"/>
        </pc:sldMkLst>
        <pc:spChg chg="mod">
          <ac:chgData name="Tammy Wilson" userId="e3b55da62d900d7c" providerId="Windows Live" clId="Web-{978D3B24-5795-4E3B-8893-84550AEA254E}" dt="2018-09-11T21:56:22.727" v="238" actId="20577"/>
          <ac:spMkLst>
            <pc:docMk/>
            <pc:sldMk cId="239959548" sldId="263"/>
            <ac:spMk id="3" creationId="{00000000-0000-0000-0000-000000000000}"/>
          </ac:spMkLst>
        </pc:spChg>
      </pc:sldChg>
      <pc:sldChg chg="modSp">
        <pc:chgData name="Tammy Wilson" userId="e3b55da62d900d7c" providerId="Windows Live" clId="Web-{978D3B24-5795-4E3B-8893-84550AEA254E}" dt="2018-09-11T21:51:49.317" v="152" actId="20577"/>
        <pc:sldMkLst>
          <pc:docMk/>
          <pc:sldMk cId="1375047151" sldId="264"/>
        </pc:sldMkLst>
        <pc:spChg chg="mod">
          <ac:chgData name="Tammy Wilson" userId="e3b55da62d900d7c" providerId="Windows Live" clId="Web-{978D3B24-5795-4E3B-8893-84550AEA254E}" dt="2018-09-11T21:51:49.317" v="152" actId="20577"/>
          <ac:spMkLst>
            <pc:docMk/>
            <pc:sldMk cId="1375047151" sldId="264"/>
            <ac:spMk id="3" creationId="{00000000-0000-0000-0000-000000000000}"/>
          </ac:spMkLst>
        </pc:spChg>
      </pc:sldChg>
      <pc:sldChg chg="modSp">
        <pc:chgData name="Tammy Wilson" userId="e3b55da62d900d7c" providerId="Windows Live" clId="Web-{978D3B24-5795-4E3B-8893-84550AEA254E}" dt="2018-09-11T21:50:58.019" v="132" actId="20577"/>
        <pc:sldMkLst>
          <pc:docMk/>
          <pc:sldMk cId="3733848650" sldId="284"/>
        </pc:sldMkLst>
        <pc:spChg chg="mod">
          <ac:chgData name="Tammy Wilson" userId="e3b55da62d900d7c" providerId="Windows Live" clId="Web-{978D3B24-5795-4E3B-8893-84550AEA254E}" dt="2018-09-11T21:50:58.019" v="132" actId="20577"/>
          <ac:spMkLst>
            <pc:docMk/>
            <pc:sldMk cId="3733848650" sldId="284"/>
            <ac:spMk id="3" creationId="{00000000-0000-0000-0000-000000000000}"/>
          </ac:spMkLst>
        </pc:spChg>
      </pc:sldChg>
      <pc:sldChg chg="modSp">
        <pc:chgData name="Tammy Wilson" userId="e3b55da62d900d7c" providerId="Windows Live" clId="Web-{978D3B24-5795-4E3B-8893-84550AEA254E}" dt="2018-09-11T21:56:14.039" v="236" actId="20577"/>
        <pc:sldMkLst>
          <pc:docMk/>
          <pc:sldMk cId="2557429130" sldId="289"/>
        </pc:sldMkLst>
        <pc:spChg chg="mod">
          <ac:chgData name="Tammy Wilson" userId="e3b55da62d900d7c" providerId="Windows Live" clId="Web-{978D3B24-5795-4E3B-8893-84550AEA254E}" dt="2018-09-11T21:56:14.039" v="236" actId="20577"/>
          <ac:spMkLst>
            <pc:docMk/>
            <pc:sldMk cId="2557429130" sldId="289"/>
            <ac:spMk id="3" creationId="{00000000-0000-0000-0000-000000000000}"/>
          </ac:spMkLst>
        </pc:spChg>
      </pc:sldChg>
      <pc:sldChg chg="addSp modSp new">
        <pc:chgData name="Tammy Wilson" userId="e3b55da62d900d7c" providerId="Windows Live" clId="Web-{978D3B24-5795-4E3B-8893-84550AEA254E}" dt="2018-09-11T21:45:28.187" v="29" actId="1076"/>
        <pc:sldMkLst>
          <pc:docMk/>
          <pc:sldMk cId="1772090521" sldId="297"/>
        </pc:sldMkLst>
        <pc:spChg chg="mod">
          <ac:chgData name="Tammy Wilson" userId="e3b55da62d900d7c" providerId="Windows Live" clId="Web-{978D3B24-5795-4E3B-8893-84550AEA254E}" dt="2018-09-11T21:37:43.478" v="4" actId="20577"/>
          <ac:spMkLst>
            <pc:docMk/>
            <pc:sldMk cId="1772090521" sldId="297"/>
            <ac:spMk id="2" creationId="{C1940403-56F4-4404-B852-3D12957514B9}"/>
          </ac:spMkLst>
        </pc:spChg>
        <pc:spChg chg="mod">
          <ac:chgData name="Tammy Wilson" userId="e3b55da62d900d7c" providerId="Windows Live" clId="Web-{978D3B24-5795-4E3B-8893-84550AEA254E}" dt="2018-09-11T21:45:24.734" v="28" actId="20577"/>
          <ac:spMkLst>
            <pc:docMk/>
            <pc:sldMk cId="1772090521" sldId="297"/>
            <ac:spMk id="3" creationId="{58BAF633-8E37-4106-AB90-1A8961093905}"/>
          </ac:spMkLst>
        </pc:spChg>
        <pc:picChg chg="add mod">
          <ac:chgData name="Tammy Wilson" userId="e3b55da62d900d7c" providerId="Windows Live" clId="Web-{978D3B24-5795-4E3B-8893-84550AEA254E}" dt="2018-09-11T21:45:28.187" v="29" actId="1076"/>
          <ac:picMkLst>
            <pc:docMk/>
            <pc:sldMk cId="1772090521" sldId="297"/>
            <ac:picMk id="4" creationId="{DF6B6C92-C88C-40C2-998C-5AE5CDD705C0}"/>
          </ac:picMkLst>
        </pc:picChg>
      </pc:sldChg>
      <pc:sldChg chg="addSp delSp modSp add replId">
        <pc:chgData name="Tammy Wilson" userId="e3b55da62d900d7c" providerId="Windows Live" clId="Web-{978D3B24-5795-4E3B-8893-84550AEA254E}" dt="2018-09-11T21:48:50.471" v="48" actId="20577"/>
        <pc:sldMkLst>
          <pc:docMk/>
          <pc:sldMk cId="571355021" sldId="298"/>
        </pc:sldMkLst>
        <pc:spChg chg="mod">
          <ac:chgData name="Tammy Wilson" userId="e3b55da62d900d7c" providerId="Windows Live" clId="Web-{978D3B24-5795-4E3B-8893-84550AEA254E}" dt="2018-09-11T21:48:50.471" v="48" actId="20577"/>
          <ac:spMkLst>
            <pc:docMk/>
            <pc:sldMk cId="571355021" sldId="298"/>
            <ac:spMk id="2" creationId="{C1940403-56F4-4404-B852-3D12957514B9}"/>
          </ac:spMkLst>
        </pc:spChg>
        <pc:spChg chg="del">
          <ac:chgData name="Tammy Wilson" userId="e3b55da62d900d7c" providerId="Windows Live" clId="Web-{978D3B24-5795-4E3B-8893-84550AEA254E}" dt="2018-09-11T21:46:14.797" v="30"/>
          <ac:spMkLst>
            <pc:docMk/>
            <pc:sldMk cId="571355021" sldId="298"/>
            <ac:spMk id="3" creationId="{58BAF633-8E37-4106-AB90-1A8961093905}"/>
          </ac:spMkLst>
        </pc:spChg>
        <pc:picChg chg="add mod ord">
          <ac:chgData name="Tammy Wilson" userId="e3b55da62d900d7c" providerId="Windows Live" clId="Web-{978D3B24-5795-4E3B-8893-84550AEA254E}" dt="2018-09-11T21:46:14.797" v="30"/>
          <ac:picMkLst>
            <pc:docMk/>
            <pc:sldMk cId="571355021" sldId="298"/>
            <ac:picMk id="4" creationId="{27FE6B86-5CDB-4B66-8B96-6B271A1328AA}"/>
          </ac:picMkLst>
        </pc:picChg>
      </pc:sldChg>
      <pc:sldChg chg="addSp delSp modSp add replId">
        <pc:chgData name="Tammy Wilson" userId="e3b55da62d900d7c" providerId="Windows Live" clId="Web-{978D3B24-5795-4E3B-8893-84550AEA254E}" dt="2018-09-11T21:49:04.237" v="55" actId="1076"/>
        <pc:sldMkLst>
          <pc:docMk/>
          <pc:sldMk cId="2987470924" sldId="299"/>
        </pc:sldMkLst>
        <pc:spChg chg="mod">
          <ac:chgData name="Tammy Wilson" userId="e3b55da62d900d7c" providerId="Windows Live" clId="Web-{978D3B24-5795-4E3B-8893-84550AEA254E}" dt="2018-09-11T21:48:57.143" v="52" actId="20577"/>
          <ac:spMkLst>
            <pc:docMk/>
            <pc:sldMk cId="2987470924" sldId="299"/>
            <ac:spMk id="2" creationId="{C1940403-56F4-4404-B852-3D12957514B9}"/>
          </ac:spMkLst>
        </pc:spChg>
        <pc:spChg chg="del">
          <ac:chgData name="Tammy Wilson" userId="e3b55da62d900d7c" providerId="Windows Live" clId="Web-{978D3B24-5795-4E3B-8893-84550AEA254E}" dt="2018-09-11T21:48:59.877" v="53"/>
          <ac:spMkLst>
            <pc:docMk/>
            <pc:sldMk cId="2987470924" sldId="299"/>
            <ac:spMk id="3" creationId="{58BAF633-8E37-4106-AB90-1A8961093905}"/>
          </ac:spMkLst>
        </pc:spChg>
        <pc:picChg chg="add mod ord">
          <ac:chgData name="Tammy Wilson" userId="e3b55da62d900d7c" providerId="Windows Live" clId="Web-{978D3B24-5795-4E3B-8893-84550AEA254E}" dt="2018-09-11T21:49:04.237" v="55" actId="1076"/>
          <ac:picMkLst>
            <pc:docMk/>
            <pc:sldMk cId="2987470924" sldId="299"/>
            <ac:picMk id="4" creationId="{B803F970-A69F-48EB-8FE7-7520A52F9B9F}"/>
          </ac:picMkLst>
        </pc:picChg>
      </pc:sldChg>
    </pc:docChg>
  </pc:docChgLst>
  <pc:docChgLst>
    <pc:chgData name="Tammy Wilson" userId="e3b55da62d900d7c" providerId="Windows Live" clId="Web-{F0C1790D-21ED-484F-B871-6EB1F4433A90}"/>
    <pc:docChg chg="addSld">
      <pc:chgData name="Tammy Wilson" userId="e3b55da62d900d7c" providerId="Windows Live" clId="Web-{F0C1790D-21ED-484F-B871-6EB1F4433A90}" dt="2018-09-11T20:18:53.145" v="0"/>
      <pc:docMkLst>
        <pc:docMk/>
      </pc:docMkLst>
      <pc:sldChg chg="new">
        <pc:chgData name="Tammy Wilson" userId="e3b55da62d900d7c" providerId="Windows Live" clId="Web-{F0C1790D-21ED-484F-B871-6EB1F4433A90}" dt="2018-09-11T20:18:53.145" v="0"/>
        <pc:sldMkLst>
          <pc:docMk/>
          <pc:sldMk cId="697452017" sldId="296"/>
        </pc:sldMkLst>
      </pc:sldChg>
    </pc:docChg>
  </pc:docChgLst>
  <pc:docChgLst>
    <pc:chgData name="Tammy Wilson" userId="e3b55da62d900d7c" providerId="LiveId" clId="{CB1B046A-38E7-4897-BD21-D0D574B5F8E9}"/>
    <pc:docChg chg="custSel addSld modSld">
      <pc:chgData name="Tammy Wilson" userId="e3b55da62d900d7c" providerId="LiveId" clId="{CB1B046A-38E7-4897-BD21-D0D574B5F8E9}" dt="2018-09-09T14:23:01.426" v="41" actId="20577"/>
      <pc:docMkLst>
        <pc:docMk/>
      </pc:docMkLst>
      <pc:sldChg chg="addSp delSp modSp add">
        <pc:chgData name="Tammy Wilson" userId="e3b55da62d900d7c" providerId="LiveId" clId="{CB1B046A-38E7-4897-BD21-D0D574B5F8E9}" dt="2018-09-08T04:04:00.785" v="3" actId="14100"/>
        <pc:sldMkLst>
          <pc:docMk/>
          <pc:sldMk cId="3270951384" sldId="294"/>
        </pc:sldMkLst>
        <pc:spChg chg="del">
          <ac:chgData name="Tammy Wilson" userId="e3b55da62d900d7c" providerId="LiveId" clId="{CB1B046A-38E7-4897-BD21-D0D574B5F8E9}" dt="2018-09-08T04:03:47.004" v="1" actId="14100"/>
          <ac:spMkLst>
            <pc:docMk/>
            <pc:sldMk cId="3270951384" sldId="294"/>
            <ac:spMk id="3" creationId="{0051DF12-83D1-4E0A-9BB9-0A64D807230F}"/>
          </ac:spMkLst>
        </pc:spChg>
        <pc:picChg chg="add mod">
          <ac:chgData name="Tammy Wilson" userId="e3b55da62d900d7c" providerId="LiveId" clId="{CB1B046A-38E7-4897-BD21-D0D574B5F8E9}" dt="2018-09-08T04:04:00.785" v="3" actId="14100"/>
          <ac:picMkLst>
            <pc:docMk/>
            <pc:sldMk cId="3270951384" sldId="294"/>
            <ac:picMk id="4" creationId="{FAEA55ED-B140-4128-A84C-7559D4AA2197}"/>
          </ac:picMkLst>
        </pc:picChg>
      </pc:sldChg>
      <pc:sldChg chg="modSp add">
        <pc:chgData name="Tammy Wilson" userId="e3b55da62d900d7c" providerId="LiveId" clId="{CB1B046A-38E7-4897-BD21-D0D574B5F8E9}" dt="2018-09-09T14:23:01.426" v="41" actId="20577"/>
        <pc:sldMkLst>
          <pc:docMk/>
          <pc:sldMk cId="3380823593" sldId="295"/>
        </pc:sldMkLst>
        <pc:spChg chg="mod">
          <ac:chgData name="Tammy Wilson" userId="e3b55da62d900d7c" providerId="LiveId" clId="{CB1B046A-38E7-4897-BD21-D0D574B5F8E9}" dt="2018-09-09T14:19:53.185" v="21" actId="20577"/>
          <ac:spMkLst>
            <pc:docMk/>
            <pc:sldMk cId="3380823593" sldId="295"/>
            <ac:spMk id="2" creationId="{92FEEB81-4BCB-471C-995D-BC5A6274F45A}"/>
          </ac:spMkLst>
        </pc:spChg>
        <pc:spChg chg="mod">
          <ac:chgData name="Tammy Wilson" userId="e3b55da62d900d7c" providerId="LiveId" clId="{CB1B046A-38E7-4897-BD21-D0D574B5F8E9}" dt="2018-09-09T14:23:01.426" v="41" actId="20577"/>
          <ac:spMkLst>
            <pc:docMk/>
            <pc:sldMk cId="3380823593" sldId="295"/>
            <ac:spMk id="3" creationId="{C242FA3B-7704-4F07-9D3F-8FE3D277F57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140CC-14AE-4E21-88AE-53FC409A21B8}" type="datetimeFigureOut">
              <a:rPr lang="en-CA" smtClean="0"/>
              <a:t>2018-09-11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34F0A-E4B9-4DAC-A83D-67B686941A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3392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34F0A-E4B9-4DAC-A83D-67B686941AE3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4081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If teacher asks class to stop, everyone must stop and what for further instructions.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34F0A-E4B9-4DAC-A83D-67B686941AE3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7913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Why?</a:t>
            </a:r>
            <a:r>
              <a:rPr lang="en-CA" baseline="0" dirty="0"/>
              <a:t> Weak spot on the cord make break.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34F0A-E4B9-4DAC-A83D-67B686941AE3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7498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9A24-F123-4B1D-854D-12A7E94931E9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1AD2-1960-41FC-9276-A46BACAF1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9A24-F123-4B1D-854D-12A7E94931E9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1AD2-1960-41FC-9276-A46BACAF1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9A24-F123-4B1D-854D-12A7E94931E9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1AD2-1960-41FC-9276-A46BACAF1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9A24-F123-4B1D-854D-12A7E94931E9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1AD2-1960-41FC-9276-A46BACAF1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9A24-F123-4B1D-854D-12A7E94931E9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1AD2-1960-41FC-9276-A46BACAF1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9A24-F123-4B1D-854D-12A7E94931E9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1AD2-1960-41FC-9276-A46BACAF1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9A24-F123-4B1D-854D-12A7E94931E9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1AD2-1960-41FC-9276-A46BACAF1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9A24-F123-4B1D-854D-12A7E94931E9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1AD2-1960-41FC-9276-A46BACAF1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9A24-F123-4B1D-854D-12A7E94931E9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1AD2-1960-41FC-9276-A46BACAF1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9A24-F123-4B1D-854D-12A7E94931E9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1AD2-1960-41FC-9276-A46BACAF1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9A24-F123-4B1D-854D-12A7E94931E9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1AD2-1960-41FC-9276-A46BACAF13D6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D9A24-F123-4B1D-854D-12A7E94931E9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91AD2-1960-41FC-9276-A46BACAF13D6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a/url?url=http://www.bobbyglam.com/blog/2012/05/easy-peasy-summer-braided-ponytail/&amp;rct=j&amp;frm=1&amp;q=&amp;esrc=s&amp;sa=U&amp;ei=E07SVIC0CMb9oQSP6oKwAw&amp;ved=0CBkQ9QEwAg&amp;usg=AFQjCNHjH82m56VbczCwMeOSYtyMfZ5rC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a/url?url=http://www.illustrationsource.com/stock/image/116181/cracked-beaker/?%26results_per_page%3D1/&amp;rct=j&amp;frm=1&amp;q=&amp;esrc=s&amp;sa=U&amp;ei=cFXSVJnQBJLuoATjnoH4Cg&amp;ved=0CBUQ9QEwAA&amp;usg=AFQjCNG7q0Cko53RfbumCEVth5xNw-pFb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www.google.ca/url?url=http://www.trusper.com/tips/Picking-Up-Broken-Glass/6583811&amp;rct=j&amp;frm=1&amp;q=&amp;esrc=s&amp;sa=U&amp;ei=yFXSVMGYD4SvogTcxIGwDw&amp;ved=0CCEQ9QEwBg&amp;usg=AFQjCNE3V4GrczYeEfgLe80e_wVd5DneQA" TargetMode="Externa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url=http://www.clker.com/clipart-14374.html&amp;rct=j&amp;frm=1&amp;q=&amp;esrc=s&amp;sa=U&amp;ei=01PSVIvhMoOsogTE5IGgDw&amp;ved=0CDcQ9QEwETgU&amp;usg=AFQjCNHhHnc_cQlAI9RNXGvA3-lnz70PD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www.google.ca/url?url=http://www.wikihow.com/Repair-a-Drill-Power-Cord&amp;rct=j&amp;frm=1&amp;q=&amp;esrc=s&amp;sa=U&amp;ei=OFTSVNHNOsjyoATEyoGQDA&amp;ved=0CDcQ9QEwEThk&amp;usg=AFQjCNE6-z5GsnnGxeeVshl0rDHLaXKyaQ" TargetMode="Externa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url=http://driverlayer.com/img/wafting%20smell/16/any&amp;rct=j&amp;frm=1&amp;q=&amp;esrc=s&amp;sa=U&amp;ei=SFzSVMfbF4XdoATi2oK4Bg&amp;ved=0CBkQ9QEwAg&amp;usg=AFQjCNHpmDznwE58N9eB5YTNRg4yjlejIA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en.wikipedia.org/wiki/File:Sodium_hydroxide_burn.pn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a/url?url=http://fineartamerica.com/featured/1-bunsen-burner-flame-.html&amp;rct=j&amp;frm=1&amp;q=&amp;esrc=s&amp;sa=U&amp;ei=7k3SVI-wJ4nroAS9t4CIAg&amp;ved=0CCkQ9QEwCg&amp;usg=AFQjCNFOAbnBDI43_XuWrlvnuT9QFNvjy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a/url?url=http://www.newscaller.com/female-inmates-sterilized-in-california-without-approval/drs-scalpel/&amp;rct=j&amp;frm=1&amp;q=&amp;esrc=s&amp;sa=U&amp;ei=Y1LSVM25As-pogT3w4G4Dg&amp;ved=0CB0Q9QEwBA&amp;usg=AFQjCNHiZ-v4qGXqR1w9xUPQrXeXQ3N8z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hyperlink" Target="http://www.google.ca/url?url=http://www.davinciartistsupply.com/index.php?cPath=100007_100080_100666&amp;rct=j&amp;frm=1&amp;q=&amp;esrc=s&amp;sa=U&amp;ei=dVLSVJn4FpD2oASP64KwBQ&amp;ved=0CDcQ9QEwEQ&amp;usg=AFQjCNGwv_hjwMEaHf5yoty4PHLXzolQnw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a/url?url=http://ihm.nlm.nih.gov/luna/servlet/detail/NLMNLM~1~1~101454198~196256:Chemical-waste-disposal&amp;rct=j&amp;frm=1&amp;q=&amp;esrc=s&amp;sa=U&amp;ei=JF3SVIeyJoW1ogTGsIGYAQ&amp;ved=0CDcQ9QEwEThQ&amp;usg=AFQjCNE3woYVptWn91mNkJGCn5YHrc3B9Q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ELbwzqyuh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RDApYgvDqQ" TargetMode="External"/><Relationship Id="rId2" Type="http://schemas.openxmlformats.org/officeDocument/2006/relationships/hyperlink" Target="https://www.youtube.com/watch?v=xJG0ir9nDtc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lowes.ca/fire-extinguishers/first-alert-fe3a40a-heavy-duty-plus-fire-extinguisher_g1457587.html?ProductSlot=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hyperlink" Target="http://www.google.ca/url?url=http://www.readykor.com/burn-kits/burnM-4052.html&amp;rct=j&amp;frm=1&amp;q=&amp;esrc=s&amp;sa=U&amp;ei=ok_SVN6aOYv2oAT-kYKwAg&amp;ved=0CCkQ9QEwCg&amp;usg=AFQjCNF3m0IKFCrf6h_SuuY5GvOQUJ6cRw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940175"/>
            <a:ext cx="7117180" cy="1470025"/>
          </a:xfrm>
        </p:spPr>
        <p:txBody>
          <a:bodyPr/>
          <a:lstStyle/>
          <a:p>
            <a:r>
              <a:rPr lang="en-CA" sz="7200" dirty="0"/>
              <a:t>Safety in the Laboratory</a:t>
            </a:r>
            <a:endParaRPr lang="en-US" sz="7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28600"/>
            <a:ext cx="4842933" cy="273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02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bg1"/>
                </a:solidFill>
              </a:rPr>
              <a:t>Dress appropriately: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2688439"/>
          </a:xfrm>
        </p:spPr>
        <p:txBody>
          <a:bodyPr anchor="t">
            <a:normAutofit/>
          </a:bodyPr>
          <a:lstStyle/>
          <a:p>
            <a:pPr lvl="0"/>
            <a:r>
              <a:rPr lang="en-CA" sz="2800" dirty="0">
                <a:solidFill>
                  <a:schemeClr val="bg1"/>
                </a:solidFill>
              </a:rPr>
              <a:t>tie back loose hair</a:t>
            </a:r>
          </a:p>
          <a:p>
            <a:pPr lvl="0"/>
            <a:r>
              <a:rPr lang="en-CA" sz="2800" dirty="0">
                <a:solidFill>
                  <a:schemeClr val="bg1"/>
                </a:solidFill>
              </a:rPr>
              <a:t>No open toe shoes</a:t>
            </a:r>
          </a:p>
          <a:p>
            <a:pPr lvl="0"/>
            <a:r>
              <a:rPr lang="en-CA" sz="2800" dirty="0">
                <a:solidFill>
                  <a:schemeClr val="bg1"/>
                </a:solidFill>
              </a:rPr>
              <a:t>Secure loose clothing or jewellery   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s://encrypted-tbn1.gstatic.com/images?q=tbn:ANd9GcRwEq4gAkXGfTIvmKB5XAloZE2znJ8cWzXPSuK8laLlFZGKv33ha8EfzDZz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2" y="3886200"/>
            <a:ext cx="2152650" cy="239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open toe shoes lab safe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101" y="3886200"/>
            <a:ext cx="2363584" cy="236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rolling up sleeves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47"/>
          <a:stretch/>
        </p:blipFill>
        <p:spPr bwMode="auto">
          <a:xfrm>
            <a:off x="6137694" y="3922294"/>
            <a:ext cx="2608878" cy="23635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513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75" y="0"/>
            <a:ext cx="7125113" cy="924475"/>
          </a:xfrm>
        </p:spPr>
        <p:txBody>
          <a:bodyPr/>
          <a:lstStyle/>
          <a:p>
            <a:r>
              <a:rPr lang="en-CA" b="1" dirty="0">
                <a:solidFill>
                  <a:schemeClr val="bg1"/>
                </a:solidFill>
              </a:rPr>
              <a:t>Glassware Safety:</a:t>
            </a:r>
            <a:r>
              <a:rPr lang="en-CA" dirty="0">
                <a:solidFill>
                  <a:schemeClr val="bg1"/>
                </a:solidFill>
              </a:rPr>
              <a:t>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2" y="1447800"/>
            <a:ext cx="7448757" cy="4051437"/>
          </a:xfrm>
        </p:spPr>
        <p:txBody>
          <a:bodyPr>
            <a:normAutofit lnSpcReduction="10000"/>
          </a:bodyPr>
          <a:lstStyle/>
          <a:p>
            <a:pPr lvl="0"/>
            <a:r>
              <a:rPr lang="en-CA" sz="2800" dirty="0">
                <a:solidFill>
                  <a:schemeClr val="bg1"/>
                </a:solidFill>
              </a:rPr>
              <a:t>Never use chipped, cracked or broken or glassware.  </a:t>
            </a:r>
            <a:endParaRPr lang="en-US" sz="2800" dirty="0">
              <a:solidFill>
                <a:schemeClr val="bg1"/>
              </a:solidFill>
            </a:endParaRPr>
          </a:p>
          <a:p>
            <a:pPr lvl="0"/>
            <a:r>
              <a:rPr lang="en-CA" sz="2800" dirty="0">
                <a:solidFill>
                  <a:schemeClr val="bg1"/>
                </a:solidFill>
              </a:rPr>
              <a:t>Never pick up broken glass with your bare hands.</a:t>
            </a:r>
            <a:endParaRPr lang="en-US" sz="2800" dirty="0">
              <a:solidFill>
                <a:schemeClr val="bg1"/>
              </a:solidFill>
            </a:endParaRPr>
          </a:p>
          <a:p>
            <a:pPr lvl="0"/>
            <a:r>
              <a:rPr lang="en-CA" sz="2800" b="1" dirty="0">
                <a:solidFill>
                  <a:schemeClr val="bg1"/>
                </a:solidFill>
              </a:rPr>
              <a:t>Sweep</a:t>
            </a:r>
            <a:r>
              <a:rPr lang="en-CA" sz="2800" dirty="0">
                <a:solidFill>
                  <a:schemeClr val="bg1"/>
                </a:solidFill>
              </a:rPr>
              <a:t> broken glass in the “broken glass” container.</a:t>
            </a:r>
            <a:endParaRPr lang="en-CA" sz="2800" dirty="0">
              <a:solidFill>
                <a:schemeClr val="bg1"/>
              </a:solidFill>
              <a:ea typeface="Verdana"/>
              <a:cs typeface="Verdana"/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Never force </a:t>
            </a:r>
            <a:r>
              <a:rPr lang="en-US" sz="2800" b="1" dirty="0">
                <a:solidFill>
                  <a:schemeClr val="bg1"/>
                </a:solidFill>
              </a:rPr>
              <a:t>glass tubing</a:t>
            </a:r>
            <a:r>
              <a:rPr lang="en-US" sz="2800" dirty="0">
                <a:solidFill>
                  <a:schemeClr val="bg1"/>
                </a:solidFill>
              </a:rPr>
              <a:t> into a </a:t>
            </a:r>
            <a:r>
              <a:rPr lang="en-US" sz="2800" b="1" dirty="0">
                <a:solidFill>
                  <a:schemeClr val="bg1"/>
                </a:solidFill>
              </a:rPr>
              <a:t>cork or stopper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endParaRPr lang="en-CA" sz="2800" dirty="0">
              <a:solidFill>
                <a:schemeClr val="bg1"/>
              </a:solidFill>
            </a:endParaRPr>
          </a:p>
          <a:p>
            <a:pPr lvl="0"/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 descr="https://encrypted-tbn0.gstatic.com/images?q=tbn:ANd9GcTQBO6pr-6PQdmyjTNzOh1fingeh-CDmDGNiQBPuIOWmX3H7bAc2suUzf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98" y="4871198"/>
            <a:ext cx="1654102" cy="161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faculty.clinton.edu/faculty/Mike.Lawliss/LabRefandOrient/Glassbuck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764" y="4724400"/>
            <a:ext cx="1558086" cy="188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encrypted-tbn0.gstatic.com/images?q=tbn:ANd9GcR67Rb2GDbMqdOWlEi27IcdFk3mYNg8lzAPf9NMf0jpCaEuUyc5W5DULE4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214" y="4871197"/>
            <a:ext cx="2414386" cy="161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5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bg1"/>
                </a:solidFill>
              </a:rPr>
              <a:t>Electrical Safety:</a:t>
            </a:r>
            <a:r>
              <a:rPr lang="en-CA" dirty="0">
                <a:solidFill>
                  <a:schemeClr val="bg1"/>
                </a:solidFill>
              </a:rPr>
              <a:t>  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2764639"/>
          </a:xfrm>
        </p:spPr>
        <p:txBody>
          <a:bodyPr/>
          <a:lstStyle/>
          <a:p>
            <a:pPr lvl="0"/>
            <a:r>
              <a:rPr lang="en-CA" sz="2800" dirty="0">
                <a:solidFill>
                  <a:schemeClr val="bg1"/>
                </a:solidFill>
              </a:rPr>
              <a:t>Do not use electrical cords that are frayed.  </a:t>
            </a:r>
            <a:endParaRPr lang="en-US" sz="2800" dirty="0">
              <a:solidFill>
                <a:schemeClr val="bg1"/>
              </a:solidFill>
            </a:endParaRPr>
          </a:p>
          <a:p>
            <a:pPr lvl="0"/>
            <a:r>
              <a:rPr lang="en-CA" sz="2800" dirty="0">
                <a:solidFill>
                  <a:schemeClr val="bg1"/>
                </a:solidFill>
              </a:rPr>
              <a:t>Always pull on the plug, not the cord.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20" name="Picture 4" descr="https://encrypted-tbn2.gstatic.com/images?q=tbn:ANd9GcTbVv4SvDDx5HOG5qelfd9b4e7ZVAoImwJkSHNW1Y8yaDtJuM2RVd8T0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91000"/>
            <a:ext cx="277402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encrypted-tbn3.gstatic.com/images?q=tbn:ANd9GcSVbREMNGdZs447jUb1NwboAGQmfto0MljjUT5Rv_dr1ivhhoxoEYmBOY9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6" y="4191000"/>
            <a:ext cx="242667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48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bg1"/>
                </a:solidFill>
              </a:rPr>
              <a:t>Chemical safety</a:t>
            </a:r>
            <a:br>
              <a:rPr lang="en-CA" b="1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295401"/>
            <a:ext cx="4705557" cy="4876800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chemeClr val="bg1"/>
                </a:solidFill>
              </a:rPr>
              <a:t>Treat all chemicals as if they are</a:t>
            </a:r>
            <a:r>
              <a:rPr lang="en-CA" sz="2800" dirty="0">
                <a:solidFill>
                  <a:schemeClr val="bg1"/>
                </a:solidFill>
                <a:ea typeface="Verdana"/>
                <a:cs typeface="Verdana"/>
              </a:rPr>
              <a:t> harmful</a:t>
            </a:r>
          </a:p>
          <a:p>
            <a:pPr lvl="0"/>
            <a:r>
              <a:rPr lang="en-CA" sz="2800" dirty="0">
                <a:solidFill>
                  <a:schemeClr val="bg1"/>
                </a:solidFill>
              </a:rPr>
              <a:t>Avoid </a:t>
            </a:r>
            <a:r>
              <a:rPr lang="en-CA" sz="2800" b="1" dirty="0">
                <a:solidFill>
                  <a:schemeClr val="bg1"/>
                </a:solidFill>
              </a:rPr>
              <a:t>inhaling</a:t>
            </a:r>
            <a:r>
              <a:rPr lang="en-CA" sz="2800" dirty="0">
                <a:solidFill>
                  <a:schemeClr val="bg1"/>
                </a:solidFill>
              </a:rPr>
              <a:t> fumes, </a:t>
            </a:r>
            <a:r>
              <a:rPr lang="en-CA" sz="2800" b="1" dirty="0">
                <a:solidFill>
                  <a:schemeClr val="bg1"/>
                </a:solidFill>
              </a:rPr>
              <a:t>tasting</a:t>
            </a:r>
            <a:r>
              <a:rPr lang="en-CA" sz="2800" dirty="0">
                <a:solidFill>
                  <a:schemeClr val="bg1"/>
                </a:solidFill>
              </a:rPr>
              <a:t>, </a:t>
            </a:r>
            <a:r>
              <a:rPr lang="en-CA" sz="2800" b="1" dirty="0">
                <a:solidFill>
                  <a:schemeClr val="bg1"/>
                </a:solidFill>
              </a:rPr>
              <a:t>touching</a:t>
            </a:r>
            <a:r>
              <a:rPr lang="en-CA" sz="2800" dirty="0">
                <a:solidFill>
                  <a:schemeClr val="bg1"/>
                </a:solidFill>
              </a:rPr>
              <a:t>, </a:t>
            </a:r>
            <a:r>
              <a:rPr lang="en-CA" sz="2800" b="1" dirty="0">
                <a:solidFill>
                  <a:schemeClr val="bg1"/>
                </a:solidFill>
              </a:rPr>
              <a:t>smelling</a:t>
            </a:r>
            <a:r>
              <a:rPr lang="en-CA" sz="2800" dirty="0">
                <a:solidFill>
                  <a:schemeClr val="bg1"/>
                </a:solidFill>
              </a:rPr>
              <a:t> any chemical unless specifically told to do so by the instructor.</a:t>
            </a:r>
          </a:p>
          <a:p>
            <a:pPr lvl="0"/>
            <a:r>
              <a:rPr lang="en-CA" sz="2800" b="1" dirty="0">
                <a:solidFill>
                  <a:schemeClr val="bg1"/>
                </a:solidFill>
              </a:rPr>
              <a:t>Waft</a:t>
            </a:r>
            <a:r>
              <a:rPr lang="en-CA" sz="2800" dirty="0">
                <a:solidFill>
                  <a:schemeClr val="bg1"/>
                </a:solidFill>
              </a:rPr>
              <a:t> if you need to detect an odor. 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 descr="scientist drinking comically from bea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098" y="3505200"/>
            <a:ext cx="188425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562600" y="3505200"/>
            <a:ext cx="2590800" cy="28956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562600" y="3733800"/>
            <a:ext cx="2514600" cy="25908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s://encrypted-tbn3.gstatic.com/images?q=tbn:ANd9GcQDd6DNUc2yV-C4QhWjO3BD7JUlcSID8FpYG-V-mdBOWe4aKzJkGWmxos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75724"/>
            <a:ext cx="2971800" cy="223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047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bg1"/>
                </a:solidFill>
              </a:rPr>
              <a:t>Chemical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5165684" cy="474583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If chemical splashes on skin or clothing, </a:t>
            </a:r>
            <a:r>
              <a:rPr lang="en-US" sz="2800" b="1" dirty="0">
                <a:solidFill>
                  <a:schemeClr val="bg1"/>
                </a:solidFill>
              </a:rPr>
              <a:t>rinse immediately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with large quantities of water. </a:t>
            </a:r>
            <a:endParaRPr lang="en-CA" sz="2800" dirty="0">
              <a:solidFill>
                <a:schemeClr val="bg1"/>
              </a:solidFill>
            </a:endParaRPr>
          </a:p>
          <a:p>
            <a:endParaRPr lang="en-CA" sz="2800">
              <a:solidFill>
                <a:schemeClr val="bg1"/>
              </a:solidFill>
              <a:ea typeface="Verdana"/>
              <a:cs typeface="Verdana"/>
            </a:endParaRPr>
          </a:p>
          <a:p>
            <a:r>
              <a:rPr lang="en-US" sz="2800" dirty="0">
                <a:solidFill>
                  <a:schemeClr val="bg1"/>
                </a:solidFill>
                <a:ea typeface="Verdana"/>
                <a:cs typeface="Verdana"/>
              </a:rPr>
              <a:t>Used chemicals go into designated waste container.</a:t>
            </a:r>
            <a:r>
              <a:rPr lang="en-US" sz="2800" b="1" dirty="0">
                <a:solidFill>
                  <a:schemeClr val="bg1"/>
                </a:solidFill>
                <a:ea typeface="Verdana"/>
                <a:cs typeface="Verdana"/>
              </a:rPr>
              <a:t> </a:t>
            </a:r>
          </a:p>
          <a:p>
            <a:endParaRPr lang="en-US" sz="2800" dirty="0">
              <a:solidFill>
                <a:schemeClr val="bg1"/>
              </a:solidFill>
              <a:ea typeface="Verdana"/>
              <a:cs typeface="Verdana"/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When mixing water and acid, always pour acid into the water. </a:t>
            </a:r>
            <a:r>
              <a:rPr lang="en-US" sz="2800" b="1" dirty="0">
                <a:solidFill>
                  <a:schemeClr val="bg1"/>
                </a:solidFill>
              </a:rPr>
              <a:t>Acid </a:t>
            </a:r>
            <a:r>
              <a:rPr 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sz="2800" b="1" dirty="0">
                <a:solidFill>
                  <a:schemeClr val="bg1"/>
                </a:solidFill>
              </a:rPr>
              <a:t> Water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pPr lvl="0"/>
            <a:endParaRPr lang="en-CA" sz="2800" dirty="0">
              <a:solidFill>
                <a:schemeClr val="bg1"/>
              </a:solidFill>
            </a:endParaRPr>
          </a:p>
          <a:p>
            <a:endParaRPr lang="en-CA" dirty="0"/>
          </a:p>
        </p:txBody>
      </p:sp>
      <p:pic>
        <p:nvPicPr>
          <p:cNvPr id="4" name="Picture 2" descr="Sodium hydroxide burn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580" y="2362200"/>
            <a:ext cx="2008819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429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bg1"/>
                </a:solidFill>
              </a:rPr>
              <a:t>Fire Safety: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1" y="1447800"/>
            <a:ext cx="6249761" cy="4876799"/>
          </a:xfrm>
        </p:spPr>
        <p:txBody>
          <a:bodyPr anchor="t">
            <a:normAutofit fontScale="92500" lnSpcReduction="10000"/>
          </a:bodyPr>
          <a:lstStyle/>
          <a:p>
            <a:r>
              <a:rPr lang="en-CA" sz="2800" dirty="0">
                <a:solidFill>
                  <a:schemeClr val="bg1"/>
                </a:solidFill>
              </a:rPr>
              <a:t>Never leave a Bunsen burner unattended. Turn off gas valves when not in use.  </a:t>
            </a:r>
            <a:endParaRPr lang="en-US" sz="2800" dirty="0">
              <a:solidFill>
                <a:schemeClr val="bg1"/>
              </a:solidFill>
            </a:endParaRPr>
          </a:p>
          <a:p>
            <a:pPr lvl="0"/>
            <a:r>
              <a:rPr lang="en-CA" sz="2800" dirty="0">
                <a:solidFill>
                  <a:schemeClr val="bg1"/>
                </a:solidFill>
              </a:rPr>
              <a:t>When heating, point open glassware away from yourself and partner. Use tongs. </a:t>
            </a:r>
          </a:p>
          <a:p>
            <a:pPr lvl="0"/>
            <a:r>
              <a:rPr lang="en-CA" sz="2800" dirty="0">
                <a:solidFill>
                  <a:schemeClr val="bg1"/>
                </a:solidFill>
              </a:rPr>
              <a:t>Do not heat closed containers.</a:t>
            </a:r>
          </a:p>
          <a:p>
            <a:pPr lvl="0"/>
            <a:r>
              <a:rPr lang="en-US" sz="2800" dirty="0">
                <a:solidFill>
                  <a:schemeClr val="bg1"/>
                </a:solidFill>
              </a:rPr>
              <a:t>Arrange your work space so you do not have to reach over the flame.</a:t>
            </a:r>
          </a:p>
          <a:p>
            <a:pPr lvl="0"/>
            <a:r>
              <a:rPr lang="en-US" sz="2800" dirty="0">
                <a:solidFill>
                  <a:schemeClr val="bg1"/>
                </a:solidFill>
              </a:rPr>
              <a:t>Tie back long hair, loose clothing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encrypted-tbn1.gstatic.com/images?q=tbn:ANd9GcRVKPGQziDGvd6Y4fhoCtwDZn_hnX5H6W2CebwEn1nCsHOafxU54BvPG0x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548" y="32084"/>
            <a:ext cx="243839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aboratory Gas Valve in OFF Posi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61" y="2470484"/>
            <a:ext cx="3034521" cy="175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lab safety heating test tube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4" r="13777" b="28880"/>
          <a:stretch/>
        </p:blipFill>
        <p:spPr bwMode="auto">
          <a:xfrm>
            <a:off x="6685547" y="3962399"/>
            <a:ext cx="2314073" cy="27214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0240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bg1"/>
                </a:solidFill>
              </a:rPr>
              <a:t>Sharps Safety: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2155039"/>
          </a:xfrm>
        </p:spPr>
        <p:txBody>
          <a:bodyPr/>
          <a:lstStyle/>
          <a:p>
            <a:pPr lvl="0">
              <a:spcAft>
                <a:spcPts val="1200"/>
              </a:spcAft>
            </a:pPr>
            <a:r>
              <a:rPr lang="en-CA" sz="2800" dirty="0">
                <a:solidFill>
                  <a:schemeClr val="bg1"/>
                </a:solidFill>
              </a:rPr>
              <a:t>Always cut away from you</a:t>
            </a:r>
          </a:p>
          <a:p>
            <a:pPr lvl="0">
              <a:spcAft>
                <a:spcPts val="1200"/>
              </a:spcAft>
            </a:pPr>
            <a:r>
              <a:rPr lang="en-CA" sz="2800" dirty="0">
                <a:solidFill>
                  <a:schemeClr val="bg1"/>
                </a:solidFill>
              </a:rPr>
              <a:t>Place used sharps in correct receptacle.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https://encrypted-tbn3.gstatic.com/images?q=tbn:ANd9GcTA3ltC2DdmYPZmXCfwU_oOmEjqVgv8tP9qStdOKoF_p9fUcUoLnCNH_eB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97" y="3958389"/>
            <a:ext cx="2637034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ncrypted-tbn1.gstatic.com/images?q=tbn:ANd9GcRGZnvrIkpjqUWx-pV9fEnHIC_ue8V7r1zpmpMUdeHcLkQ8CAIZFhf5fjyb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77" y="3958389"/>
            <a:ext cx="23822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lab safety sharp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087" y="3200400"/>
            <a:ext cx="2656924" cy="265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14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bg1"/>
                </a:solidFill>
              </a:rPr>
              <a:t>Food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5262044" cy="4051437"/>
          </a:xfrm>
        </p:spPr>
        <p:txBody>
          <a:bodyPr/>
          <a:lstStyle/>
          <a:p>
            <a:pPr lvl="0"/>
            <a:r>
              <a:rPr lang="en-US" sz="2800" b="1" dirty="0">
                <a:solidFill>
                  <a:schemeClr val="bg1"/>
                </a:solidFill>
              </a:rPr>
              <a:t>Do not</a:t>
            </a:r>
            <a:r>
              <a:rPr lang="en-US" sz="2800" dirty="0">
                <a:solidFill>
                  <a:schemeClr val="bg1"/>
                </a:solidFill>
              </a:rPr>
              <a:t> eat, drink, smoke, chew gum or apply makeup in the lab. </a:t>
            </a:r>
          </a:p>
          <a:p>
            <a:pPr lvl="0"/>
            <a:r>
              <a:rPr lang="en-US" sz="2800" dirty="0">
                <a:solidFill>
                  <a:schemeClr val="bg1"/>
                </a:solidFill>
              </a:rPr>
              <a:t>Do not use any lab containers for food or drink. </a:t>
            </a:r>
            <a:endParaRPr lang="en-CA" sz="2800" dirty="0">
              <a:solidFill>
                <a:schemeClr val="bg1"/>
              </a:solidFill>
            </a:endParaRPr>
          </a:p>
          <a:p>
            <a:endParaRPr lang="en-CA" dirty="0"/>
          </a:p>
        </p:txBody>
      </p:sp>
      <p:pic>
        <p:nvPicPr>
          <p:cNvPr id="5122" name="Picture 2" descr="Image result for lab safety no food or dr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-120658"/>
            <a:ext cx="2872513" cy="385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lab safety drinking from a beaker">
            <a:extLst>
              <a:ext uri="{FF2B5EF4-FFF2-40B4-BE49-F238E27FC236}">
                <a16:creationId xmlns:a16="http://schemas.microsoft.com/office/drawing/2014/main" id="{429C8C06-161C-48C3-9661-3581C94BB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23" y="3833079"/>
            <a:ext cx="22479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bg1"/>
                </a:solidFill>
              </a:rPr>
              <a:t>Clean Up When Finished:</a:t>
            </a:r>
            <a:r>
              <a:rPr lang="en-CA" dirty="0">
                <a:solidFill>
                  <a:schemeClr val="bg1"/>
                </a:solidFill>
              </a:rPr>
              <a:t>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371600"/>
            <a:ext cx="7125112" cy="405143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</a:rPr>
              <a:t>Return</a:t>
            </a:r>
            <a:r>
              <a:rPr lang="en-US" sz="2400" dirty="0">
                <a:solidFill>
                  <a:schemeClr val="bg1"/>
                </a:solidFill>
              </a:rPr>
              <a:t> all materials to their proper places. 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</a:rPr>
              <a:t>Dispose </a:t>
            </a:r>
            <a:r>
              <a:rPr lang="en-US" sz="2400" dirty="0">
                <a:solidFill>
                  <a:schemeClr val="bg1"/>
                </a:solidFill>
              </a:rPr>
              <a:t>of wastes properly. 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</a:rPr>
              <a:t>Wipe</a:t>
            </a:r>
            <a:r>
              <a:rPr lang="en-US" sz="2400" dirty="0">
                <a:solidFill>
                  <a:schemeClr val="bg1"/>
                </a:solidFill>
              </a:rPr>
              <a:t> bench. 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</a:rPr>
              <a:t>Wash</a:t>
            </a:r>
            <a:r>
              <a:rPr lang="en-US" sz="2400" dirty="0">
                <a:solidFill>
                  <a:schemeClr val="bg1"/>
                </a:solidFill>
              </a:rPr>
              <a:t> your hands with soap and water after working in the lab.</a:t>
            </a:r>
            <a:endParaRPr lang="en-CA" sz="2400" dirty="0">
              <a:solidFill>
                <a:schemeClr val="bg1"/>
              </a:solidFill>
            </a:endParaRPr>
          </a:p>
          <a:p>
            <a:pPr lvl="0">
              <a:spcAft>
                <a:spcPts val="1200"/>
              </a:spcAft>
            </a:pPr>
            <a:endParaRPr lang="en-CA" sz="2800" dirty="0">
              <a:solidFill>
                <a:schemeClr val="bg1"/>
              </a:solidFill>
            </a:endParaRPr>
          </a:p>
        </p:txBody>
      </p:sp>
      <p:pic>
        <p:nvPicPr>
          <p:cNvPr id="14338" name="Picture 2" descr="https://encrypted-tbn0.gstatic.com/images?q=tbn:ANd9GcSpa5sJa8lsucnfgxfLgOmZljwjD_tFbMNmifldFx-I__gbOPN4_fBtqIgij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03837"/>
            <a:ext cx="243839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08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507B8-AC3C-4A34-B4E4-315E0EF04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Chemistry - loreescience.ca">
            <a:extLst>
              <a:ext uri="{FF2B5EF4-FFF2-40B4-BE49-F238E27FC236}">
                <a16:creationId xmlns:a16="http://schemas.microsoft.com/office/drawing/2014/main" id="{FAEA55ED-B140-4128-A84C-7559D4AA219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6" y="0"/>
            <a:ext cx="933993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0951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Safety 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>
                <a:hlinkClick r:id="rId2"/>
              </a:rPr>
              <a:t>https://www.youtube.com/watch?v=3ELbwzqyuhs</a:t>
            </a:r>
            <a:endParaRPr lang="en-CA"/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645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227F0-1306-4F99-A912-C7BBB64F0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87FAD-31DD-4241-B9C8-568D8F4EE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52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EEB81-4BCB-471C-995D-BC5A6274F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Safety Video Rap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2FA3B-7704-4F07-9D3F-8FE3D277F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https://www.youtube.com/watch?v=xJG0ir9nDtc</a:t>
            </a:r>
            <a:endParaRPr lang="en-CA" dirty="0"/>
          </a:p>
          <a:p>
            <a:endParaRPr lang="en-CA" dirty="0"/>
          </a:p>
          <a:p>
            <a:r>
              <a:rPr lang="en-CA" dirty="0"/>
              <a:t>ASAP Science </a:t>
            </a:r>
            <a:r>
              <a:rPr lang="en-CA" dirty="0">
                <a:hlinkClick r:id="rId3"/>
              </a:rPr>
              <a:t>https://www.youtube.com/watch?v=BRDApYgvDqQ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0823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Safety Poster</a:t>
            </a:r>
          </a:p>
        </p:txBody>
      </p:sp>
    </p:spTree>
    <p:extLst>
      <p:ext uri="{BB962C8B-B14F-4D97-AF65-F5344CB8AC3E}">
        <p14:creationId xmlns:p14="http://schemas.microsoft.com/office/powerpoint/2010/main" val="1663305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b="1" dirty="0">
                <a:solidFill>
                  <a:schemeClr val="bg1"/>
                </a:solidFill>
              </a:rPr>
              <a:t>Behave Responsibly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807361"/>
            <a:ext cx="5791200" cy="4051437"/>
          </a:xfrm>
        </p:spPr>
        <p:txBody>
          <a:bodyPr>
            <a:normAutofit/>
          </a:bodyPr>
          <a:lstStyle/>
          <a:p>
            <a:r>
              <a:rPr lang="en-CA" sz="3200" dirty="0">
                <a:solidFill>
                  <a:schemeClr val="bg1"/>
                </a:solidFill>
              </a:rPr>
              <a:t>No Horseplay</a:t>
            </a:r>
          </a:p>
          <a:p>
            <a:r>
              <a:rPr lang="en-CA" sz="3200" dirty="0">
                <a:solidFill>
                  <a:schemeClr val="bg1"/>
                </a:solidFill>
              </a:rPr>
              <a:t>Arrive prepared</a:t>
            </a:r>
          </a:p>
          <a:p>
            <a:r>
              <a:rPr lang="en-CA" sz="3200" dirty="0">
                <a:solidFill>
                  <a:schemeClr val="bg1"/>
                </a:solidFill>
              </a:rPr>
              <a:t>Be conscientious of your surroundings (equipment and partners)</a:t>
            </a:r>
          </a:p>
        </p:txBody>
      </p:sp>
      <p:pic>
        <p:nvPicPr>
          <p:cNvPr id="3074" name="Picture 2" descr="Image result for horseplay in the lab image">
            <a:extLst>
              <a:ext uri="{FF2B5EF4-FFF2-40B4-BE49-F238E27FC236}">
                <a16:creationId xmlns:a16="http://schemas.microsoft.com/office/drawing/2014/main" id="{FC5DBAE7-6262-4354-95DD-FFA9B1CC7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1600199"/>
            <a:ext cx="3560301" cy="486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823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bg1"/>
                </a:solidFill>
              </a:rPr>
              <a:t>No unauthorized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686799" cy="5630199"/>
          </a:xfrm>
        </p:spPr>
        <p:txBody>
          <a:bodyPr/>
          <a:lstStyle/>
          <a:p>
            <a:pPr lvl="0"/>
            <a:r>
              <a:rPr lang="en-CA" sz="2800" dirty="0">
                <a:solidFill>
                  <a:schemeClr val="bg1"/>
                </a:solidFill>
              </a:rPr>
              <a:t>Do not use any equipment or instruments without proper </a:t>
            </a:r>
            <a:r>
              <a:rPr lang="en-US" sz="2800" dirty="0">
                <a:solidFill>
                  <a:schemeClr val="bg1"/>
                </a:solidFill>
              </a:rPr>
              <a:t>instruction. </a:t>
            </a:r>
          </a:p>
          <a:p>
            <a:pPr lvl="0"/>
            <a:r>
              <a:rPr lang="en-US" sz="2800" dirty="0">
                <a:solidFill>
                  <a:schemeClr val="bg1"/>
                </a:solidFill>
              </a:rPr>
              <a:t>Follow all instructions given by the instructor including special direction for all individual experiments</a:t>
            </a:r>
            <a:r>
              <a:rPr lang="en-US" dirty="0"/>
              <a:t>. </a:t>
            </a:r>
            <a:endParaRPr lang="en-CA" dirty="0"/>
          </a:p>
          <a:p>
            <a:endParaRPr lang="en-CA" dirty="0"/>
          </a:p>
        </p:txBody>
      </p:sp>
      <p:pic>
        <p:nvPicPr>
          <p:cNvPr id="2050" name="Picture 2" descr="Image result for lab safety mixing chemicals">
            <a:extLst>
              <a:ext uri="{FF2B5EF4-FFF2-40B4-BE49-F238E27FC236}">
                <a16:creationId xmlns:a16="http://schemas.microsoft.com/office/drawing/2014/main" id="{51AD072E-4175-45CA-BD28-2645899A16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3" t="5530" r="6250" b="10754"/>
          <a:stretch/>
        </p:blipFill>
        <p:spPr bwMode="auto">
          <a:xfrm>
            <a:off x="5181600" y="3842048"/>
            <a:ext cx="3708798" cy="303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735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Know the location </a:t>
            </a:r>
            <a:r>
              <a:rPr lang="en-CA" b="1" dirty="0">
                <a:solidFill>
                  <a:schemeClr val="bg1"/>
                </a:solidFill>
              </a:rPr>
              <a:t>of all safety equipment </a:t>
            </a:r>
            <a:r>
              <a:rPr lang="en-CA" dirty="0">
                <a:solidFill>
                  <a:schemeClr val="bg1"/>
                </a:solidFill>
              </a:rPr>
              <a:t>and how to use it</a:t>
            </a:r>
            <a:r>
              <a:rPr lang="en-CA" b="1" dirty="0">
                <a:solidFill>
                  <a:schemeClr val="bg1"/>
                </a:solidFill>
              </a:rPr>
              <a:t>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2612239"/>
          </a:xfrm>
        </p:spPr>
        <p:txBody>
          <a:bodyPr anchor="t">
            <a:normAutofit/>
          </a:bodyPr>
          <a:lstStyle/>
          <a:p>
            <a:pPr lvl="0"/>
            <a:r>
              <a:rPr lang="en-CA" sz="2800" dirty="0">
                <a:solidFill>
                  <a:schemeClr val="bg1"/>
                </a:solidFill>
              </a:rPr>
              <a:t>Fire pull station, fire blanket, fire extinguisher emergency shower, emergency eye wash.  </a:t>
            </a:r>
          </a:p>
          <a:p>
            <a:pPr lvl="0"/>
            <a:r>
              <a:rPr lang="en-CA" sz="2800" dirty="0">
                <a:solidFill>
                  <a:schemeClr val="bg1"/>
                </a:solidFill>
              </a:rPr>
              <a:t>Report accidents to your teacher  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100" name="Picture 4" descr="FE3A40A Heavy Duty Plus Fire Extinguish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5" y="4279876"/>
            <a:ext cx="2536292" cy="253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0.gstatic.com/images?q=tbn:ANd9GcRq_8WggkO_p2obWOnQ2yycd3_jAPCefyu8Fo-axNsWH8uWUjhPlVC5Yk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501" y="4279876"/>
            <a:ext cx="2631749" cy="243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lab safety eyewash st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250" y="4159887"/>
            <a:ext cx="42867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911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40403-56F4-4404-B852-3D1295751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Verdana"/>
                <a:cs typeface="Verdana"/>
              </a:rPr>
              <a:t>Safety Shower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AF633-8E37-4106-AB90-1A896109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228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ea typeface="Verdana"/>
                <a:cs typeface="Verdana"/>
              </a:rPr>
              <a:t>Safety before modesty</a:t>
            </a:r>
          </a:p>
        </p:txBody>
      </p:sp>
      <p:pic>
        <p:nvPicPr>
          <p:cNvPr id="4" name="Picture 4" descr="A group of people standing in a room&#10;&#10;Description generated with very high confidence">
            <a:extLst>
              <a:ext uri="{FF2B5EF4-FFF2-40B4-BE49-F238E27FC236}">
                <a16:creationId xmlns:a16="http://schemas.microsoft.com/office/drawing/2014/main" id="{DF6B6C92-C88C-40C2-998C-5AE5CDD70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495" y="2533348"/>
            <a:ext cx="5186438" cy="390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90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40403-56F4-4404-B852-3D1295751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Verdana"/>
                <a:cs typeface="Verdana"/>
              </a:rPr>
              <a:t>Emergency Eye Wash – 15 min </a:t>
            </a:r>
          </a:p>
        </p:txBody>
      </p:sp>
      <p:pic>
        <p:nvPicPr>
          <p:cNvPr id="4" name="Picture 4" descr="A picture containing person, yellow, indoor, food&#10;&#10;Description generated with very high confidence">
            <a:extLst>
              <a:ext uri="{FF2B5EF4-FFF2-40B4-BE49-F238E27FC236}">
                <a16:creationId xmlns:a16="http://schemas.microsoft.com/office/drawing/2014/main" id="{27FE6B86-5CDB-4B66-8B96-6B271A1328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6874" y="2170967"/>
            <a:ext cx="58102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55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40403-56F4-4404-B852-3D1295751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Verdana"/>
                <a:cs typeface="Verdana"/>
              </a:rPr>
              <a:t>Fire Extinguisher</a:t>
            </a:r>
            <a:endParaRPr lang="en-US" dirty="0"/>
          </a:p>
        </p:txBody>
      </p:sp>
      <p:pic>
        <p:nvPicPr>
          <p:cNvPr id="4" name="Picture 4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B803F970-A69F-48EB-8FE7-7520A52F9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6904" y="1396123"/>
            <a:ext cx="5057616" cy="54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70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Wear protective equipment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807361"/>
            <a:ext cx="6781800" cy="4051437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dirty="0">
                <a:solidFill>
                  <a:schemeClr val="bg1"/>
                </a:solidFill>
              </a:rPr>
              <a:t>safety goggles, gloves, lab coat to protect against burns and/or chemical spills. </a:t>
            </a:r>
          </a:p>
          <a:p>
            <a:r>
              <a:rPr lang="en-US" sz="2800" dirty="0">
                <a:solidFill>
                  <a:schemeClr val="bg1"/>
                </a:solidFill>
              </a:rPr>
              <a:t>Wear goggles when using liquids, powders, fire. </a:t>
            </a:r>
            <a:endParaRPr lang="en-US" sz="2800" dirty="0">
              <a:solidFill>
                <a:schemeClr val="bg1"/>
              </a:solidFill>
              <a:ea typeface="Verdana"/>
              <a:cs typeface="Verdana"/>
            </a:endParaRPr>
          </a:p>
          <a:p>
            <a:r>
              <a:rPr lang="en-US" sz="2800" dirty="0">
                <a:solidFill>
                  <a:schemeClr val="bg1"/>
                </a:solidFill>
                <a:ea typeface="Verdana"/>
                <a:cs typeface="Verdana"/>
              </a:rPr>
              <a:t>No open toe shoes</a:t>
            </a:r>
          </a:p>
          <a:p>
            <a:pPr lvl="0"/>
            <a:r>
              <a:rPr lang="en-US" sz="2800" dirty="0">
                <a:solidFill>
                  <a:schemeClr val="bg1"/>
                </a:solidFill>
              </a:rPr>
              <a:t>Inform the instructor of contact lenses. </a:t>
            </a:r>
            <a:endParaRPr lang="en-CA" sz="2800" dirty="0">
              <a:solidFill>
                <a:schemeClr val="bg1"/>
              </a:solidFill>
            </a:endParaRPr>
          </a:p>
          <a:p>
            <a:endParaRPr lang="en-CA" dirty="0"/>
          </a:p>
        </p:txBody>
      </p:sp>
      <p:pic>
        <p:nvPicPr>
          <p:cNvPr id="3074" name="Picture 2" descr="Image result for lab safety loose clot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2220606"/>
            <a:ext cx="1994432" cy="322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848650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TM01972873[[fn=Summer]]</Template>
  <TotalTime>1304</TotalTime>
  <Words>514</Words>
  <Application>Microsoft Office PowerPoint</Application>
  <PresentationFormat>On-screen Show (4:3)</PresentationFormat>
  <Paragraphs>69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Summer</vt:lpstr>
      <vt:lpstr>Safety in the Laboratory</vt:lpstr>
      <vt:lpstr>Safety Video</vt:lpstr>
      <vt:lpstr>Behave Responsibly</vt:lpstr>
      <vt:lpstr>No unauthorized experiments</vt:lpstr>
      <vt:lpstr>Know the location of all safety equipment and how to use it:</vt:lpstr>
      <vt:lpstr>Safety Shower</vt:lpstr>
      <vt:lpstr>Emergency Eye Wash – 15 min </vt:lpstr>
      <vt:lpstr>Fire Extinguisher</vt:lpstr>
      <vt:lpstr>Wear protective equipment</vt:lpstr>
      <vt:lpstr>Dress appropriately:</vt:lpstr>
      <vt:lpstr>Glassware Safety:  </vt:lpstr>
      <vt:lpstr>Electrical Safety:   </vt:lpstr>
      <vt:lpstr>Chemical safety </vt:lpstr>
      <vt:lpstr>Chemical Safety</vt:lpstr>
      <vt:lpstr>Fire Safety:</vt:lpstr>
      <vt:lpstr>Sharps Safety:  </vt:lpstr>
      <vt:lpstr>Food Safety</vt:lpstr>
      <vt:lpstr>Clean Up When Finished:  </vt:lpstr>
      <vt:lpstr>PowerPoint Presentation</vt:lpstr>
      <vt:lpstr>PowerPoint Presentation</vt:lpstr>
      <vt:lpstr>Safety Video Rap</vt:lpstr>
      <vt:lpstr>Homework</vt:lpstr>
    </vt:vector>
  </TitlesOfParts>
  <Company>School District #36 (Surrey)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in the Laboratory</dc:title>
  <dc:creator>Heather Johnston</dc:creator>
  <cp:lastModifiedBy>Tammy Wilson</cp:lastModifiedBy>
  <cp:revision>62</cp:revision>
  <dcterms:created xsi:type="dcterms:W3CDTF">2015-02-04T16:32:32Z</dcterms:created>
  <dcterms:modified xsi:type="dcterms:W3CDTF">2018-09-11T22:10:34Z</dcterms:modified>
</cp:coreProperties>
</file>