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9" r:id="rId15"/>
    <p:sldId id="271" r:id="rId16"/>
    <p:sldId id="270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0B3EC-BDDA-4B99-A24E-F64BCA146B2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47804-86C1-49B3-A0D7-1EE72117B4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00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done with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47804-86C1-49B3-A0D7-1EE72117B41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41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Because sperm are injected higher up in the uterus, less will die (as they would in the vagina).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7804-86C1-49B3-A0D7-1EE72117B41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3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Kissing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Masturbating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Fondling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Rubbing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Acting out sexual fantasies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sex toys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sex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 sex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7804-86C1-49B3-A0D7-1EE72117B41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09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tiny, thin rod about the size of a matchstick. The implant releases hormones into your body that prevent you from getting pregnant. A nurse or doctor inserts the implant into your arm and that’s it — you’re protected from pregnancy for up to 4 years. It’s get-it-and-forget-it birth control.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7804-86C1-49B3-A0D7-1EE72117B41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07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AF2D-977E-4633-9CC4-E5A8BA121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2BD57-9D02-4419-83D7-1C94BFAB8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AF03D-3AB6-405D-A1D7-3279301B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50151-4E70-480B-A4BA-FF07661B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C44B-6B4B-4626-8190-3F809776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601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5E14-2315-4B25-BBB5-0FEA4B44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A4AA7-794B-4DEB-A188-93C096006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79C9-A7DF-4D82-9496-CAF63C94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2E23-ABAE-4877-A124-51AE7A9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5A0DD-954F-47BD-BBC0-FD00855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62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14E57-984F-46A3-9F12-3694CDAA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136CC-C5B6-47C2-9ADE-4D0725725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2BAB-6B58-48AC-B4C3-4E5D6909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A961-282C-4747-A42D-02999374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41223-A67F-415D-BAE8-DBF3EEBC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32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2094-1AE4-453D-8656-258A0C37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CFBB-A7F1-42E8-8BE9-4EB975A77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C87BD-DF41-4F9A-B6A5-7CCD0F36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68236-8DDA-4E7C-B8F7-0FA3B475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4EB30-FD69-4F5F-81A6-6CE31CE9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31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0A5D-4512-48D9-BE79-674E2F07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484FD-55EE-4757-A991-A04DE8D32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CF1D-7FC6-4C88-844B-342D349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010A8-F8C9-45B6-B25D-D61C7450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A2D0E-7138-4D1A-8ECD-81BB837E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33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BD3C-3788-4A6B-A3C6-32E96F69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B5CC-46C4-46DB-905B-3F79053BF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E7223-934E-478A-B012-720F2C24C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03C1B-FDF1-4794-AFC5-583C48359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8399-5479-4E74-A452-8EE9A210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41AF9-E956-4465-BD1E-CEE5C554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8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CDBC-5DF0-41EA-8C1F-4B8F0778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26F29-F746-4CE7-B891-37B24E66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F9F3C-798D-456A-BCA9-D8F2EF827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9CB47-6F5E-488F-A92D-EF11006E2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0C30C-BB1C-49DD-AE45-1CB49DF93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DBE75-5B0F-41E8-9167-E1BB7AB1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2884E-E797-4099-89F2-203EECF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4545A-947F-40CB-B4C1-34BBB1EC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91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A812-4F06-42D1-AF82-9F04AAF5D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E87FE-B411-4F3E-AA52-39EBFDA7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6E7A-FC05-4598-9C63-A2568F1C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EBF59-1D66-4D8F-87D0-E63A4DA7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2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34502-C2B4-4423-95F4-B1E6CEF5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D3DED-4C7C-48E5-B8B6-5BDBECC7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29C20-B6C8-4F5C-B8EB-2DF72D19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57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7B34-D9B0-4ACF-AB48-44BBF4E2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100A-599D-4BB2-8B2B-C34A8DC6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5781A-46B0-49CD-B8F6-57DF0DA9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9F70-D693-4F80-9A6E-D626B54F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15757-00D5-4333-A11C-7BD81126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2A077-A5A6-4D56-83C2-8C513332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47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EA8E-F3F0-471A-BF7A-D4F5430D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B51FD-0DC2-47E9-955B-CFAD0DA85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7FB9C-51FF-4D67-8B46-5E803B7B7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BCEA3-278E-47FE-9C7D-3A8F8A71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43491-F93F-4212-84F6-98881C45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4011A-0503-4D2F-BCDE-5B2DDB84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4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A117A-6FE1-4FB7-882D-D0006BC7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C051D-52AD-4CB5-8907-2E6319AB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F600-F401-4858-B7DD-2A48A958C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052D-89D0-4457-9137-C9901CB9A9AC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9C97-273D-4DD5-8865-53EC33310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BCC1-046B-4A4B-B264-BEF2B8FE1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253B-915C-4467-B9FF-1D82D08DBF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66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oWLWS4-k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Gu11uty__O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C9C7-A1EA-4FD4-B57A-76815EAE1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Reproductive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FE010-AAAD-445F-A8E6-C8F656134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Overcoming barriers to reproduction</a:t>
            </a:r>
          </a:p>
        </p:txBody>
      </p:sp>
    </p:spTree>
    <p:extLst>
      <p:ext uri="{BB962C8B-B14F-4D97-AF65-F5344CB8AC3E}">
        <p14:creationId xmlns:p14="http://schemas.microsoft.com/office/powerpoint/2010/main" val="87700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872B-812B-43C4-852E-EDFE9C5B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 Vitro </a:t>
            </a:r>
            <a:r>
              <a:rPr lang="en-CA" dirty="0"/>
              <a:t>Fertilization (IVF)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E703-4F63-4E5D-BF20-B5610F44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5000" cy="4351338"/>
          </a:xfrm>
        </p:spPr>
        <p:txBody>
          <a:bodyPr/>
          <a:lstStyle/>
          <a:p>
            <a:r>
              <a:rPr lang="en-CA" dirty="0"/>
              <a:t>Means fertilization takes place </a:t>
            </a:r>
            <a:r>
              <a:rPr lang="en-CA" b="1" dirty="0"/>
              <a:t>outside</a:t>
            </a:r>
            <a:r>
              <a:rPr lang="en-CA" dirty="0"/>
              <a:t> the female’s body in a petri dish  </a:t>
            </a:r>
          </a:p>
          <a:p>
            <a:r>
              <a:rPr lang="en-CA" dirty="0"/>
              <a:t>“test-tube babies”</a:t>
            </a:r>
          </a:p>
          <a:p>
            <a:r>
              <a:rPr lang="en-CA" dirty="0"/>
              <a:t>Follicles containing immature eggs are removed from ovaries</a:t>
            </a:r>
          </a:p>
          <a:p>
            <a:r>
              <a:rPr lang="en-CA" dirty="0"/>
              <a:t>When mature, eggs are mixed with sperm</a:t>
            </a:r>
          </a:p>
          <a:p>
            <a:r>
              <a:rPr lang="en-CA" b="1" dirty="0"/>
              <a:t>Embryos inserted into uterus</a:t>
            </a:r>
          </a:p>
        </p:txBody>
      </p:sp>
      <p:pic>
        <p:nvPicPr>
          <p:cNvPr id="2050" name="Picture 2" descr="Image result for gamete intrafallopian transfer">
            <a:extLst>
              <a:ext uri="{FF2B5EF4-FFF2-40B4-BE49-F238E27FC236}">
                <a16:creationId xmlns:a16="http://schemas.microsoft.com/office/drawing/2014/main" id="{6C6C31F7-4A71-45EC-AEE0-4FB89F87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89190"/>
            <a:ext cx="3918856" cy="40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7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4844-BCE4-464A-A280-F06C9BB7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Surrogate Mother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7BAD-7DBC-47C3-8DD7-9BD324856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Another woman who has agreed to accept an embryo and carry the baby to term. </a:t>
            </a:r>
          </a:p>
          <a:p>
            <a:r>
              <a:rPr lang="en-CA" dirty="0"/>
              <a:t>Usually done when a woman’s uterus cannot accept an embryo or with same sex male couples. </a:t>
            </a:r>
          </a:p>
          <a:p>
            <a:r>
              <a:rPr lang="en-CA" dirty="0"/>
              <a:t>Whenever possible the couple’s gametes are used</a:t>
            </a:r>
          </a:p>
          <a:p>
            <a:endParaRPr lang="en-CA" dirty="0"/>
          </a:p>
        </p:txBody>
      </p:sp>
      <p:pic>
        <p:nvPicPr>
          <p:cNvPr id="6146" name="Picture 2" descr="Image result for surrogate mother">
            <a:extLst>
              <a:ext uri="{FF2B5EF4-FFF2-40B4-BE49-F238E27FC236}">
                <a16:creationId xmlns:a16="http://schemas.microsoft.com/office/drawing/2014/main" id="{BC5B686D-360B-43A7-AECD-B8E060F1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25" y="4144963"/>
            <a:ext cx="6844659" cy="29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C1E-08A5-4325-9B3F-FDF4E716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Ethics? Baby Farming</a:t>
            </a:r>
          </a:p>
        </p:txBody>
      </p:sp>
      <p:pic>
        <p:nvPicPr>
          <p:cNvPr id="4098" name="Picture 2" descr="Image result for surrogate mother">
            <a:extLst>
              <a:ext uri="{FF2B5EF4-FFF2-40B4-BE49-F238E27FC236}">
                <a16:creationId xmlns:a16="http://schemas.microsoft.com/office/drawing/2014/main" id="{914CE793-4A4F-45A2-BCE0-D184454D2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43" y="455723"/>
            <a:ext cx="4171143" cy="59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5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6A45-9769-40CA-83FF-E8CDE3E9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Intracytoplasmic Sperm Injection (ICSI)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CFF2-DD5B-4D35-ABDE-680ABE1E8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Single sperm is injected directly into egg</a:t>
            </a:r>
          </a:p>
          <a:p>
            <a:r>
              <a:rPr lang="en-CA" dirty="0"/>
              <a:t>Used when IVF was unsuccessful, sperm count very low, sperm structurally impaired</a:t>
            </a:r>
          </a:p>
          <a:p>
            <a:endParaRPr lang="en-CA" dirty="0"/>
          </a:p>
        </p:txBody>
      </p:sp>
      <p:pic>
        <p:nvPicPr>
          <p:cNvPr id="5122" name="Picture 2" descr="Image result for intracytoplasmic sperm injection">
            <a:extLst>
              <a:ext uri="{FF2B5EF4-FFF2-40B4-BE49-F238E27FC236}">
                <a16:creationId xmlns:a16="http://schemas.microsoft.com/office/drawing/2014/main" id="{B216767B-A974-430B-A10F-759A4B1A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8" y="3003357"/>
            <a:ext cx="5362121" cy="3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7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594E-FD1A-4F82-A610-9C43D28A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NOT to get pregnant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21E8-C1FC-4046-BD6D-55C87D98C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618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9209-C4B9-4963-B136-AB02DA52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Abstinence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4AAB-471D-44A5-925C-551DDDCF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Just say NO</a:t>
            </a:r>
          </a:p>
          <a:p>
            <a:r>
              <a:rPr lang="en-CA" dirty="0"/>
              <a:t>100 % effective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Consent is like a cup of tea:</a:t>
            </a:r>
          </a:p>
          <a:p>
            <a:r>
              <a:rPr lang="en-CA" dirty="0">
                <a:hlinkClick r:id="rId3"/>
              </a:rPr>
              <a:t>https://www.youtube.com/watch?v=fGoWLWS4-kU</a:t>
            </a:r>
            <a:endParaRPr lang="en-CA" dirty="0"/>
          </a:p>
          <a:p>
            <a:endParaRPr lang="en-CA" dirty="0"/>
          </a:p>
        </p:txBody>
      </p:sp>
      <p:pic>
        <p:nvPicPr>
          <p:cNvPr id="5122" name="Picture 2" descr="The Importance of Saying No | myTherapyNYC">
            <a:extLst>
              <a:ext uri="{FF2B5EF4-FFF2-40B4-BE49-F238E27FC236}">
                <a16:creationId xmlns:a16="http://schemas.microsoft.com/office/drawing/2014/main" id="{20103139-3785-42FF-BF91-513D29C2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39" y="365125"/>
            <a:ext cx="6766706" cy="45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1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AE86-7CF5-4690-9A4C-A478CA5E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Rhythm Method: 80% Effective</a:t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 descr="The menstrual cycle | You and Your Hormones from the Society for  Endocrinology">
            <a:extLst>
              <a:ext uri="{FF2B5EF4-FFF2-40B4-BE49-F238E27FC236}">
                <a16:creationId xmlns:a16="http://schemas.microsoft.com/office/drawing/2014/main" id="{37316CCA-85FA-4A54-8480-41091F5F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315068"/>
            <a:ext cx="10515599" cy="554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1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FA11-B0AD-4CDD-8BD8-93B80F9B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Barrier Methods…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E1AE-A1BE-46D6-90B7-9EA4B46ED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52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FEEE-E753-4A7B-94FE-B750B1FD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574D0-BBC8-484D-AF15-1433A7BC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sz="3600" dirty="0"/>
              <a:t>98% Effective when used correctly</a:t>
            </a:r>
          </a:p>
          <a:p>
            <a:r>
              <a:rPr lang="en-CA" sz="3600" dirty="0"/>
              <a:t>Sheath worn over penis</a:t>
            </a:r>
          </a:p>
          <a:p>
            <a:r>
              <a:rPr lang="en-CA" sz="3600" dirty="0"/>
              <a:t>BEST protection against STIs</a:t>
            </a:r>
          </a:p>
          <a:p>
            <a:endParaRPr lang="en-CA" dirty="0"/>
          </a:p>
        </p:txBody>
      </p:sp>
      <p:pic>
        <p:nvPicPr>
          <p:cNvPr id="7170" name="Picture 2" descr="Image result for condom images">
            <a:extLst>
              <a:ext uri="{FF2B5EF4-FFF2-40B4-BE49-F238E27FC236}">
                <a16:creationId xmlns:a16="http://schemas.microsoft.com/office/drawing/2014/main" id="{137AD239-FA65-4A89-B35D-3CFDBC5C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25" y="2964090"/>
            <a:ext cx="4283831" cy="32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7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FA11-B0AD-4CDD-8BD8-93B80F9B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Spermicidal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E1AE-A1BE-46D6-90B7-9EA4B46E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72% effective (should use with other barriers such as diaphragm, cervical cap, or condom)</a:t>
            </a:r>
          </a:p>
          <a:p>
            <a:r>
              <a:rPr lang="en-CA" dirty="0"/>
              <a:t>Spermicide kills sperm, preventing fertilization.</a:t>
            </a:r>
          </a:p>
          <a:p>
            <a:r>
              <a:rPr lang="en-CA" dirty="0"/>
              <a:t>Does not protect against STD’s</a:t>
            </a:r>
          </a:p>
          <a:p>
            <a:endParaRPr lang="en-CA" b="1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4338" name="Picture 2" descr="Image result for spermicide">
            <a:extLst>
              <a:ext uri="{FF2B5EF4-FFF2-40B4-BE49-F238E27FC236}">
                <a16:creationId xmlns:a16="http://schemas.microsoft.com/office/drawing/2014/main" id="{E4591B11-6545-4320-A51B-1B137614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5" y="3784033"/>
            <a:ext cx="3420055" cy="25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permicide">
            <a:extLst>
              <a:ext uri="{FF2B5EF4-FFF2-40B4-BE49-F238E27FC236}">
                <a16:creationId xmlns:a16="http://schemas.microsoft.com/office/drawing/2014/main" id="{D7EFFD81-78BC-4819-A117-F3600B1C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57" y="3329760"/>
            <a:ext cx="2704873" cy="31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spermicide">
            <a:extLst>
              <a:ext uri="{FF2B5EF4-FFF2-40B4-BE49-F238E27FC236}">
                <a16:creationId xmlns:a16="http://schemas.microsoft.com/office/drawing/2014/main" id="{41D5989C-5C1F-475F-B031-E8C08512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58" y="3508941"/>
            <a:ext cx="3737279" cy="28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7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A2BE-AF26-42F3-8B75-932FC58D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Reproductive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CB4B-6C2A-4617-BD13-A95DA386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Methods to assist couples to get pregnant or treat fertility problems. </a:t>
            </a:r>
          </a:p>
        </p:txBody>
      </p:sp>
    </p:spTree>
    <p:extLst>
      <p:ext uri="{BB962C8B-B14F-4D97-AF65-F5344CB8AC3E}">
        <p14:creationId xmlns:p14="http://schemas.microsoft.com/office/powerpoint/2010/main" val="247346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4508-470F-49EF-A3F5-FE8E1FCB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Diaphragms and Cervical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9342-74A7-42A1-9A09-42D38407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3514" cy="4351338"/>
          </a:xfrm>
        </p:spPr>
        <p:txBody>
          <a:bodyPr/>
          <a:lstStyle/>
          <a:p>
            <a:r>
              <a:rPr lang="en-CA" dirty="0"/>
              <a:t>86-94 % effective </a:t>
            </a:r>
          </a:p>
          <a:p>
            <a:r>
              <a:rPr lang="en-CA" dirty="0"/>
              <a:t>Cap worn over cervix holds spermicide in place over the opening to the uterus. </a:t>
            </a:r>
          </a:p>
          <a:p>
            <a:r>
              <a:rPr lang="en-CA" dirty="0"/>
              <a:t>After intercourse, it should be left in place for 6-8 hours.</a:t>
            </a:r>
          </a:p>
          <a:p>
            <a:r>
              <a:rPr lang="en-CA" dirty="0"/>
              <a:t>Does not protect against STIs</a:t>
            </a:r>
          </a:p>
        </p:txBody>
      </p:sp>
      <p:pic>
        <p:nvPicPr>
          <p:cNvPr id="8194" name="Picture 2" descr="Image result for how effective are diaphragms">
            <a:extLst>
              <a:ext uri="{FF2B5EF4-FFF2-40B4-BE49-F238E27FC236}">
                <a16:creationId xmlns:a16="http://schemas.microsoft.com/office/drawing/2014/main" id="{F4007423-23D1-4C48-8FB4-CAA4E3EB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920081"/>
            <a:ext cx="45910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2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905B-112C-4404-A255-8B2CE3D5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Intrauterine Device (IUD)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39A11-E09B-4C17-866E-01C85A37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6771" cy="4351338"/>
          </a:xfrm>
        </p:spPr>
        <p:txBody>
          <a:bodyPr/>
          <a:lstStyle/>
          <a:p>
            <a:r>
              <a:rPr lang="en-CA" sz="3200" dirty="0"/>
              <a:t>More than 99% effective</a:t>
            </a:r>
          </a:p>
          <a:p>
            <a:r>
              <a:rPr lang="en-CA" sz="3200" dirty="0"/>
              <a:t>Does not prevent STD’s</a:t>
            </a:r>
          </a:p>
          <a:p>
            <a:r>
              <a:rPr lang="en-CA" sz="3200" dirty="0"/>
              <a:t>copper triggers your immune system to prevent pregnancy.</a:t>
            </a:r>
          </a:p>
          <a:p>
            <a:r>
              <a:rPr lang="en-CA" sz="3200" dirty="0"/>
              <a:t>Works for up to 10 years; </a:t>
            </a:r>
          </a:p>
          <a:p>
            <a:r>
              <a:rPr lang="en-CA" sz="3200" dirty="0"/>
              <a:t>'Fit and forget' contraception</a:t>
            </a:r>
            <a:r>
              <a:rPr lang="en-CA" dirty="0"/>
              <a:t> </a:t>
            </a:r>
          </a:p>
        </p:txBody>
      </p:sp>
      <p:pic>
        <p:nvPicPr>
          <p:cNvPr id="9218" name="Picture 2" descr="Image result for what is an IUD">
            <a:extLst>
              <a:ext uri="{FF2B5EF4-FFF2-40B4-BE49-F238E27FC236}">
                <a16:creationId xmlns:a16="http://schemas.microsoft.com/office/drawing/2014/main" id="{59BFD1DB-5C5A-494F-BDF9-07C92E30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58" y="2191658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7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2288-496A-46EE-A5F1-568E19AF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Oral Contraceptives: The Pill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E001-D04B-4229-A0CC-6D7D54C6D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sz="3600" dirty="0"/>
              <a:t>98% effective</a:t>
            </a:r>
          </a:p>
          <a:p>
            <a:r>
              <a:rPr lang="en-CA" sz="3600" dirty="0"/>
              <a:t>Releases hormones to prevent ovulation</a:t>
            </a:r>
          </a:p>
          <a:p>
            <a:r>
              <a:rPr lang="en-CA" sz="3600" dirty="0"/>
              <a:t>Must be taken </a:t>
            </a:r>
            <a:r>
              <a:rPr lang="en-CA" sz="3600" b="1" dirty="0"/>
              <a:t>everyday</a:t>
            </a:r>
            <a:r>
              <a:rPr lang="en-CA" sz="3600" dirty="0"/>
              <a:t> or not effective for that month</a:t>
            </a:r>
          </a:p>
          <a:p>
            <a:r>
              <a:rPr lang="en-CA" sz="3600" dirty="0">
                <a:hlinkClick r:id="rId2"/>
              </a:rPr>
              <a:t>https://www.youtube.com/watch?v=Gu11uty__OY</a:t>
            </a:r>
            <a:endParaRPr lang="en-CA" sz="3600" dirty="0"/>
          </a:p>
          <a:p>
            <a:endParaRPr lang="en-CA" sz="3600" dirty="0"/>
          </a:p>
          <a:p>
            <a:endParaRPr lang="en-CA" sz="3600" dirty="0"/>
          </a:p>
        </p:txBody>
      </p:sp>
      <p:pic>
        <p:nvPicPr>
          <p:cNvPr id="10242" name="Picture 2" descr="Image result for the pill vs iud">
            <a:extLst>
              <a:ext uri="{FF2B5EF4-FFF2-40B4-BE49-F238E27FC236}">
                <a16:creationId xmlns:a16="http://schemas.microsoft.com/office/drawing/2014/main" id="{EF0CA350-8C47-49C2-932F-C180E90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83" y="4001294"/>
            <a:ext cx="4970517" cy="32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05ADAA-4B65-4288-A846-7D4A00BB5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33" y="4053227"/>
            <a:ext cx="5637267" cy="26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4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8E17-F00E-47DA-8FA7-253C934F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8915-5D79-4338-8890-2DBA86A9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Time release hormones prevent ovulation</a:t>
            </a:r>
          </a:p>
          <a:p>
            <a:r>
              <a:rPr lang="en-CA" sz="3600" dirty="0"/>
              <a:t>Lasts up to 4 years</a:t>
            </a:r>
          </a:p>
          <a:p>
            <a:r>
              <a:rPr lang="en-CA" sz="3600" dirty="0"/>
              <a:t>No STI protection</a:t>
            </a:r>
          </a:p>
        </p:txBody>
      </p:sp>
      <p:pic>
        <p:nvPicPr>
          <p:cNvPr id="11266" name="Picture 2" descr="Image result for contraception implant">
            <a:extLst>
              <a:ext uri="{FF2B5EF4-FFF2-40B4-BE49-F238E27FC236}">
                <a16:creationId xmlns:a16="http://schemas.microsoft.com/office/drawing/2014/main" id="{4A35085F-71F2-4F01-BA32-712C98D77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61" y="2714171"/>
            <a:ext cx="5000474" cy="32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5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1BCC-9EDE-436F-BF78-C10B7321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Contraceptive Injections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04EA-6AFC-477A-8CC4-08D8E33D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about 99% effective,</a:t>
            </a:r>
          </a:p>
          <a:p>
            <a:r>
              <a:rPr lang="en-CA" b="1" dirty="0"/>
              <a:t>One shot of hormones </a:t>
            </a:r>
          </a:p>
          <a:p>
            <a:r>
              <a:rPr lang="en-CA" dirty="0"/>
              <a:t>lasts in the body about 3 months</a:t>
            </a:r>
          </a:p>
          <a:p>
            <a:r>
              <a:rPr lang="en-CA" dirty="0"/>
              <a:t>same effect as the pill.</a:t>
            </a:r>
          </a:p>
          <a:p>
            <a:r>
              <a:rPr lang="en-CA" dirty="0"/>
              <a:t>No STI protection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15362" name="Picture 2" descr="Image result for injection contraceptive">
            <a:extLst>
              <a:ext uri="{FF2B5EF4-FFF2-40B4-BE49-F238E27FC236}">
                <a16:creationId xmlns:a16="http://schemas.microsoft.com/office/drawing/2014/main" id="{72BE77B9-1F00-4A22-93ED-87441118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40" y="2003156"/>
            <a:ext cx="5067648" cy="31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5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25A0-D845-4296-AB3B-59A72567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Contraceptive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DCCD-F04D-49CA-A419-F6E9E0CB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Same as pill but in a patch</a:t>
            </a:r>
          </a:p>
          <a:p>
            <a:r>
              <a:rPr lang="en-CA" dirty="0"/>
              <a:t>Wear for 3 weeks, off for one week to menstruate</a:t>
            </a:r>
          </a:p>
          <a:p>
            <a:r>
              <a:rPr lang="en-CA" dirty="0"/>
              <a:t>No STI protection</a:t>
            </a:r>
          </a:p>
          <a:p>
            <a:endParaRPr lang="en-CA" dirty="0"/>
          </a:p>
        </p:txBody>
      </p:sp>
      <p:pic>
        <p:nvPicPr>
          <p:cNvPr id="16386" name="Picture 2" descr="Image result for contraceptive patch">
            <a:extLst>
              <a:ext uri="{FF2B5EF4-FFF2-40B4-BE49-F238E27FC236}">
                <a16:creationId xmlns:a16="http://schemas.microsoft.com/office/drawing/2014/main" id="{F4D75DB8-0BA0-4AEB-8C71-4ECEA361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78" y="3233031"/>
            <a:ext cx="4611007" cy="30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7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CEFF-04C6-428E-803B-8373D0DC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Emergency Contraceptives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B1735-6F18-4FDF-BCD1-A09A1761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Stops you from getting pregnant if you had unprotected sex</a:t>
            </a:r>
          </a:p>
          <a:p>
            <a:r>
              <a:rPr lang="en-CA" dirty="0"/>
              <a:t>“Morning After Pill”</a:t>
            </a:r>
          </a:p>
          <a:p>
            <a:r>
              <a:rPr lang="en-CA" dirty="0"/>
              <a:t>Must be taken within 24hr </a:t>
            </a:r>
            <a:r>
              <a:rPr lang="en-CA" dirty="0">
                <a:sym typeface="Wingdings" panose="05000000000000000000" pitchFamily="2" charset="2"/>
              </a:rPr>
              <a:t> 95% effective,</a:t>
            </a:r>
          </a:p>
          <a:p>
            <a:r>
              <a:rPr lang="en-CA" dirty="0">
                <a:sym typeface="Wingdings" panose="05000000000000000000" pitchFamily="2" charset="2"/>
              </a:rPr>
              <a:t>The longer you wait, the less effective (only 50% effective after 3 days)</a:t>
            </a:r>
            <a:endParaRPr lang="en-CA" dirty="0"/>
          </a:p>
        </p:txBody>
      </p:sp>
      <p:pic>
        <p:nvPicPr>
          <p:cNvPr id="17410" name="Picture 2" descr="Image result for morning after pill">
            <a:extLst>
              <a:ext uri="{FF2B5EF4-FFF2-40B4-BE49-F238E27FC236}">
                <a16:creationId xmlns:a16="http://schemas.microsoft.com/office/drawing/2014/main" id="{1203FC6B-FE74-43D6-9A11-EDA59F388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/>
          <a:stretch/>
        </p:blipFill>
        <p:spPr bwMode="auto">
          <a:xfrm>
            <a:off x="2422753" y="3846286"/>
            <a:ext cx="5953125" cy="32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4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F6D7-561E-407A-8864-CEF0C309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Female condom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7D08E-7F6B-40B0-9CB0-7AC7B50E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/>
              <a:t>Worn inside vagina </a:t>
            </a:r>
          </a:p>
        </p:txBody>
      </p:sp>
      <p:pic>
        <p:nvPicPr>
          <p:cNvPr id="12292" name="Picture 4" descr="Image result for female condom">
            <a:extLst>
              <a:ext uri="{FF2B5EF4-FFF2-40B4-BE49-F238E27FC236}">
                <a16:creationId xmlns:a16="http://schemas.microsoft.com/office/drawing/2014/main" id="{574AE393-CF0C-4F79-B9FE-ED7429889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r="37985"/>
          <a:stretch/>
        </p:blipFill>
        <p:spPr bwMode="auto">
          <a:xfrm>
            <a:off x="369980" y="2327729"/>
            <a:ext cx="2106066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female condom">
            <a:extLst>
              <a:ext uri="{FF2B5EF4-FFF2-40B4-BE49-F238E27FC236}">
                <a16:creationId xmlns:a16="http://schemas.microsoft.com/office/drawing/2014/main" id="{1FCB6DC2-7D72-4926-A679-C1205243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49" y="1893094"/>
            <a:ext cx="66720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0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A588-D608-40A5-8C5B-795DE983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Sterilization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8543-4632-4DE4-8FAC-92FC26116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Tubal litigation (“Tubes tied”)			Vasectomy </a:t>
            </a:r>
          </a:p>
          <a:p>
            <a:endParaRPr lang="en-CA" dirty="0"/>
          </a:p>
        </p:txBody>
      </p:sp>
      <p:pic>
        <p:nvPicPr>
          <p:cNvPr id="18434" name="Picture 2" descr="Image result for vasectomy">
            <a:extLst>
              <a:ext uri="{FF2B5EF4-FFF2-40B4-BE49-F238E27FC236}">
                <a16:creationId xmlns:a16="http://schemas.microsoft.com/office/drawing/2014/main" id="{BEC5585C-87C2-49A0-BDB1-1BA4483C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83" y="2481943"/>
            <a:ext cx="4316778" cy="36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tubectomy">
            <a:extLst>
              <a:ext uri="{FF2B5EF4-FFF2-40B4-BE49-F238E27FC236}">
                <a16:creationId xmlns:a16="http://schemas.microsoft.com/office/drawing/2014/main" id="{D67CB9A7-D5A3-41E4-A0CD-2BD56366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4" y="248194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41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3CD8-5BC8-4BBA-956A-4CFF81B7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CC53-C676-4C05-866A-36D049309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Medical Abortion </a:t>
            </a:r>
            <a:r>
              <a:rPr lang="en-CA" dirty="0"/>
              <a:t>(Abortion Pill): can be taken up to </a:t>
            </a:r>
            <a:r>
              <a:rPr lang="en-CA" b="1" dirty="0"/>
              <a:t>70 days </a:t>
            </a:r>
            <a:r>
              <a:rPr lang="en-CA" dirty="0"/>
              <a:t>(10 weeks) after the first day of your last period. </a:t>
            </a:r>
          </a:p>
          <a:p>
            <a:r>
              <a:rPr lang="en-CA" b="1" dirty="0"/>
              <a:t>Surgical Abortion</a:t>
            </a:r>
            <a:r>
              <a:rPr lang="en-CA" dirty="0"/>
              <a:t>:  D&amp;C, More than 71 days, vacuum aspirations until about </a:t>
            </a:r>
            <a:r>
              <a:rPr lang="en-CA" b="1" dirty="0"/>
              <a:t>14</a:t>
            </a:r>
            <a:r>
              <a:rPr lang="en-CA" dirty="0"/>
              <a:t> weeks, </a:t>
            </a:r>
          </a:p>
          <a:p>
            <a:pPr lvl="1"/>
            <a:r>
              <a:rPr lang="en-CA" dirty="0"/>
              <a:t>Dilation and curettage (D&amp;C) refers to the dilation (widening/opening) of the cervix and surgical removal of part of the lining of the uterus and/or contents of the uterus by scraping and scooping (curettage).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11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FC66-33AE-41F6-9AA9-849FD5EA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58022" cy="1325563"/>
          </a:xfrm>
        </p:spPr>
        <p:txBody>
          <a:bodyPr/>
          <a:lstStyle/>
          <a:p>
            <a:r>
              <a:rPr lang="en-CA" dirty="0"/>
              <a:t>Why use reproductive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1491-E0E8-4918-8F97-3766A863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74044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Infertility/Low fertility in Males: </a:t>
            </a:r>
          </a:p>
          <a:p>
            <a:r>
              <a:rPr lang="en-CA" dirty="0"/>
              <a:t>Not enough sperm, low motility, deformed sperm</a:t>
            </a:r>
          </a:p>
          <a:p>
            <a:endParaRPr lang="en-CA" dirty="0"/>
          </a:p>
        </p:txBody>
      </p:sp>
      <p:pic>
        <p:nvPicPr>
          <p:cNvPr id="1026" name="Picture 2" descr="Opinion | Are Your Sperm in Trouble? - The New York Times">
            <a:extLst>
              <a:ext uri="{FF2B5EF4-FFF2-40B4-BE49-F238E27FC236}">
                <a16:creationId xmlns:a16="http://schemas.microsoft.com/office/drawing/2014/main" id="{21F19AC9-FFD0-4EB4-9E58-3839BC81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" y="3083717"/>
            <a:ext cx="7315201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normal sperm: (A) normal sperm; (B) round sperm head with a fissure... |  Download Scientific Diagram">
            <a:extLst>
              <a:ext uri="{FF2B5EF4-FFF2-40B4-BE49-F238E27FC236}">
                <a16:creationId xmlns:a16="http://schemas.microsoft.com/office/drawing/2014/main" id="{CF4B4EE0-0D5A-4039-9A45-94330D16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68" y="0"/>
            <a:ext cx="494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1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45E4-333B-4CA1-B0B2-4708107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AAF0C-95B1-4DF6-A4C2-4BE4A1A0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28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FC66-33AE-41F6-9AA9-849FD5EA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2153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Why use reproductive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1491-E0E8-4918-8F97-3766A863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1088" cy="4351338"/>
          </a:xfrm>
        </p:spPr>
        <p:txBody>
          <a:bodyPr/>
          <a:lstStyle/>
          <a:p>
            <a:endParaRPr lang="en-CA" dirty="0"/>
          </a:p>
          <a:p>
            <a:pPr marL="0" indent="0">
              <a:buNone/>
            </a:pPr>
            <a:r>
              <a:rPr lang="en-CA" dirty="0"/>
              <a:t>Females may have blocked oviduct, ovaries not functioning properly, irregular hormone levels. </a:t>
            </a:r>
          </a:p>
        </p:txBody>
      </p:sp>
      <p:pic>
        <p:nvPicPr>
          <p:cNvPr id="2050" name="Picture 2" descr="Blocked Fallopian Tubes Causes, Symptoms, and Treatment at EvaIVF">
            <a:extLst>
              <a:ext uri="{FF2B5EF4-FFF2-40B4-BE49-F238E27FC236}">
                <a16:creationId xmlns:a16="http://schemas.microsoft.com/office/drawing/2014/main" id="{8B3E89DE-B6F6-47CE-A5FD-3E2100D1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47" y="0"/>
            <a:ext cx="5082153" cy="68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ocked fallopian tubes treatment">
            <a:extLst>
              <a:ext uri="{FF2B5EF4-FFF2-40B4-BE49-F238E27FC236}">
                <a16:creationId xmlns:a16="http://schemas.microsoft.com/office/drawing/2014/main" id="{04093627-1B69-4A1B-BF75-BF8D3E1F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8" y="3629335"/>
            <a:ext cx="4619905" cy="30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0FCD-1E4B-4244-98C9-2C8F65E2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techniques are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EDE1-2336-4E1A-9DAF-D9E9674B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939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0FCD-1E4B-4244-98C9-2C8F65E2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Fertility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EDE1-2336-4E1A-9DAF-D9E9674B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Fertility Drugs stimulate production of hormones that affect the action of female’s follicles</a:t>
            </a:r>
          </a:p>
          <a:p>
            <a:r>
              <a:rPr lang="en-CA" dirty="0"/>
              <a:t>Induce more eggs to mature and be released to </a:t>
            </a:r>
            <a:r>
              <a:rPr lang="en-CA" dirty="0">
                <a:sym typeface="Wingdings" panose="05000000000000000000" pitchFamily="2" charset="2"/>
              </a:rPr>
              <a:t>increase chance of conception</a:t>
            </a:r>
          </a:p>
          <a:p>
            <a:r>
              <a:rPr lang="en-CA" dirty="0">
                <a:sym typeface="Wingdings" panose="05000000000000000000" pitchFamily="2" charset="2"/>
              </a:rPr>
              <a:t>Fertility drugs are often used in conjunction with the following techniques as well </a:t>
            </a:r>
            <a:endParaRPr lang="en-CA" dirty="0"/>
          </a:p>
        </p:txBody>
      </p:sp>
      <p:pic>
        <p:nvPicPr>
          <p:cNvPr id="3074" name="Picture 2" descr="Fertility Drugs -- What You Need to Know | Stork® OTC Blog |">
            <a:extLst>
              <a:ext uri="{FF2B5EF4-FFF2-40B4-BE49-F238E27FC236}">
                <a16:creationId xmlns:a16="http://schemas.microsoft.com/office/drawing/2014/main" id="{D76D4832-9CD6-42DE-AC80-454AE62B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80" y="4163207"/>
            <a:ext cx="4309820" cy="22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1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10C7-2409-445C-803F-5074FDCD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Artificial Insemination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D1CB6-A876-40C9-A9D4-E9189182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7650"/>
          </a:xfrm>
        </p:spPr>
        <p:txBody>
          <a:bodyPr>
            <a:normAutofit/>
          </a:bodyPr>
          <a:lstStyle/>
          <a:p>
            <a:r>
              <a:rPr lang="en-CA" dirty="0"/>
              <a:t>Sperm collected and </a:t>
            </a:r>
            <a:r>
              <a:rPr lang="en-CA" b="1" i="1" dirty="0"/>
              <a:t>injected</a:t>
            </a:r>
            <a:r>
              <a:rPr lang="en-CA" b="1" dirty="0"/>
              <a:t> into vagina</a:t>
            </a:r>
          </a:p>
          <a:p>
            <a:r>
              <a:rPr lang="en-CA" dirty="0"/>
              <a:t>Used with low sperm count.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Also done with animals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098" name="Picture 2" descr="Artificial Insemination- Need to Know Info — Dr. Lauren Streicher">
            <a:extLst>
              <a:ext uri="{FF2B5EF4-FFF2-40B4-BE49-F238E27FC236}">
                <a16:creationId xmlns:a16="http://schemas.microsoft.com/office/drawing/2014/main" id="{F4CF4EBC-A823-4EBE-866C-CDD8D300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43" y="2949222"/>
            <a:ext cx="7000068" cy="29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8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B02F-CA23-42D0-AFED-A7318358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Intrauterine Insemination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5F05-D09F-41CF-BFB1-3A4B818D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/>
              <a:t>sperm collected from male and placed directly into </a:t>
            </a:r>
            <a:r>
              <a:rPr lang="en-CA" b="1" dirty="0"/>
              <a:t>uterus, rather than vagina. </a:t>
            </a:r>
          </a:p>
        </p:txBody>
      </p:sp>
      <p:pic>
        <p:nvPicPr>
          <p:cNvPr id="1026" name="Picture 2" descr="Image result for intrauterine insemination">
            <a:extLst>
              <a:ext uri="{FF2B5EF4-FFF2-40B4-BE49-F238E27FC236}">
                <a16:creationId xmlns:a16="http://schemas.microsoft.com/office/drawing/2014/main" id="{2A7B9263-AE3C-4A9F-8F67-FFAC4BC51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42" y="2916692"/>
            <a:ext cx="4875313" cy="32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4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3CAE-9038-4691-9DBE-57D40340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Gamete Intrafallopian Transfer (GIFT)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8D2E-706C-42CB-9447-B29ADCBB4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/>
              <a:t>Female’s eggs are </a:t>
            </a:r>
            <a:r>
              <a:rPr lang="en-CA" b="1" dirty="0"/>
              <a:t>removed from ovary and reinserted into the oviduct along with sperm</a:t>
            </a:r>
            <a:r>
              <a:rPr lang="en-CA" dirty="0"/>
              <a:t> to allow fertilization. </a:t>
            </a:r>
          </a:p>
        </p:txBody>
      </p:sp>
      <p:pic>
        <p:nvPicPr>
          <p:cNvPr id="3076" name="Picture 4" descr="Image result for gamete intrafallopian transfer">
            <a:extLst>
              <a:ext uri="{FF2B5EF4-FFF2-40B4-BE49-F238E27FC236}">
                <a16:creationId xmlns:a16="http://schemas.microsoft.com/office/drawing/2014/main" id="{0A1884F0-5C67-4B36-AEFD-06904CDFC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0"/>
          <a:stretch/>
        </p:blipFill>
        <p:spPr bwMode="auto">
          <a:xfrm>
            <a:off x="2191658" y="2666534"/>
            <a:ext cx="5169581" cy="40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6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747</Words>
  <Application>Microsoft Office PowerPoint</Application>
  <PresentationFormat>Widescreen</PresentationFormat>
  <Paragraphs>123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Reproductive Technologies</vt:lpstr>
      <vt:lpstr>What is Reproductive Technology?</vt:lpstr>
      <vt:lpstr>Why use reproductive technology?</vt:lpstr>
      <vt:lpstr>Why use reproductive technology?</vt:lpstr>
      <vt:lpstr>What techniques are used?</vt:lpstr>
      <vt:lpstr>Fertility Drugs</vt:lpstr>
      <vt:lpstr>Artificial Insemination</vt:lpstr>
      <vt:lpstr>Intrauterine Insemination</vt:lpstr>
      <vt:lpstr>Gamete Intrafallopian Transfer (GIFT)</vt:lpstr>
      <vt:lpstr>In Vitro Fertilization (IVF)</vt:lpstr>
      <vt:lpstr>Surrogate Mother</vt:lpstr>
      <vt:lpstr>Ethics? Baby Farming</vt:lpstr>
      <vt:lpstr>Intracytoplasmic Sperm Injection (ICSI)</vt:lpstr>
      <vt:lpstr>How NOT to get pregnant</vt:lpstr>
      <vt:lpstr>Abstinence </vt:lpstr>
      <vt:lpstr>Rhythm Method: 80% Effective </vt:lpstr>
      <vt:lpstr>Barrier Methods… </vt:lpstr>
      <vt:lpstr>Condoms</vt:lpstr>
      <vt:lpstr>Spermicidal Chemicals</vt:lpstr>
      <vt:lpstr>Diaphragms and Cervical Caps</vt:lpstr>
      <vt:lpstr>Intrauterine Device (IUD)</vt:lpstr>
      <vt:lpstr>Oral Contraceptives: The Pill</vt:lpstr>
      <vt:lpstr>Implants</vt:lpstr>
      <vt:lpstr>Contraceptive Injections</vt:lpstr>
      <vt:lpstr>Contraceptive Patch</vt:lpstr>
      <vt:lpstr>Emergency Contraceptives</vt:lpstr>
      <vt:lpstr>Female condom</vt:lpstr>
      <vt:lpstr>Sterilization</vt:lpstr>
      <vt:lpstr>Abortion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Technologies</dc:title>
  <dc:creator>Tammy</dc:creator>
  <cp:lastModifiedBy>Tammy Wilson</cp:lastModifiedBy>
  <cp:revision>19</cp:revision>
  <dcterms:created xsi:type="dcterms:W3CDTF">2018-03-05T00:41:40Z</dcterms:created>
  <dcterms:modified xsi:type="dcterms:W3CDTF">2022-05-18T18:14:20Z</dcterms:modified>
</cp:coreProperties>
</file>