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302" r:id="rId2"/>
    <p:sldId id="258" r:id="rId3"/>
    <p:sldId id="257" r:id="rId4"/>
    <p:sldId id="301" r:id="rId5"/>
    <p:sldId id="259" r:id="rId6"/>
    <p:sldId id="262" r:id="rId7"/>
    <p:sldId id="261" r:id="rId8"/>
    <p:sldId id="263" r:id="rId9"/>
    <p:sldId id="264" r:id="rId10"/>
    <p:sldId id="265" r:id="rId11"/>
    <p:sldId id="266" r:id="rId12"/>
    <p:sldId id="267" r:id="rId13"/>
    <p:sldId id="268" r:id="rId14"/>
    <p:sldId id="328" r:id="rId15"/>
    <p:sldId id="324" r:id="rId16"/>
    <p:sldId id="327" r:id="rId17"/>
    <p:sldId id="312" r:id="rId18"/>
    <p:sldId id="315" r:id="rId19"/>
    <p:sldId id="317" r:id="rId20"/>
    <p:sldId id="269" r:id="rId21"/>
    <p:sldId id="270" r:id="rId22"/>
    <p:sldId id="319" r:id="rId23"/>
    <p:sldId id="271" r:id="rId24"/>
    <p:sldId id="322" r:id="rId25"/>
    <p:sldId id="318" r:id="rId26"/>
    <p:sldId id="272" r:id="rId27"/>
    <p:sldId id="273" r:id="rId28"/>
    <p:sldId id="274" r:id="rId29"/>
    <p:sldId id="275" r:id="rId30"/>
    <p:sldId id="303" r:id="rId31"/>
    <p:sldId id="304" r:id="rId32"/>
    <p:sldId id="280" r:id="rId33"/>
    <p:sldId id="316" r:id="rId34"/>
    <p:sldId id="32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234" autoAdjust="0"/>
  </p:normalViewPr>
  <p:slideViewPr>
    <p:cSldViewPr snapToGrid="0">
      <p:cViewPr varScale="1">
        <p:scale>
          <a:sx n="52" d="100"/>
          <a:sy n="52" d="100"/>
        </p:scale>
        <p:origin x="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B089-7D2E-491A-AC50-34A666A66A5F}" type="datetimeFigureOut">
              <a:rPr lang="en-US" smtClean="0"/>
              <a:t>3/23/2017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E7381-8353-46B4-8691-5E98A7F8082F}" type="slidenum">
              <a:rPr lang="en-US" smtClean="0"/>
              <a:t>‹#›</a:t>
            </a:fld>
            <a:endParaRPr lang="en-US"/>
          </a:p>
        </p:txBody>
      </p:sp>
    </p:spTree>
    <p:extLst>
      <p:ext uri="{BB962C8B-B14F-4D97-AF65-F5344CB8AC3E}">
        <p14:creationId xmlns:p14="http://schemas.microsoft.com/office/powerpoint/2010/main" val="40981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Serous_membran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en.wikipedia.org/wiki/Biological_membran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Arial" panose="020B0604020202020204" pitchFamily="34" charset="0"/>
                <a:ea typeface="ＭＳ Ｐゴシック" panose="020B0600070205080204" pitchFamily="34" charset="-128"/>
              </a:rPr>
              <a:t>Cellular respiration uses the oxygen and produces the CO2 that makes gas exchange with the environment</a:t>
            </a:r>
            <a:r>
              <a:rPr lang="en-CA" altLang="en-US" baseline="0" dirty="0" smtClean="0">
                <a:latin typeface="Arial" panose="020B0604020202020204" pitchFamily="34" charset="0"/>
                <a:ea typeface="ＭＳ Ｐゴシック" panose="020B0600070205080204" pitchFamily="34" charset="-128"/>
              </a:rPr>
              <a:t> necessary. Without a continuous supply of ATP, the cells cease to function. </a:t>
            </a:r>
            <a:endParaRPr lang="en-CA" altLang="en-US" dirty="0" smtClean="0">
              <a:latin typeface="Arial" panose="020B0604020202020204" pitchFamily="34" charset="0"/>
              <a:ea typeface="ＭＳ Ｐゴシック" panose="020B0600070205080204"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F20BC1-CC2B-4795-A22D-227BA4AB9D40}" type="slidenum">
              <a:rPr lang="en-US" altLang="en-US" sz="1200">
                <a:solidFill>
                  <a:srgbClr val="000000"/>
                </a:solidFill>
              </a:rPr>
              <a:pPr/>
              <a:t>2</a:t>
            </a:fld>
            <a:endParaRPr lang="en-US" altLang="en-US" sz="1200">
              <a:solidFill>
                <a:srgbClr val="000000"/>
              </a:solidFill>
            </a:endParaRPr>
          </a:p>
        </p:txBody>
      </p:sp>
    </p:spTree>
    <p:extLst>
      <p:ext uri="{BB962C8B-B14F-4D97-AF65-F5344CB8AC3E}">
        <p14:creationId xmlns:p14="http://schemas.microsoft.com/office/powerpoint/2010/main" val="1850771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b="1" dirty="0" smtClean="0">
                <a:solidFill>
                  <a:srgbClr val="000000"/>
                </a:solidFill>
              </a:rPr>
              <a:t>Figure 11.5 The surface of the trachea. </a:t>
            </a:r>
            <a:r>
              <a:rPr lang="en-CA" altLang="en-US" sz="1200" dirty="0" smtClean="0">
                <a:solidFill>
                  <a:srgbClr val="000000"/>
                </a:solidFill>
              </a:rPr>
              <a:t>A scanning electron micrograph shows that the surface of the mucous membrane lining the trachea consists of </a:t>
            </a:r>
            <a:r>
              <a:rPr lang="en-CA" altLang="en-US" sz="1200" b="1" dirty="0" smtClean="0">
                <a:solidFill>
                  <a:srgbClr val="000000"/>
                </a:solidFill>
              </a:rPr>
              <a:t>goblet cells </a:t>
            </a:r>
            <a:r>
              <a:rPr lang="en-CA" altLang="en-US" sz="1200" dirty="0" smtClean="0">
                <a:solidFill>
                  <a:srgbClr val="000000"/>
                </a:solidFill>
              </a:rPr>
              <a:t>and </a:t>
            </a:r>
            <a:r>
              <a:rPr lang="en-CA" altLang="en-US" sz="1200" b="1" dirty="0" smtClean="0">
                <a:solidFill>
                  <a:srgbClr val="000000"/>
                </a:solidFill>
              </a:rPr>
              <a:t>ciliated cells</a:t>
            </a:r>
            <a:r>
              <a:rPr lang="en-CA" altLang="en-US" sz="1200" dirty="0" smtClean="0">
                <a:solidFill>
                  <a:srgbClr val="000000"/>
                </a:solidFill>
              </a:rPr>
              <a:t>. The cilia sweep mucus and the debris embedded in it toward the pharynx, where they are swallowed or expectorated. </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b="1" dirty="0" smtClean="0">
                <a:solidFill>
                  <a:srgbClr val="000000"/>
                </a:solidFill>
              </a:rPr>
              <a:t>Smoking </a:t>
            </a:r>
            <a:r>
              <a:rPr lang="en-CA" altLang="en-US" sz="1200" dirty="0" smtClean="0">
                <a:solidFill>
                  <a:srgbClr val="000000"/>
                </a:solidFill>
              </a:rPr>
              <a:t>causes the cilia to disappear, allowing debris to enter the bronchi and lungs.</a:t>
            </a:r>
            <a:endParaRPr lang="en-US" altLang="en-US" sz="1200" dirty="0" smtClean="0">
              <a:solidFill>
                <a:srgbClr val="000000"/>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EF95E0-DC83-4B8A-B2CF-B0D6FEFEF376}" type="slidenum">
              <a:rPr lang="en-US" altLang="en-US" sz="1200">
                <a:solidFill>
                  <a:srgbClr val="000000"/>
                </a:solidFill>
              </a:rPr>
              <a:pPr/>
              <a:t>12</a:t>
            </a:fld>
            <a:endParaRPr lang="en-US" altLang="en-US" sz="1200">
              <a:solidFill>
                <a:srgbClr val="000000"/>
              </a:solidFill>
            </a:endParaRPr>
          </a:p>
        </p:txBody>
      </p:sp>
    </p:spTree>
    <p:extLst>
      <p:ext uri="{BB962C8B-B14F-4D97-AF65-F5344CB8AC3E}">
        <p14:creationId xmlns:p14="http://schemas.microsoft.com/office/powerpoint/2010/main" val="225350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4080"/>
              </a:buClr>
              <a:buFont typeface="Arial" pitchFamily="34" charset="0"/>
              <a:buChar char="•"/>
              <a:defRPr/>
            </a:pPr>
            <a:r>
              <a:rPr lang="en-CA" sz="1200" dirty="0" smtClean="0"/>
              <a:t>The bronchi branch into secondary bronchi that lead to </a:t>
            </a:r>
            <a:r>
              <a:rPr lang="en-CA" sz="1200" b="1" dirty="0" smtClean="0"/>
              <a:t>bronchioles</a:t>
            </a:r>
            <a:r>
              <a:rPr lang="en-CA" sz="1200" b="1" dirty="0" smtClean="0">
                <a:sym typeface="Wingdings" panose="05000000000000000000" pitchFamily="2" charset="2"/>
              </a:rPr>
              <a:t> continue to branch and walls</a:t>
            </a:r>
            <a:r>
              <a:rPr lang="en-CA" sz="1200" b="1" baseline="0" dirty="0" smtClean="0">
                <a:sym typeface="Wingdings" panose="05000000000000000000" pitchFamily="2" charset="2"/>
              </a:rPr>
              <a:t> </a:t>
            </a:r>
            <a:r>
              <a:rPr lang="en-CA" sz="1200" b="1" dirty="0" smtClean="0"/>
              <a:t>Get thinner and diameter</a:t>
            </a:r>
            <a:r>
              <a:rPr lang="en-CA" sz="1200" b="1" baseline="0" dirty="0" smtClean="0"/>
              <a:t> smaller</a:t>
            </a:r>
            <a:endParaRPr lang="en-CA" sz="1200" dirty="0" smtClean="0"/>
          </a:p>
          <a:p>
            <a:pPr eaLnBrk="1" hangingPunct="1">
              <a:buClr>
                <a:srgbClr val="004080"/>
              </a:buClr>
              <a:buFont typeface="Arial" pitchFamily="34" charset="0"/>
              <a:buChar char="•"/>
              <a:defRPr/>
            </a:pPr>
            <a:r>
              <a:rPr lang="en-CA" sz="1200" dirty="0" smtClean="0"/>
              <a:t>Each bronchiole leads to thin-walled air sacs called </a:t>
            </a:r>
            <a:r>
              <a:rPr lang="en-CA" sz="1200" b="1" dirty="0" smtClean="0"/>
              <a:t>alveoli </a:t>
            </a:r>
            <a:r>
              <a:rPr lang="en-CA" sz="1200" dirty="0" smtClean="0"/>
              <a:t>(site of gas exchange between air and blood)</a:t>
            </a:r>
          </a:p>
          <a:p>
            <a:pPr eaLnBrk="1" hangingPunct="1">
              <a:buClr>
                <a:srgbClr val="004080"/>
              </a:buClr>
              <a:buFont typeface="Arial" pitchFamily="34" charset="0"/>
              <a:buChar char="•"/>
              <a:defRPr/>
            </a:pPr>
            <a:r>
              <a:rPr lang="en-CA" sz="1200" dirty="0" smtClean="0"/>
              <a:t>The components of the bronchial tree beyond the primary bronchi make up the lungs</a:t>
            </a:r>
          </a:p>
          <a:p>
            <a:r>
              <a:rPr lang="en-CA" altLang="en-US" dirty="0" smtClean="0">
                <a:latin typeface="Arial" panose="020B0604020202020204" pitchFamily="34" charset="0"/>
                <a:ea typeface="ＭＳ Ｐゴシック" panose="020B0600070205080204" pitchFamily="34" charset="-128"/>
              </a:rPr>
              <a:t>bronchi: (sing., bronchus) branch of the trachea that leads to the lungs</a:t>
            </a:r>
          </a:p>
          <a:p>
            <a:r>
              <a:rPr lang="en-CA" altLang="en-US" dirty="0" smtClean="0">
                <a:latin typeface="Arial" panose="020B0604020202020204" pitchFamily="34" charset="0"/>
                <a:ea typeface="ＭＳ Ｐゴシック" panose="020B0600070205080204" pitchFamily="34" charset="-128"/>
              </a:rPr>
              <a:t>bronchioles: small tubes that conduct air from the bronchi to the alveoli</a:t>
            </a:r>
          </a:p>
          <a:p>
            <a:r>
              <a:rPr lang="en-CA" altLang="en-US" dirty="0" smtClean="0">
                <a:latin typeface="Arial" panose="020B0604020202020204" pitchFamily="34" charset="0"/>
                <a:ea typeface="ＭＳ Ｐゴシック" panose="020B0600070205080204" pitchFamily="34" charset="-128"/>
              </a:rPr>
              <a:t>alveoli: (sing., alveolus) the air sacs or air pockets in the lungs. About </a:t>
            </a:r>
            <a:r>
              <a:rPr lang="en-CA" altLang="en-US" b="1" dirty="0" smtClean="0">
                <a:latin typeface="Arial" panose="020B0604020202020204" pitchFamily="34" charset="0"/>
                <a:ea typeface="ＭＳ Ｐゴシック" panose="020B0600070205080204" pitchFamily="34" charset="-128"/>
              </a:rPr>
              <a:t>300 million alveoli/lung for a total of 150m2 of area (40x area</a:t>
            </a:r>
            <a:r>
              <a:rPr lang="en-CA" altLang="en-US" b="1" baseline="0" dirty="0" smtClean="0">
                <a:latin typeface="Arial" panose="020B0604020202020204" pitchFamily="34" charset="0"/>
                <a:ea typeface="ＭＳ Ｐゴシック" panose="020B0600070205080204" pitchFamily="34" charset="-128"/>
              </a:rPr>
              <a:t> of skin). Alveoli surrounded by capillaries. Gas exchange. Surfactant prevents collapsing when air leaves.</a:t>
            </a:r>
            <a:endParaRPr lang="en-CA" altLang="en-US" b="1" dirty="0" smtClean="0">
              <a:latin typeface="Arial" panose="020B0604020202020204" pitchFamily="34" charset="0"/>
              <a:ea typeface="ＭＳ Ｐゴシック" panose="020B0600070205080204" pitchFamily="34" charset="-128"/>
            </a:endParaRPr>
          </a:p>
          <a:p>
            <a:endParaRPr lang="en-CA" altLang="en-US" dirty="0" smtClean="0">
              <a:latin typeface="Arial" panose="020B0604020202020204" pitchFamily="34"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9A7BDC-B52C-40AE-BF1B-0CB1BC663AD3}" type="slidenum">
              <a:rPr lang="en-US" altLang="en-US" sz="1200">
                <a:solidFill>
                  <a:srgbClr val="000000"/>
                </a:solidFill>
              </a:rPr>
              <a:pPr/>
              <a:t>13</a:t>
            </a:fld>
            <a:endParaRPr lang="en-US" altLang="en-US" sz="1200">
              <a:solidFill>
                <a:srgbClr val="000000"/>
              </a:solidFill>
            </a:endParaRPr>
          </a:p>
        </p:txBody>
      </p:sp>
    </p:spTree>
    <p:extLst>
      <p:ext uri="{BB962C8B-B14F-4D97-AF65-F5344CB8AC3E}">
        <p14:creationId xmlns:p14="http://schemas.microsoft.com/office/powerpoint/2010/main" val="2259989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Cigarette smoke contains over 4,000 chemicals, including 43 known cancer-causing (carcinogenic) compounds and 400 other toxins. These include </a:t>
            </a:r>
            <a:r>
              <a:rPr lang="en-CA" b="1" dirty="0" smtClean="0"/>
              <a:t>nicotine</a:t>
            </a:r>
            <a:r>
              <a:rPr lang="en-CA" dirty="0" smtClean="0"/>
              <a:t>, </a:t>
            </a:r>
            <a:r>
              <a:rPr lang="en-CA" b="1" dirty="0" smtClean="0"/>
              <a:t>tar</a:t>
            </a:r>
            <a:r>
              <a:rPr lang="en-CA" dirty="0" smtClean="0"/>
              <a:t>, and carbon monoxide, as well as </a:t>
            </a:r>
            <a:r>
              <a:rPr lang="en-CA" b="1" dirty="0" smtClean="0"/>
              <a:t>formaldehyde</a:t>
            </a:r>
            <a:r>
              <a:rPr lang="en-CA" dirty="0" smtClean="0"/>
              <a:t>, </a:t>
            </a:r>
            <a:r>
              <a:rPr lang="en-CA" b="1" dirty="0" smtClean="0"/>
              <a:t>ammonia</a:t>
            </a:r>
            <a:r>
              <a:rPr lang="en-CA" dirty="0" smtClean="0"/>
              <a:t>, hydrogen cyanide, </a:t>
            </a:r>
            <a:r>
              <a:rPr lang="en-CA" b="1" dirty="0" smtClean="0"/>
              <a:t>arsenic</a:t>
            </a:r>
            <a:r>
              <a:rPr lang="en-CA" dirty="0" smtClean="0"/>
              <a:t>, and </a:t>
            </a:r>
            <a:r>
              <a:rPr lang="en-CA" b="1" dirty="0" smtClean="0"/>
              <a:t>DDT</a:t>
            </a:r>
            <a:r>
              <a:rPr lang="en-CA" dirty="0" smtClean="0"/>
              <a:t>. </a:t>
            </a:r>
            <a:r>
              <a:rPr lang="en-CA" b="1" dirty="0" smtClean="0"/>
              <a:t>Nicotine</a:t>
            </a:r>
            <a:r>
              <a:rPr lang="en-CA" dirty="0" smtClean="0"/>
              <a:t> is highly addictive.</a:t>
            </a:r>
          </a:p>
          <a:p>
            <a:endParaRPr lang="en-CA" dirty="0"/>
          </a:p>
        </p:txBody>
      </p:sp>
      <p:sp>
        <p:nvSpPr>
          <p:cNvPr id="4" name="Slide Number Placeholder 3"/>
          <p:cNvSpPr>
            <a:spLocks noGrp="1"/>
          </p:cNvSpPr>
          <p:nvPr>
            <p:ph type="sldNum" sz="quarter" idx="10"/>
          </p:nvPr>
        </p:nvSpPr>
        <p:spPr/>
        <p:txBody>
          <a:bodyPr/>
          <a:lstStyle/>
          <a:p>
            <a:fld id="{30FE7381-8353-46B4-8691-5E98A7F8082F}" type="slidenum">
              <a:rPr lang="en-US" smtClean="0"/>
              <a:t>14</a:t>
            </a:fld>
            <a:endParaRPr lang="en-US"/>
          </a:p>
        </p:txBody>
      </p:sp>
    </p:spTree>
    <p:extLst>
      <p:ext uri="{BB962C8B-B14F-4D97-AF65-F5344CB8AC3E}">
        <p14:creationId xmlns:p14="http://schemas.microsoft.com/office/powerpoint/2010/main" val="300383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Nicotine</a:t>
            </a:r>
          </a:p>
          <a:p>
            <a:r>
              <a:rPr lang="en-CA" dirty="0" smtClean="0"/>
              <a:t>Nicotine is the addictive substance in tobacco. It reaches the brain within 20 seconds and creates a dependency so that smokers become addicted. Smokers can suffer from withdrawal symptoms if they try to give up cigarettes.</a:t>
            </a:r>
          </a:p>
          <a:p>
            <a:r>
              <a:rPr lang="en-CA" b="1" dirty="0" smtClean="0"/>
              <a:t>Carbon monoxide</a:t>
            </a:r>
          </a:p>
          <a:p>
            <a:r>
              <a:rPr lang="en-CA" dirty="0" smtClean="0"/>
              <a:t>Carbon monoxide combines with the haemoglobin in red blood cells and so reduces the ability of the blood to carry oxygen. This puts extra strain on the circulatory system, and can cause an increased risk of heart disease and strokes.</a:t>
            </a:r>
          </a:p>
          <a:p>
            <a:r>
              <a:rPr lang="en-CA" dirty="0" smtClean="0"/>
              <a:t>Smoking during pregnancy is very dangerous. It reduces the amount of oxygen available to the growing fetus, which leads to an increased risk of low birth weights of babies.</a:t>
            </a:r>
          </a:p>
          <a:p>
            <a:r>
              <a:rPr lang="en-CA" b="1" dirty="0" smtClean="0"/>
              <a:t>Tars</a:t>
            </a:r>
          </a:p>
          <a:p>
            <a:r>
              <a:rPr lang="en-CA" dirty="0" smtClean="0"/>
              <a:t>Carcinogens are substances that cause cancer. Tobacco smoke contains many carcinogens, including tar. Smoking increases the risk of lung cancer, and cancer of the mouth, throat and oesophagus.</a:t>
            </a:r>
          </a:p>
          <a:p>
            <a:r>
              <a:rPr lang="en-CA" dirty="0" smtClean="0"/>
              <a:t>The images below compare a healthy lung and a smoker's lung. You can see the deposits of tar and particulates (particles) in the smoker's lung.</a:t>
            </a:r>
          </a:p>
          <a:p>
            <a:endParaRPr lang="en-CA" dirty="0"/>
          </a:p>
        </p:txBody>
      </p:sp>
      <p:sp>
        <p:nvSpPr>
          <p:cNvPr id="4" name="Slide Number Placeholder 3"/>
          <p:cNvSpPr>
            <a:spLocks noGrp="1"/>
          </p:cNvSpPr>
          <p:nvPr>
            <p:ph type="sldNum" sz="quarter" idx="10"/>
          </p:nvPr>
        </p:nvSpPr>
        <p:spPr/>
        <p:txBody>
          <a:bodyPr/>
          <a:lstStyle/>
          <a:p>
            <a:fld id="{30FE7381-8353-46B4-8691-5E98A7F8082F}" type="slidenum">
              <a:rPr lang="en-US" smtClean="0"/>
              <a:t>15</a:t>
            </a:fld>
            <a:endParaRPr lang="en-US"/>
          </a:p>
        </p:txBody>
      </p:sp>
    </p:spTree>
    <p:extLst>
      <p:ext uri="{BB962C8B-B14F-4D97-AF65-F5344CB8AC3E}">
        <p14:creationId xmlns:p14="http://schemas.microsoft.com/office/powerpoint/2010/main" val="1211387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Arial" panose="020B0604020202020204" pitchFamily="34" charset="0"/>
                <a:ea typeface="ＭＳ Ｐゴシック" panose="020B0600070205080204" pitchFamily="34" charset="-128"/>
              </a:rPr>
              <a:t>lungs: paired, cone-shaped respiratory organs that occupy the thoracic cavity</a:t>
            </a:r>
          </a:p>
          <a:p>
            <a:pPr eaLnBrk="1" hangingPunct="1">
              <a:buClr>
                <a:srgbClr val="004080"/>
              </a:buClr>
              <a:buFont typeface="Arial" pitchFamily="34" charset="0"/>
              <a:buChar char="•"/>
              <a:defRPr/>
            </a:pPr>
            <a:r>
              <a:rPr lang="en-CA" dirty="0" smtClean="0"/>
              <a:t>Each lung is covered with a thin membrane called a </a:t>
            </a:r>
            <a:r>
              <a:rPr lang="en-CA" b="1" i="1" dirty="0" smtClean="0"/>
              <a:t>pleura</a:t>
            </a:r>
            <a:endParaRPr lang="en-CA" b="1" dirty="0" smtClean="0"/>
          </a:p>
          <a:p>
            <a:pPr eaLnBrk="1" hangingPunct="1">
              <a:buClr>
                <a:srgbClr val="004080"/>
              </a:buClr>
              <a:buFont typeface="Arial" pitchFamily="34" charset="0"/>
              <a:buChar char="•"/>
              <a:defRPr/>
            </a:pPr>
            <a:r>
              <a:rPr lang="en-CA" dirty="0" smtClean="0"/>
              <a:t> </a:t>
            </a:r>
            <a:r>
              <a:rPr lang="en-CA" sz="1200" dirty="0" smtClean="0"/>
              <a:t>Secretes fluid so that it can slide freely against the pleura of the chest wall and diaphragm during inspiration and expiration</a:t>
            </a:r>
          </a:p>
          <a:p>
            <a:endParaRPr lang="en-CA" altLang="en-US" dirty="0" smtClean="0">
              <a:latin typeface="Arial" panose="020B0604020202020204" pitchFamily="34" charset="0"/>
              <a:ea typeface="ＭＳ Ｐゴシック" panose="020B0600070205080204" pitchFamily="34" charset="-128"/>
            </a:endParaRPr>
          </a:p>
          <a:p>
            <a:r>
              <a:rPr lang="en-CA" altLang="en-US" b="1" dirty="0" smtClean="0">
                <a:latin typeface="Arial" panose="020B0604020202020204" pitchFamily="34" charset="0"/>
                <a:ea typeface="ＭＳ Ｐゴシック" panose="020B0600070205080204" pitchFamily="34" charset="-128"/>
              </a:rPr>
              <a:t>diaphragm:</a:t>
            </a:r>
            <a:r>
              <a:rPr lang="en-CA" altLang="en-US" dirty="0" smtClean="0">
                <a:latin typeface="Arial" panose="020B0604020202020204" pitchFamily="34" charset="0"/>
                <a:ea typeface="ＭＳ Ｐゴシック" panose="020B0600070205080204" pitchFamily="34" charset="-128"/>
              </a:rPr>
              <a:t> a dome-shaped muscle that separates the thoracic cavity from the abdominal cavity</a:t>
            </a:r>
          </a:p>
          <a:p>
            <a:r>
              <a:rPr lang="en-CA" altLang="en-US" dirty="0" smtClean="0">
                <a:latin typeface="Arial" panose="020B0604020202020204" pitchFamily="34" charset="0"/>
                <a:ea typeface="ＭＳ Ｐゴシック" panose="020B0600070205080204" pitchFamily="34" charset="-128"/>
              </a:rPr>
              <a:t>R</a:t>
            </a:r>
            <a:r>
              <a:rPr lang="en-CA" altLang="en-US" baseline="0" dirty="0" smtClean="0">
                <a:latin typeface="Arial" panose="020B0604020202020204" pitchFamily="34" charset="0"/>
                <a:ea typeface="ＭＳ Ｐゴシック" panose="020B0600070205080204" pitchFamily="34" charset="-128"/>
              </a:rPr>
              <a:t> lung 3 lobes, L lung 2 </a:t>
            </a:r>
          </a:p>
          <a:p>
            <a:r>
              <a:rPr lang="en-CA" altLang="en-US" baseline="0" dirty="0" smtClean="0">
                <a:latin typeface="Arial" panose="020B0604020202020204" pitchFamily="34" charset="0"/>
                <a:ea typeface="ＭＳ Ｐゴシック" panose="020B0600070205080204" pitchFamily="34" charset="-128"/>
              </a:rPr>
              <a:t>Lobe divided into lobules, each of which has a bronchiole serving many alveoli.</a:t>
            </a:r>
          </a:p>
          <a:p>
            <a:r>
              <a:rPr lang="en-CA" altLang="en-US" baseline="0" dirty="0" smtClean="0">
                <a:latin typeface="Arial" panose="020B0604020202020204" pitchFamily="34" charset="0"/>
                <a:ea typeface="ＭＳ Ｐゴシック" panose="020B0600070205080204" pitchFamily="34" charset="-128"/>
              </a:rPr>
              <a:t>Lungs would float. </a:t>
            </a:r>
            <a:endParaRPr lang="en-CA" altLang="en-US" dirty="0" smtClean="0">
              <a:latin typeface="Arial" panose="020B0604020202020204" pitchFamily="34" charset="0"/>
              <a:ea typeface="ＭＳ Ｐゴシック" panose="020B0600070205080204" pitchFamily="34" charset="-128"/>
            </a:endParaRPr>
          </a:p>
          <a:p>
            <a:endParaRPr lang="en-CA" altLang="en-US" dirty="0" smtClean="0">
              <a:latin typeface="Arial" panose="020B0604020202020204" pitchFamily="34" charset="0"/>
              <a:ea typeface="ＭＳ Ｐゴシック" panose="020B0600070205080204"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C1B0C4-E8DC-4E97-B674-501A9883F2B3}" type="slidenum">
              <a:rPr lang="en-US" altLang="en-US" sz="1200">
                <a:solidFill>
                  <a:srgbClr val="000000"/>
                </a:solidFill>
              </a:rPr>
              <a:pPr/>
              <a:t>20</a:t>
            </a:fld>
            <a:endParaRPr lang="en-US" altLang="en-US" sz="1200">
              <a:solidFill>
                <a:srgbClr val="000000"/>
              </a:solidFill>
            </a:endParaRPr>
          </a:p>
        </p:txBody>
      </p:sp>
    </p:spTree>
    <p:extLst>
      <p:ext uri="{BB962C8B-B14F-4D97-AF65-F5344CB8AC3E}">
        <p14:creationId xmlns:p14="http://schemas.microsoft.com/office/powerpoint/2010/main" val="138603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4080"/>
              </a:buClr>
              <a:buFontTx/>
              <a:buChar char="•"/>
            </a:pPr>
            <a:r>
              <a:rPr lang="en-CA" dirty="0" smtClean="0"/>
              <a:t>A pleura is a </a:t>
            </a:r>
            <a:r>
              <a:rPr lang="en-CA" dirty="0" smtClean="0">
                <a:hlinkClick r:id="rId3" tooltip="Serous membrane"/>
              </a:rPr>
              <a:t>serous membrane</a:t>
            </a:r>
            <a:r>
              <a:rPr lang="en-CA" dirty="0" smtClean="0"/>
              <a:t> which folds back onto itself to form a two-layered </a:t>
            </a:r>
            <a:r>
              <a:rPr lang="en-CA" dirty="0" smtClean="0">
                <a:hlinkClick r:id="rId4" tooltip="Biological membrane"/>
              </a:rPr>
              <a:t>membranous</a:t>
            </a:r>
            <a:r>
              <a:rPr lang="en-CA" dirty="0" smtClean="0"/>
              <a:t> pleural sac. </a:t>
            </a:r>
            <a:r>
              <a:rPr lang="en-US" sz="1200" kern="1200" dirty="0" smtClean="0">
                <a:solidFill>
                  <a:schemeClr val="tx1"/>
                </a:solidFill>
                <a:effectLst/>
                <a:latin typeface="+mn-lt"/>
                <a:ea typeface="+mn-ea"/>
                <a:cs typeface="+mn-cs"/>
              </a:rPr>
              <a:t>It is extremely difficult to save a premature baby at 4 or 5 months of pregnancy because physicians say there is a "wall" that prevents survival much earlier than six months.   The premature alveoli do not develop surfactant to prevent their collapsing shut.</a:t>
            </a:r>
            <a:endParaRPr lang="en-CA" sz="1200" kern="1200" dirty="0" smtClean="0">
              <a:solidFill>
                <a:schemeClr val="tx1"/>
              </a:solidFill>
              <a:effectLst/>
              <a:latin typeface="+mn-lt"/>
              <a:ea typeface="+mn-ea"/>
              <a:cs typeface="+mn-cs"/>
            </a:endParaRPr>
          </a:p>
          <a:p>
            <a:pPr lvl="1" eaLnBrk="1" hangingPunct="1">
              <a:buClr>
                <a:srgbClr val="004080"/>
              </a:buClr>
              <a:buFont typeface="Courier New" panose="02070309020205020404" pitchFamily="49" charset="0"/>
              <a:buChar char="o"/>
            </a:pPr>
            <a:endParaRPr lang="en-CA" altLang="en-US" sz="2400" dirty="0" smtClean="0"/>
          </a:p>
          <a:p>
            <a:endParaRPr lang="en-CA" altLang="en-US" dirty="0" smtClean="0">
              <a:latin typeface="Arial" panose="020B0604020202020204" pitchFamily="34" charset="0"/>
              <a:ea typeface="ＭＳ Ｐゴシック" panose="020B0600070205080204"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232BD2-B2A2-4E50-9592-0EF23F91C65C}" type="slidenum">
              <a:rPr lang="en-US" altLang="en-US" sz="1200">
                <a:solidFill>
                  <a:srgbClr val="000000"/>
                </a:solidFill>
              </a:rPr>
              <a:pPr/>
              <a:t>21</a:t>
            </a:fld>
            <a:endParaRPr lang="en-US" altLang="en-US" sz="1200">
              <a:solidFill>
                <a:srgbClr val="000000"/>
              </a:solidFill>
            </a:endParaRPr>
          </a:p>
        </p:txBody>
      </p:sp>
    </p:spTree>
    <p:extLst>
      <p:ext uri="{BB962C8B-B14F-4D97-AF65-F5344CB8AC3E}">
        <p14:creationId xmlns:p14="http://schemas.microsoft.com/office/powerpoint/2010/main" val="955187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would cause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Due to injury to the chest wall or a hole in the </a:t>
            </a:r>
            <a:r>
              <a:rPr lang="en-CA" b="1" dirty="0" smtClean="0"/>
              <a:t>lung</a:t>
            </a:r>
            <a:r>
              <a:rPr lang="en-CA" dirty="0" smtClean="0"/>
              <a:t>. </a:t>
            </a:r>
            <a:r>
              <a:rPr lang="en-CA" dirty="0" err="1" smtClean="0"/>
              <a:t>Emphesyma</a:t>
            </a:r>
            <a:r>
              <a:rPr lang="en-CA" dirty="0" smtClean="0"/>
              <a:t>.</a:t>
            </a:r>
          </a:p>
          <a:p>
            <a:endParaRPr lang="en-CA" dirty="0"/>
          </a:p>
        </p:txBody>
      </p:sp>
      <p:sp>
        <p:nvSpPr>
          <p:cNvPr id="4" name="Slide Number Placeholder 3"/>
          <p:cNvSpPr>
            <a:spLocks noGrp="1"/>
          </p:cNvSpPr>
          <p:nvPr>
            <p:ph type="sldNum" sz="quarter" idx="10"/>
          </p:nvPr>
        </p:nvSpPr>
        <p:spPr/>
        <p:txBody>
          <a:bodyPr/>
          <a:lstStyle/>
          <a:p>
            <a:fld id="{30FE7381-8353-46B4-8691-5E98A7F8082F}" type="slidenum">
              <a:rPr lang="en-US" smtClean="0"/>
              <a:t>22</a:t>
            </a:fld>
            <a:endParaRPr lang="en-US"/>
          </a:p>
        </p:txBody>
      </p:sp>
    </p:spTree>
    <p:extLst>
      <p:ext uri="{BB962C8B-B14F-4D97-AF65-F5344CB8AC3E}">
        <p14:creationId xmlns:p14="http://schemas.microsoft.com/office/powerpoint/2010/main" val="234108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a typeface="ＭＳ Ｐゴシック" panose="020B0600070205080204"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894F13-8A0F-48EC-A489-09A0D0011DDC}" type="slidenum">
              <a:rPr lang="en-US" altLang="en-US" sz="1200">
                <a:solidFill>
                  <a:srgbClr val="000000"/>
                </a:solidFill>
              </a:rPr>
              <a:pPr/>
              <a:t>23</a:t>
            </a:fld>
            <a:endParaRPr lang="en-US" altLang="en-US" sz="1200">
              <a:solidFill>
                <a:srgbClr val="000000"/>
              </a:solidFill>
            </a:endParaRPr>
          </a:p>
        </p:txBody>
      </p:sp>
    </p:spTree>
    <p:extLst>
      <p:ext uri="{BB962C8B-B14F-4D97-AF65-F5344CB8AC3E}">
        <p14:creationId xmlns:p14="http://schemas.microsoft.com/office/powerpoint/2010/main" val="4264481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Structure suited</a:t>
            </a:r>
            <a:r>
              <a:rPr lang="en-CA" baseline="0" dirty="0" smtClean="0"/>
              <a:t> to function</a:t>
            </a:r>
            <a:endParaRPr lang="en-CA" dirty="0"/>
          </a:p>
        </p:txBody>
      </p:sp>
      <p:sp>
        <p:nvSpPr>
          <p:cNvPr id="4" name="Slide Number Placeholder 3"/>
          <p:cNvSpPr>
            <a:spLocks noGrp="1"/>
          </p:cNvSpPr>
          <p:nvPr>
            <p:ph type="sldNum" sz="quarter" idx="10"/>
          </p:nvPr>
        </p:nvSpPr>
        <p:spPr/>
        <p:txBody>
          <a:bodyPr/>
          <a:lstStyle/>
          <a:p>
            <a:fld id="{30FE7381-8353-46B4-8691-5E98A7F8082F}" type="slidenum">
              <a:rPr lang="en-US" smtClean="0"/>
              <a:t>24</a:t>
            </a:fld>
            <a:endParaRPr lang="en-US"/>
          </a:p>
        </p:txBody>
      </p:sp>
    </p:spTree>
    <p:extLst>
      <p:ext uri="{BB962C8B-B14F-4D97-AF65-F5344CB8AC3E}">
        <p14:creationId xmlns:p14="http://schemas.microsoft.com/office/powerpoint/2010/main" val="1337153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latin typeface="Arial" panose="020B0604020202020204" pitchFamily="34" charset="0"/>
                <a:ea typeface="ＭＳ Ｐゴシック" panose="020B0600070205080204" pitchFamily="34" charset="-128"/>
              </a:rPr>
              <a:t>About </a:t>
            </a:r>
            <a:r>
              <a:rPr lang="en-CA" altLang="en-US" b="1" dirty="0" smtClean="0">
                <a:latin typeface="Arial" panose="020B0604020202020204" pitchFamily="34" charset="0"/>
                <a:ea typeface="ＭＳ Ｐゴシック" panose="020B0600070205080204" pitchFamily="34" charset="-128"/>
              </a:rPr>
              <a:t>300 million alveoli/lung for a total of 150m2 of area (40x area of skin). Alveoli surrounded by capillaries. Gas exchange. Surfactant prevents collapsing when air leaves.</a:t>
            </a:r>
            <a:endParaRPr lang="en-CA" altLang="en-US" dirty="0" smtClean="0"/>
          </a:p>
          <a:p>
            <a:r>
              <a:rPr lang="en-CA" dirty="0" smtClean="0"/>
              <a:t>Surfactant</a:t>
            </a:r>
            <a:r>
              <a:rPr lang="en-CA" baseline="0" dirty="0" smtClean="0"/>
              <a:t> also</a:t>
            </a:r>
            <a:endParaRPr lang="en-CA" dirty="0"/>
          </a:p>
        </p:txBody>
      </p:sp>
      <p:sp>
        <p:nvSpPr>
          <p:cNvPr id="4" name="Slide Number Placeholder 3"/>
          <p:cNvSpPr>
            <a:spLocks noGrp="1"/>
          </p:cNvSpPr>
          <p:nvPr>
            <p:ph type="sldNum" sz="quarter" idx="10"/>
          </p:nvPr>
        </p:nvSpPr>
        <p:spPr/>
        <p:txBody>
          <a:bodyPr/>
          <a:lstStyle/>
          <a:p>
            <a:fld id="{30FE7381-8353-46B4-8691-5E98A7F8082F}" type="slidenum">
              <a:rPr lang="en-US" smtClean="0"/>
              <a:t>25</a:t>
            </a:fld>
            <a:endParaRPr lang="en-US"/>
          </a:p>
        </p:txBody>
      </p:sp>
    </p:spTree>
    <p:extLst>
      <p:ext uri="{BB962C8B-B14F-4D97-AF65-F5344CB8AC3E}">
        <p14:creationId xmlns:p14="http://schemas.microsoft.com/office/powerpoint/2010/main" val="211459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The main function of the </a:t>
            </a:r>
            <a:r>
              <a:rPr lang="en-CA" sz="1200" b="1" dirty="0" smtClean="0"/>
              <a:t>respiratory system</a:t>
            </a:r>
            <a:r>
              <a:rPr lang="en-CA" sz="1200" dirty="0" smtClean="0"/>
              <a:t> is to allow oxygen from the air to enter the blood and carbon dioxide from the blood to exit into the air.</a:t>
            </a:r>
          </a:p>
          <a:p>
            <a:r>
              <a:rPr lang="en-CA" altLang="en-US" dirty="0" smtClean="0">
                <a:latin typeface="Arial" panose="020B0604020202020204" pitchFamily="34" charset="0"/>
                <a:ea typeface="ＭＳ Ｐゴシック" panose="020B0600070205080204" pitchFamily="34" charset="-128"/>
              </a:rPr>
              <a:t>respiratory system: a type of organ system consisting of the lungs and tubes that take air to and from them; brings oxygen into the body and removes carbon dioxide, restoring pH</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t>Ventilation</a:t>
            </a:r>
            <a:r>
              <a:rPr lang="en-CA" sz="1200" dirty="0" smtClean="0"/>
              <a:t>, another term for breathing, includes both </a:t>
            </a:r>
            <a:endParaRPr lang="en-CA" altLang="en-US" dirty="0" smtClean="0">
              <a:latin typeface="Arial" panose="020B0604020202020204" pitchFamily="34" charset="0"/>
              <a:ea typeface="ＭＳ Ｐゴシック" panose="020B0600070205080204" pitchFamily="34" charset="-128"/>
            </a:endParaRPr>
          </a:p>
          <a:p>
            <a:r>
              <a:rPr lang="en-CA" altLang="en-US" b="1" dirty="0" err="1" smtClean="0">
                <a:latin typeface="Arial" panose="020B0604020202020204" pitchFamily="34" charset="0"/>
                <a:ea typeface="ＭＳ Ｐゴシック" panose="020B0600070205080204" pitchFamily="34" charset="-128"/>
              </a:rPr>
              <a:t>Inspriation</a:t>
            </a:r>
            <a:r>
              <a:rPr lang="en-CA" altLang="en-US" b="1" dirty="0" smtClean="0">
                <a:latin typeface="Arial" panose="020B0604020202020204" pitchFamily="34" charset="0"/>
                <a:ea typeface="ＭＳ Ｐゴシック" panose="020B0600070205080204" pitchFamily="34" charset="-128"/>
              </a:rPr>
              <a:t>:</a:t>
            </a:r>
            <a:r>
              <a:rPr lang="en-CA" altLang="en-US" baseline="0" dirty="0" smtClean="0">
                <a:latin typeface="Arial" panose="020B0604020202020204" pitchFamily="34" charset="0"/>
                <a:ea typeface="ＭＳ Ｐゴシック" panose="020B0600070205080204" pitchFamily="34" charset="-128"/>
              </a:rPr>
              <a:t> breathing in</a:t>
            </a:r>
          </a:p>
          <a:p>
            <a:r>
              <a:rPr lang="en-CA" altLang="en-US" b="1" baseline="0" dirty="0" smtClean="0">
                <a:latin typeface="Arial" panose="020B0604020202020204" pitchFamily="34" charset="0"/>
                <a:ea typeface="ＭＳ Ｐゴシック" panose="020B0600070205080204" pitchFamily="34" charset="-128"/>
              </a:rPr>
              <a:t>Expiration</a:t>
            </a:r>
            <a:r>
              <a:rPr lang="en-CA" altLang="en-US" baseline="0" dirty="0" smtClean="0">
                <a:latin typeface="Arial" panose="020B0604020202020204" pitchFamily="34" charset="0"/>
                <a:ea typeface="ＭＳ Ｐゴシック" panose="020B0600070205080204" pitchFamily="34" charset="-128"/>
              </a:rPr>
              <a:t>: breathing out</a:t>
            </a:r>
            <a:endParaRPr lang="en-CA" altLang="en-US" dirty="0" smtClean="0">
              <a:latin typeface="Arial" panose="020B0604020202020204" pitchFamily="34" charset="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Air is conducted toward or away from the lungs by a series of cavities, tubes, and openings.</a:t>
            </a:r>
          </a:p>
          <a:p>
            <a:endParaRPr lang="en-CA" altLang="en-US" dirty="0" smtClean="0">
              <a:latin typeface="Arial" panose="020B0604020202020204" pitchFamily="34" charset="0"/>
              <a:ea typeface="ＭＳ Ｐゴシック" panose="020B0600070205080204"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31D7BB-74F2-4E23-97B0-63478BEE4199}" type="slidenum">
              <a:rPr lang="en-US" altLang="en-US" sz="1200">
                <a:solidFill>
                  <a:srgbClr val="000000"/>
                </a:solidFill>
              </a:rPr>
              <a:pPr/>
              <a:t>3</a:t>
            </a:fld>
            <a:endParaRPr lang="en-US" altLang="en-US" sz="1200">
              <a:solidFill>
                <a:srgbClr val="000000"/>
              </a:solidFill>
            </a:endParaRPr>
          </a:p>
        </p:txBody>
      </p:sp>
    </p:spTree>
    <p:extLst>
      <p:ext uri="{BB962C8B-B14F-4D97-AF65-F5344CB8AC3E}">
        <p14:creationId xmlns:p14="http://schemas.microsoft.com/office/powerpoint/2010/main" val="4240966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a typeface="ＭＳ Ｐゴシック" panose="020B0600070205080204"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279218-C9FC-4A91-B275-12832EBFCD77}" type="slidenum">
              <a:rPr lang="en-US" altLang="en-US" sz="1200">
                <a:solidFill>
                  <a:srgbClr val="000000"/>
                </a:solidFill>
              </a:rPr>
              <a:pPr/>
              <a:t>26</a:t>
            </a:fld>
            <a:endParaRPr lang="en-US" altLang="en-US" sz="1200">
              <a:solidFill>
                <a:srgbClr val="000000"/>
              </a:solidFill>
            </a:endParaRPr>
          </a:p>
        </p:txBody>
      </p:sp>
    </p:spTree>
    <p:extLst>
      <p:ext uri="{BB962C8B-B14F-4D97-AF65-F5344CB8AC3E}">
        <p14:creationId xmlns:p14="http://schemas.microsoft.com/office/powerpoint/2010/main" val="933585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a typeface="ＭＳ Ｐゴシック" panose="020B0600070205080204"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59C099-0992-4DDC-ABEB-95CD703D9259}" type="slidenum">
              <a:rPr lang="en-US" altLang="en-US" sz="1200">
                <a:solidFill>
                  <a:srgbClr val="000000"/>
                </a:solidFill>
              </a:rPr>
              <a:pPr/>
              <a:t>27</a:t>
            </a:fld>
            <a:endParaRPr lang="en-US" altLang="en-US" sz="1200">
              <a:solidFill>
                <a:srgbClr val="000000"/>
              </a:solidFill>
            </a:endParaRPr>
          </a:p>
        </p:txBody>
      </p:sp>
    </p:spTree>
    <p:extLst>
      <p:ext uri="{BB962C8B-B14F-4D97-AF65-F5344CB8AC3E}">
        <p14:creationId xmlns:p14="http://schemas.microsoft.com/office/powerpoint/2010/main" val="3664122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t>A free flow of air is vitally important during ventilation (breathing).</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smtClean="0"/>
              <a:t>A </a:t>
            </a:r>
            <a:r>
              <a:rPr lang="en-CA" altLang="en-US" b="1" i="1" dirty="0" smtClean="0"/>
              <a:t>spirometer</a:t>
            </a:r>
            <a:r>
              <a:rPr lang="en-CA" altLang="en-US" dirty="0" smtClean="0"/>
              <a:t> is a device used to record the volume of air inhaled and exhaled with each breath.</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b="1" dirty="0" smtClean="0"/>
          </a:p>
          <a:p>
            <a:endParaRPr lang="en-CA" altLang="en-US" dirty="0" smtClean="0">
              <a:latin typeface="Arial" panose="020B0604020202020204" pitchFamily="34" charset="0"/>
              <a:ea typeface="ＭＳ Ｐゴシック" panose="020B0600070205080204"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7372DF-7AE3-478D-8D0D-60E1348DE43E}" type="slidenum">
              <a:rPr lang="en-US" altLang="en-US" sz="1200">
                <a:solidFill>
                  <a:srgbClr val="000000"/>
                </a:solidFill>
              </a:rPr>
              <a:pPr/>
              <a:t>28</a:t>
            </a:fld>
            <a:endParaRPr lang="en-US" altLang="en-US" sz="1200">
              <a:solidFill>
                <a:srgbClr val="000000"/>
              </a:solidFill>
            </a:endParaRPr>
          </a:p>
        </p:txBody>
      </p:sp>
    </p:spTree>
    <p:extLst>
      <p:ext uri="{BB962C8B-B14F-4D97-AF65-F5344CB8AC3E}">
        <p14:creationId xmlns:p14="http://schemas.microsoft.com/office/powerpoint/2010/main" val="3672445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z="1200" b="1" dirty="0" smtClean="0">
                <a:solidFill>
                  <a:srgbClr val="000000"/>
                </a:solidFill>
              </a:rPr>
              <a:t>Vital</a:t>
            </a:r>
            <a:r>
              <a:rPr lang="en-CA" altLang="en-US" sz="1200" b="1" baseline="0" dirty="0" smtClean="0">
                <a:solidFill>
                  <a:srgbClr val="000000"/>
                </a:solidFill>
              </a:rPr>
              <a:t> Capacity: </a:t>
            </a:r>
            <a:r>
              <a:rPr lang="en-CA" altLang="en-US" sz="1200" b="1" dirty="0" smtClean="0">
                <a:solidFill>
                  <a:srgbClr val="000000"/>
                </a:solidFill>
              </a:rPr>
              <a:t>Measuring ventilation: </a:t>
            </a:r>
          </a:p>
          <a:p>
            <a:r>
              <a:rPr lang="en-CA" altLang="en-US" sz="1200" dirty="0" smtClean="0">
                <a:solidFill>
                  <a:srgbClr val="000000"/>
                </a:solidFill>
              </a:rPr>
              <a:t>A </a:t>
            </a:r>
            <a:r>
              <a:rPr lang="en-CA" altLang="en-US" sz="1200" b="1" dirty="0" smtClean="0">
                <a:solidFill>
                  <a:srgbClr val="000000"/>
                </a:solidFill>
              </a:rPr>
              <a:t>spirometer</a:t>
            </a:r>
            <a:r>
              <a:rPr lang="en-CA" altLang="en-US" sz="1200" dirty="0" smtClean="0">
                <a:solidFill>
                  <a:srgbClr val="000000"/>
                </a:solidFill>
              </a:rPr>
              <a:t> measures the air inhaled and exhaled with each breath. During inspiration, pen moves up. During expiration, the pen moves down.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At rest,</a:t>
            </a:r>
            <a:r>
              <a:rPr lang="en-CA" baseline="0" dirty="0" smtClean="0"/>
              <a:t> only small amount of air moves in and out.</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Tidal Volume </a:t>
            </a:r>
            <a:r>
              <a:rPr lang="en-CA" dirty="0" smtClean="0"/>
              <a:t>- normal volume of air displaced between normal inhalation and exhalation when extra effort is not applied. In a healthy, young human adult, tidal volume is </a:t>
            </a:r>
            <a:r>
              <a:rPr lang="en-CA" b="1" dirty="0" smtClean="0"/>
              <a:t>approximately 500 mL</a:t>
            </a:r>
            <a:r>
              <a:rPr lang="en-CA" dirty="0" smtClean="0"/>
              <a:t> per inspiration or 7 mL/kg of body mass</a:t>
            </a:r>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Vital Capacity</a:t>
            </a:r>
            <a:r>
              <a:rPr lang="en-CA" b="1" baseline="0" dirty="0" smtClean="0"/>
              <a:t> </a:t>
            </a:r>
            <a:r>
              <a:rPr lang="en-CA" baseline="0" dirty="0" smtClean="0"/>
              <a:t>– Maximum you can breathe in. deep breathing, called vital cap </a:t>
            </a:r>
            <a:r>
              <a:rPr lang="en-CA" baseline="0" dirty="0" err="1" smtClean="0"/>
              <a:t>bc</a:t>
            </a:r>
            <a:r>
              <a:rPr lang="en-CA" baseline="0" dirty="0" smtClean="0"/>
              <a:t> life depends on breathing and the more air you can move the better off you are. </a:t>
            </a:r>
          </a:p>
          <a:p>
            <a:pPr marL="0" indent="0"/>
            <a:r>
              <a:rPr lang="en-CA" b="1" dirty="0" smtClean="0"/>
              <a:t>Vital Capacity:</a:t>
            </a:r>
          </a:p>
          <a:p>
            <a:pPr marL="0" indent="0"/>
            <a:r>
              <a:rPr lang="en-CA" b="1" dirty="0" smtClean="0"/>
              <a:t>Inspiratory Reserve Volume (Forced Inspiration): </a:t>
            </a:r>
          </a:p>
          <a:p>
            <a:pPr>
              <a:buFont typeface="Arial" panose="020B0604020202020204" pitchFamily="34" charset="0"/>
              <a:buChar char="•"/>
            </a:pPr>
            <a:r>
              <a:rPr lang="en-CA" dirty="0" smtClean="0"/>
              <a:t>Increase inspiration by expanding chest (and therefore lungs)</a:t>
            </a:r>
          </a:p>
          <a:p>
            <a:pPr marL="0" indent="0"/>
            <a:r>
              <a:rPr lang="en-CA" b="1" dirty="0" smtClean="0"/>
              <a:t>Expiratory Reserve Volume:</a:t>
            </a:r>
            <a:endParaRPr lang="en-CA" dirty="0" smtClean="0"/>
          </a:p>
          <a:p>
            <a:pPr>
              <a:buFont typeface="Arial" panose="020B0604020202020204" pitchFamily="34" charset="0"/>
              <a:buChar char="•"/>
            </a:pPr>
            <a:r>
              <a:rPr lang="en-CA" dirty="0" smtClean="0"/>
              <a:t>Increase expiration by contracting abdomen</a:t>
            </a:r>
          </a:p>
          <a:p>
            <a:pPr marL="0" indent="0"/>
            <a:endParaRPr lang="en-CA" dirty="0" smtClean="0"/>
          </a:p>
          <a:p>
            <a:pPr marL="0" indent="0"/>
            <a:r>
              <a:rPr lang="en-CA" dirty="0" smtClean="0"/>
              <a:t>Vital Capacity = tidal + inspiratory reserve + expiratory reserve </a:t>
            </a:r>
          </a:p>
          <a:p>
            <a:r>
              <a:rPr lang="en-US" sz="1200" kern="1200" dirty="0" smtClean="0">
                <a:solidFill>
                  <a:schemeClr val="tx1"/>
                </a:solidFill>
                <a:effectLst/>
                <a:latin typeface="+mn-lt"/>
                <a:ea typeface="+mn-ea"/>
                <a:cs typeface="+mn-cs"/>
              </a:rPr>
              <a:t>21.  A short while after a person has died, a "gasp" of air may occur as the lungs collapse. This flow would represent the </a:t>
            </a:r>
            <a:r>
              <a:rPr lang="en-US" sz="1200" b="1" kern="1200" dirty="0" smtClean="0">
                <a:solidFill>
                  <a:schemeClr val="tx1"/>
                </a:solidFill>
                <a:effectLst/>
                <a:latin typeface="+mn-lt"/>
                <a:ea typeface="+mn-ea"/>
                <a:cs typeface="+mn-cs"/>
              </a:rPr>
              <a:t>residual volume.</a:t>
            </a:r>
            <a:endParaRPr lang="en-CA" sz="1200" b="1" kern="1200" dirty="0" smtClean="0">
              <a:solidFill>
                <a:schemeClr val="tx1"/>
              </a:solidFill>
              <a:effectLst/>
              <a:latin typeface="+mn-lt"/>
              <a:ea typeface="+mn-ea"/>
              <a:cs typeface="+mn-cs"/>
            </a:endParaRPr>
          </a:p>
          <a:p>
            <a:pPr marL="0" indent="0"/>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5DE192-972D-48AE-92D1-125BC0711B69}" type="slidenum">
              <a:rPr lang="en-US" altLang="en-US" sz="1200">
                <a:solidFill>
                  <a:srgbClr val="000000"/>
                </a:solidFill>
              </a:rPr>
              <a:pPr/>
              <a:t>29</a:t>
            </a:fld>
            <a:endParaRPr lang="en-US" altLang="en-US" sz="1200">
              <a:solidFill>
                <a:srgbClr val="000000"/>
              </a:solidFill>
            </a:endParaRPr>
          </a:p>
        </p:txBody>
      </p:sp>
    </p:spTree>
    <p:extLst>
      <p:ext uri="{BB962C8B-B14F-4D97-AF65-F5344CB8AC3E}">
        <p14:creationId xmlns:p14="http://schemas.microsoft.com/office/powerpoint/2010/main" val="219400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At rest,</a:t>
            </a:r>
            <a:r>
              <a:rPr lang="en-CA" baseline="0" dirty="0" smtClean="0"/>
              <a:t> only small amount of air moves in and out.</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Tidal Volume </a:t>
            </a:r>
            <a:r>
              <a:rPr lang="en-CA" dirty="0" smtClean="0"/>
              <a:t>- normal volume of air displaced between normal inhalation and exhalation when extra effort is not applied. In a healthy, young human adult, tidal volume is </a:t>
            </a:r>
            <a:r>
              <a:rPr lang="en-CA" b="1" dirty="0" smtClean="0"/>
              <a:t>approximately 500 mL</a:t>
            </a:r>
            <a:r>
              <a:rPr lang="en-CA" dirty="0" smtClean="0"/>
              <a:t> per inspiration or 7 mL/kg of body mass</a:t>
            </a:r>
          </a:p>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Vital Capacity</a:t>
            </a:r>
            <a:r>
              <a:rPr lang="en-CA" b="1" baseline="0" dirty="0" smtClean="0"/>
              <a:t> </a:t>
            </a:r>
            <a:r>
              <a:rPr lang="en-CA" baseline="0" dirty="0" smtClean="0"/>
              <a:t>– deep breathing, called vital cap </a:t>
            </a:r>
            <a:r>
              <a:rPr lang="en-CA" baseline="0" dirty="0" err="1" smtClean="0"/>
              <a:t>bc</a:t>
            </a:r>
            <a:r>
              <a:rPr lang="en-CA" baseline="0" dirty="0" smtClean="0"/>
              <a:t> life depends on breathing and the more air you can move the better off you are. </a:t>
            </a:r>
            <a:endParaRPr lang="en-CA" dirty="0" smtClean="0"/>
          </a:p>
        </p:txBody>
      </p:sp>
      <p:sp>
        <p:nvSpPr>
          <p:cNvPr id="4" name="Slide Number Placeholder 3"/>
          <p:cNvSpPr>
            <a:spLocks noGrp="1"/>
          </p:cNvSpPr>
          <p:nvPr>
            <p:ph type="sldNum" sz="quarter" idx="10"/>
          </p:nvPr>
        </p:nvSpPr>
        <p:spPr/>
        <p:txBody>
          <a:bodyPr/>
          <a:lstStyle/>
          <a:p>
            <a:fld id="{30FE7381-8353-46B4-8691-5E98A7F8082F}" type="slidenum">
              <a:rPr lang="en-US" smtClean="0"/>
              <a:t>30</a:t>
            </a:fld>
            <a:endParaRPr lang="en-US"/>
          </a:p>
        </p:txBody>
      </p:sp>
    </p:spTree>
    <p:extLst>
      <p:ext uri="{BB962C8B-B14F-4D97-AF65-F5344CB8AC3E}">
        <p14:creationId xmlns:p14="http://schemas.microsoft.com/office/powerpoint/2010/main" val="2627681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a:t>
            </a:r>
            <a:r>
              <a:rPr lang="en-CA" baseline="0" dirty="0" smtClean="0"/>
              <a:t> all air reaches lungs. Air in nasal cavities, trachea, bronchi, bronchioles – no air exchange occurs here. </a:t>
            </a:r>
          </a:p>
          <a:p>
            <a:r>
              <a:rPr lang="en-CA" b="1" baseline="0" dirty="0" smtClean="0"/>
              <a:t>Hyperventilate</a:t>
            </a:r>
          </a:p>
          <a:p>
            <a:r>
              <a:rPr lang="en-CA" b="1" baseline="0" dirty="0" smtClean="0"/>
              <a:t>Residual Air- </a:t>
            </a:r>
            <a:r>
              <a:rPr lang="en-CA" baseline="0" dirty="0" smtClean="0"/>
              <a:t>some remains in lungs – don’t completely collapse. No longer useful for gas exchange. some lung diseases can cause build up of </a:t>
            </a:r>
            <a:r>
              <a:rPr lang="en-CA" baseline="0" dirty="0" err="1" smtClean="0"/>
              <a:t>Resid</a:t>
            </a:r>
            <a:r>
              <a:rPr lang="en-CA" baseline="0" dirty="0" smtClean="0"/>
              <a:t> Vol due to difficulty emptying lungs completely </a:t>
            </a:r>
            <a:r>
              <a:rPr lang="en-CA" baseline="0" dirty="0" smtClean="0">
                <a:sym typeface="Wingdings" panose="05000000000000000000" pitchFamily="2" charset="2"/>
              </a:rPr>
              <a:t> </a:t>
            </a:r>
            <a:r>
              <a:rPr lang="en-CA" b="1" baseline="0" dirty="0" smtClean="0">
                <a:sym typeface="Wingdings" panose="05000000000000000000" pitchFamily="2" charset="2"/>
              </a:rPr>
              <a:t>reducing vital capacity</a:t>
            </a:r>
            <a:r>
              <a:rPr lang="en-CA" baseline="0" dirty="0" smtClean="0">
                <a:sym typeface="Wingdings" panose="05000000000000000000" pitchFamily="2" charset="2"/>
              </a:rPr>
              <a:t>.</a:t>
            </a:r>
            <a:endParaRPr lang="en-CA" dirty="0"/>
          </a:p>
        </p:txBody>
      </p:sp>
      <p:sp>
        <p:nvSpPr>
          <p:cNvPr id="4" name="Slide Number Placeholder 3"/>
          <p:cNvSpPr>
            <a:spLocks noGrp="1"/>
          </p:cNvSpPr>
          <p:nvPr>
            <p:ph type="sldNum" sz="quarter" idx="10"/>
          </p:nvPr>
        </p:nvSpPr>
        <p:spPr/>
        <p:txBody>
          <a:bodyPr/>
          <a:lstStyle/>
          <a:p>
            <a:fld id="{30FE7381-8353-46B4-8691-5E98A7F8082F}" type="slidenum">
              <a:rPr lang="en-US" smtClean="0"/>
              <a:t>31</a:t>
            </a:fld>
            <a:endParaRPr lang="en-US"/>
          </a:p>
        </p:txBody>
      </p:sp>
    </p:spTree>
    <p:extLst>
      <p:ext uri="{BB962C8B-B14F-4D97-AF65-F5344CB8AC3E}">
        <p14:creationId xmlns:p14="http://schemas.microsoft.com/office/powerpoint/2010/main" val="1035486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defRPr/>
            </a:pPr>
            <a:r>
              <a:rPr lang="en-CA" b="1" dirty="0" smtClean="0"/>
              <a:t>Respiratory volumes </a:t>
            </a:r>
            <a:r>
              <a:rPr lang="en-CA" dirty="0" smtClean="0"/>
              <a:t>depend on various factors.</a:t>
            </a:r>
          </a:p>
          <a:p>
            <a:pPr eaLnBrk="1" hangingPunct="1">
              <a:buClr>
                <a:srgbClr val="004080"/>
              </a:buClr>
              <a:buFont typeface="Arial" pitchFamily="34" charset="0"/>
              <a:buChar char="•"/>
              <a:defRPr/>
            </a:pPr>
            <a:r>
              <a:rPr lang="en-CA" b="1" dirty="0" smtClean="0"/>
              <a:t>Age</a:t>
            </a:r>
            <a:r>
              <a:rPr lang="en-CA" dirty="0" smtClean="0"/>
              <a:t> (decreasing after age 30)</a:t>
            </a:r>
          </a:p>
          <a:p>
            <a:pPr eaLnBrk="1" hangingPunct="1">
              <a:buClr>
                <a:srgbClr val="004080"/>
              </a:buClr>
              <a:buFont typeface="Arial" pitchFamily="34" charset="0"/>
              <a:buChar char="•"/>
              <a:defRPr/>
            </a:pPr>
            <a:r>
              <a:rPr lang="en-CA" b="1" dirty="0" smtClean="0"/>
              <a:t>Gender</a:t>
            </a:r>
            <a:r>
              <a:rPr lang="en-CA" dirty="0" smtClean="0"/>
              <a:t> (10-20% lower in women)</a:t>
            </a:r>
          </a:p>
          <a:p>
            <a:pPr eaLnBrk="1" hangingPunct="1">
              <a:buClr>
                <a:srgbClr val="004080"/>
              </a:buClr>
              <a:buFont typeface="Arial" pitchFamily="34" charset="0"/>
              <a:buChar char="•"/>
              <a:defRPr/>
            </a:pPr>
            <a:r>
              <a:rPr lang="en-CA" b="1" dirty="0" smtClean="0"/>
              <a:t>Physical activity</a:t>
            </a:r>
            <a:r>
              <a:rPr lang="en-CA" dirty="0" smtClean="0"/>
              <a:t> (20-30% higher in conditioned athletes)</a:t>
            </a:r>
          </a:p>
          <a:p>
            <a:pPr eaLnBrk="1" hangingPunct="1">
              <a:buClr>
                <a:srgbClr val="004080"/>
              </a:buClr>
              <a:buFont typeface="Arial" pitchFamily="34" charset="0"/>
              <a:buChar char="•"/>
              <a:defRPr/>
            </a:pPr>
            <a:r>
              <a:rPr lang="en-CA" b="1" dirty="0" smtClean="0"/>
              <a:t>Respiratory disorders</a:t>
            </a:r>
          </a:p>
          <a:p>
            <a:pPr lvl="1" eaLnBrk="1" hangingPunct="1">
              <a:buClr>
                <a:srgbClr val="004080"/>
              </a:buClr>
              <a:buFont typeface="Courier New" pitchFamily="49" charset="0"/>
              <a:buChar char="o"/>
              <a:defRPr/>
            </a:pPr>
            <a:r>
              <a:rPr lang="en-CA" sz="2400" dirty="0" smtClean="0"/>
              <a:t>Some disorders decrease vital capacity or can increase residual volumes because the individual has difficulty emptying the lungs</a:t>
            </a:r>
          </a:p>
          <a:p>
            <a:endParaRPr lang="en-CA" altLang="en-US" dirty="0" smtClean="0">
              <a:latin typeface="Arial" panose="020B0604020202020204" pitchFamily="34" charset="0"/>
              <a:ea typeface="ＭＳ Ｐゴシック" panose="020B0600070205080204"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056843-0E52-477C-B626-279F391E8A25}" type="slidenum">
              <a:rPr lang="en-US" altLang="en-US" sz="1200">
                <a:solidFill>
                  <a:srgbClr val="000000"/>
                </a:solidFill>
              </a:rPr>
              <a:pPr/>
              <a:t>32</a:t>
            </a:fld>
            <a:endParaRPr lang="en-US" altLang="en-US" sz="1200">
              <a:solidFill>
                <a:srgbClr val="000000"/>
              </a:solidFill>
            </a:endParaRPr>
          </a:p>
        </p:txBody>
      </p:sp>
    </p:spTree>
    <p:extLst>
      <p:ext uri="{BB962C8B-B14F-4D97-AF65-F5344CB8AC3E}">
        <p14:creationId xmlns:p14="http://schemas.microsoft.com/office/powerpoint/2010/main" val="2226714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a:t>
            </a:r>
            <a:endParaRPr lang="en-CA" dirty="0"/>
          </a:p>
        </p:txBody>
      </p:sp>
      <p:sp>
        <p:nvSpPr>
          <p:cNvPr id="4" name="Slide Number Placeholder 3"/>
          <p:cNvSpPr>
            <a:spLocks noGrp="1"/>
          </p:cNvSpPr>
          <p:nvPr>
            <p:ph type="sldNum" sz="quarter" idx="10"/>
          </p:nvPr>
        </p:nvSpPr>
        <p:spPr/>
        <p:txBody>
          <a:bodyPr/>
          <a:lstStyle/>
          <a:p>
            <a:fld id="{30FE7381-8353-46B4-8691-5E98A7F8082F}" type="slidenum">
              <a:rPr lang="en-US" smtClean="0"/>
              <a:t>33</a:t>
            </a:fld>
            <a:endParaRPr lang="en-US"/>
          </a:p>
        </p:txBody>
      </p:sp>
    </p:spTree>
    <p:extLst>
      <p:ext uri="{BB962C8B-B14F-4D97-AF65-F5344CB8AC3E}">
        <p14:creationId xmlns:p14="http://schemas.microsoft.com/office/powerpoint/2010/main" val="164545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b="1" dirty="0" smtClean="0">
                <a:solidFill>
                  <a:srgbClr val="000000"/>
                </a:solidFill>
              </a:rPr>
              <a:t>The respiratory tract</a:t>
            </a:r>
            <a:r>
              <a:rPr lang="en-CA" altLang="en-US" sz="1200" b="1" baseline="0" dirty="0" smtClean="0">
                <a:solidFill>
                  <a:srgbClr val="000000"/>
                </a:solidFill>
              </a:rPr>
              <a:t> - </a:t>
            </a:r>
            <a:r>
              <a:rPr lang="en-CA" altLang="en-US" sz="1200" dirty="0" smtClean="0">
                <a:solidFill>
                  <a:srgbClr val="000000"/>
                </a:solidFill>
              </a:rPr>
              <a:t>extends from the </a:t>
            </a:r>
            <a:r>
              <a:rPr lang="en-CA" altLang="en-US" sz="1200" b="1" dirty="0" smtClean="0">
                <a:solidFill>
                  <a:srgbClr val="000000"/>
                </a:solidFill>
              </a:rPr>
              <a:t>nose to the lungs</a:t>
            </a:r>
            <a:r>
              <a:rPr lang="en-CA" altLang="en-US" sz="1200" dirty="0" smtClean="0">
                <a:solidFill>
                  <a:srgbClr val="000000"/>
                </a:solidFill>
              </a:rPr>
              <a:t>, which are composed of air sacs called </a:t>
            </a:r>
            <a:r>
              <a:rPr lang="en-CA" altLang="en-US" sz="1200" b="1" dirty="0" smtClean="0">
                <a:solidFill>
                  <a:srgbClr val="000000"/>
                </a:solidFill>
              </a:rPr>
              <a:t>alveoli</a:t>
            </a:r>
            <a:r>
              <a:rPr lang="en-CA" altLang="en-US" sz="1200" dirty="0" smtClean="0">
                <a:solidFill>
                  <a:srgbClr val="00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dirty="0" smtClean="0">
                <a:solidFill>
                  <a:srgbClr val="000000"/>
                </a:solidFill>
              </a:rPr>
              <a:t>b. </a:t>
            </a:r>
            <a:r>
              <a:rPr lang="en-CA" altLang="en-US" sz="1200" b="1" dirty="0" smtClean="0">
                <a:solidFill>
                  <a:srgbClr val="000000"/>
                </a:solidFill>
              </a:rPr>
              <a:t>Gas exchange </a:t>
            </a:r>
            <a:r>
              <a:rPr lang="en-CA" altLang="en-US" sz="1200" dirty="0" smtClean="0">
                <a:solidFill>
                  <a:srgbClr val="000000"/>
                </a:solidFill>
              </a:rPr>
              <a:t>occurs between air in the alveoli and blood within a </a:t>
            </a:r>
            <a:r>
              <a:rPr lang="en-CA" altLang="en-US" sz="1200" b="1" dirty="0" smtClean="0">
                <a:solidFill>
                  <a:srgbClr val="000000"/>
                </a:solidFill>
              </a:rPr>
              <a:t>capillary network </a:t>
            </a:r>
            <a:r>
              <a:rPr lang="en-CA" altLang="en-US" sz="1200" dirty="0" smtClean="0">
                <a:solidFill>
                  <a:srgbClr val="000000"/>
                </a:solidFill>
              </a:rPr>
              <a:t>that surrounds the alveoli. Notice that the pulmonary arteriole is coloured blue—it carries O</a:t>
            </a:r>
            <a:r>
              <a:rPr lang="en-CA" altLang="en-US" sz="1200" baseline="-25000" dirty="0" smtClean="0">
                <a:solidFill>
                  <a:srgbClr val="000000"/>
                </a:solidFill>
              </a:rPr>
              <a:t>2</a:t>
            </a:r>
            <a:r>
              <a:rPr lang="en-CA" altLang="en-US" sz="1200" dirty="0" smtClean="0">
                <a:solidFill>
                  <a:srgbClr val="000000"/>
                </a:solidFill>
              </a:rPr>
              <a:t>-poor blood away from the heart to the alveoli. Then carbon dioxide leaves the blood, and oxygen enters the blood. The </a:t>
            </a:r>
            <a:r>
              <a:rPr lang="en-CA" altLang="en-US" sz="1200" b="1" dirty="0" smtClean="0">
                <a:solidFill>
                  <a:srgbClr val="000000"/>
                </a:solidFill>
              </a:rPr>
              <a:t>pulmonary </a:t>
            </a:r>
            <a:r>
              <a:rPr lang="en-CA" altLang="en-US" sz="1200" b="1" dirty="0" err="1" smtClean="0">
                <a:solidFill>
                  <a:srgbClr val="000000"/>
                </a:solidFill>
              </a:rPr>
              <a:t>venule</a:t>
            </a:r>
            <a:r>
              <a:rPr lang="en-CA" altLang="en-US" sz="1200" b="1" dirty="0" smtClean="0">
                <a:solidFill>
                  <a:srgbClr val="000000"/>
                </a:solidFill>
              </a:rPr>
              <a:t> </a:t>
            </a:r>
            <a:r>
              <a:rPr lang="en-CA" altLang="en-US" sz="1200" dirty="0" smtClean="0">
                <a:solidFill>
                  <a:srgbClr val="000000"/>
                </a:solidFill>
              </a:rPr>
              <a:t>is coloured red—it carries O</a:t>
            </a:r>
            <a:r>
              <a:rPr lang="en-CA" altLang="en-US" sz="1200" baseline="-25000" dirty="0" smtClean="0">
                <a:solidFill>
                  <a:srgbClr val="000000"/>
                </a:solidFill>
              </a:rPr>
              <a:t>2</a:t>
            </a:r>
            <a:r>
              <a:rPr lang="en-CA" altLang="en-US" sz="1200" dirty="0" smtClean="0">
                <a:solidFill>
                  <a:srgbClr val="000000"/>
                </a:solidFill>
              </a:rPr>
              <a:t>-rich blood from the alveoli toward the heart.</a:t>
            </a:r>
            <a:endParaRPr lang="en-US" altLang="en-US" sz="1200" dirty="0" smtClean="0">
              <a:solidFill>
                <a:srgbClr val="000000"/>
              </a:solidFill>
            </a:endParaRPr>
          </a:p>
          <a:p>
            <a:endParaRPr lang="en-CA" altLang="en-US" dirty="0" smtClean="0">
              <a:latin typeface="Arial" panose="020B0604020202020204" pitchFamily="34" charset="0"/>
              <a:ea typeface="ＭＳ Ｐゴシック" panose="020B0600070205080204"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7F04F0-8170-4793-9D01-8EEDA59F3A2C}" type="slidenum">
              <a:rPr lang="en-US" altLang="en-US" sz="1200">
                <a:solidFill>
                  <a:srgbClr val="000000"/>
                </a:solidFill>
              </a:rPr>
              <a:pPr/>
              <a:t>5</a:t>
            </a:fld>
            <a:endParaRPr lang="en-US" altLang="en-US" sz="1200">
              <a:solidFill>
                <a:srgbClr val="000000"/>
              </a:solidFill>
            </a:endParaRPr>
          </a:p>
        </p:txBody>
      </p:sp>
    </p:spTree>
    <p:extLst>
      <p:ext uri="{BB962C8B-B14F-4D97-AF65-F5344CB8AC3E}">
        <p14:creationId xmlns:p14="http://schemas.microsoft.com/office/powerpoint/2010/main" val="81071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defRPr/>
            </a:pPr>
            <a:r>
              <a:rPr lang="en-CA" sz="1200" dirty="0" smtClean="0"/>
              <a:t>The nose is the only external portion of the respiratory system.</a:t>
            </a:r>
          </a:p>
          <a:p>
            <a:pPr eaLnBrk="1" hangingPunct="1">
              <a:buClr>
                <a:srgbClr val="004080"/>
              </a:buClr>
              <a:buFont typeface="Arial" pitchFamily="34" charset="0"/>
              <a:buChar char="•"/>
              <a:defRPr/>
            </a:pPr>
            <a:r>
              <a:rPr lang="en-CA" sz="1200" dirty="0" smtClean="0"/>
              <a:t>Air enters the nose through the nostrils</a:t>
            </a:r>
          </a:p>
          <a:p>
            <a:pPr eaLnBrk="1" hangingPunct="1">
              <a:buClr>
                <a:srgbClr val="004080"/>
              </a:buClr>
              <a:buFont typeface="Arial" pitchFamily="34" charset="0"/>
              <a:buChar char="•"/>
              <a:defRPr/>
            </a:pPr>
            <a:r>
              <a:rPr lang="en-CA" sz="1200" dirty="0" smtClean="0"/>
              <a:t>Air is moistened and warmed in two </a:t>
            </a:r>
            <a:r>
              <a:rPr lang="en-CA" sz="1200" i="1" dirty="0" smtClean="0"/>
              <a:t>nasal cavities</a:t>
            </a:r>
            <a:r>
              <a:rPr lang="en-CA" sz="1200" dirty="0" smtClean="0"/>
              <a:t> that are lined with mucous membranes</a:t>
            </a:r>
          </a:p>
          <a:p>
            <a:pPr eaLnBrk="1" hangingPunct="1">
              <a:buClr>
                <a:srgbClr val="004080"/>
              </a:buClr>
              <a:buFont typeface="Arial" pitchFamily="34" charset="0"/>
              <a:buChar char="•"/>
              <a:defRPr/>
            </a:pPr>
            <a:r>
              <a:rPr lang="en-CA" sz="1200" dirty="0" smtClean="0"/>
              <a:t>Nasal cavities are separated from the mouth by the </a:t>
            </a:r>
            <a:r>
              <a:rPr lang="en-CA" sz="1200" i="1" dirty="0" smtClean="0"/>
              <a:t>palate</a:t>
            </a:r>
            <a:r>
              <a:rPr lang="en-CA" sz="1200" dirty="0" smtClean="0"/>
              <a:t>, which is composed of the </a:t>
            </a:r>
            <a:r>
              <a:rPr lang="en-CA" sz="1200" i="1" dirty="0" smtClean="0"/>
              <a:t>hard palate</a:t>
            </a:r>
            <a:r>
              <a:rPr lang="en-CA" sz="1200" b="1" i="1" dirty="0" smtClean="0"/>
              <a:t> </a:t>
            </a:r>
            <a:r>
              <a:rPr lang="en-CA" sz="1200" dirty="0" smtClean="0"/>
              <a:t>and </a:t>
            </a:r>
            <a:r>
              <a:rPr lang="en-CA" sz="1200" i="1" dirty="0" smtClean="0"/>
              <a:t>soft palate</a:t>
            </a:r>
            <a:endParaRPr lang="en-CA" sz="1200" dirty="0" smtClean="0"/>
          </a:p>
          <a:p>
            <a:r>
              <a:rPr lang="en-CA" altLang="en-US" dirty="0" smtClean="0">
                <a:latin typeface="Arial" panose="020B0604020202020204" pitchFamily="34" charset="0"/>
                <a:ea typeface="ＭＳ Ｐゴシック" panose="020B0600070205080204" pitchFamily="34" charset="-128"/>
              </a:rPr>
              <a:t>Nose</a:t>
            </a:r>
            <a:r>
              <a:rPr lang="en-CA" altLang="en-US" baseline="0" dirty="0" smtClean="0">
                <a:latin typeface="Arial" panose="020B0604020202020204" pitchFamily="34" charset="0"/>
                <a:ea typeface="ＭＳ Ｐゴシック" panose="020B0600070205080204" pitchFamily="34" charset="-128"/>
              </a:rPr>
              <a:t> contains </a:t>
            </a:r>
            <a:r>
              <a:rPr lang="en-CA" altLang="en-US" b="1" baseline="0" dirty="0" smtClean="0">
                <a:latin typeface="Arial" panose="020B0604020202020204" pitchFamily="34" charset="0"/>
                <a:ea typeface="ＭＳ Ｐゴシック" panose="020B0600070205080204" pitchFamily="34" charset="-128"/>
              </a:rPr>
              <a:t>two nasal cavities</a:t>
            </a:r>
            <a:r>
              <a:rPr lang="en-CA" altLang="en-US" b="0" baseline="0" dirty="0" smtClean="0">
                <a:latin typeface="Arial" panose="020B0604020202020204" pitchFamily="34" charset="0"/>
                <a:ea typeface="ＭＳ Ｐゴシック" panose="020B0600070205080204" pitchFamily="34" charset="-128"/>
              </a:rPr>
              <a:t>-narrow canals separated from each other by a septum of bone and cartilage. </a:t>
            </a:r>
          </a:p>
          <a:p>
            <a:r>
              <a:rPr lang="en-CA" altLang="en-US" dirty="0" smtClean="0">
                <a:latin typeface="Arial" panose="020B0604020202020204" pitchFamily="34" charset="0"/>
                <a:ea typeface="ＭＳ Ｐゴシック" panose="020B0600070205080204" pitchFamily="34" charset="-128"/>
              </a:rPr>
              <a:t>Special ciliated cell in the narrow</a:t>
            </a:r>
            <a:r>
              <a:rPr lang="en-CA" altLang="en-US" baseline="0" dirty="0" smtClean="0">
                <a:latin typeface="Arial" panose="020B0604020202020204" pitchFamily="34" charset="0"/>
                <a:ea typeface="ＭＳ Ｐゴシック" panose="020B0600070205080204" pitchFamily="34" charset="-128"/>
              </a:rPr>
              <a:t> upper recesses of the nasal cavities act as receptors. Nerves from cells to brain where impulses generated by odor receptors are interpreted as smell. </a:t>
            </a:r>
          </a:p>
          <a:p>
            <a:r>
              <a:rPr lang="en-CA" altLang="en-US" baseline="0" dirty="0" smtClean="0">
                <a:latin typeface="Arial" panose="020B0604020202020204" pitchFamily="34" charset="0"/>
                <a:ea typeface="ＭＳ Ｐゴシック" panose="020B0600070205080204" pitchFamily="34" charset="-128"/>
              </a:rPr>
              <a:t>Tear (lacrimal) glands drain into nasal cavities by tear ducts – crying gives runny nose. </a:t>
            </a:r>
          </a:p>
          <a:p>
            <a:r>
              <a:rPr lang="en-CA" altLang="en-US" baseline="0" dirty="0" smtClean="0">
                <a:latin typeface="Arial" panose="020B0604020202020204" pitchFamily="34" charset="0"/>
                <a:ea typeface="ＭＳ Ｐゴシック" panose="020B0600070205080204" pitchFamily="34" charset="-128"/>
              </a:rPr>
              <a:t>Nasal cavities also communicate with the cranial sinuses, air-filled mucosa-lined spaces in the skull. If </a:t>
            </a:r>
            <a:r>
              <a:rPr lang="en-CA" altLang="en-US" baseline="0" dirty="0" err="1" smtClean="0">
                <a:latin typeface="Arial" panose="020B0604020202020204" pitchFamily="34" charset="0"/>
                <a:ea typeface="ＭＳ Ｐゴシック" panose="020B0600070205080204" pitchFamily="34" charset="-128"/>
              </a:rPr>
              <a:t>inflamn</a:t>
            </a:r>
            <a:r>
              <a:rPr lang="en-CA" altLang="en-US" baseline="0" dirty="0" smtClean="0">
                <a:latin typeface="Arial" panose="020B0604020202020204" pitchFamily="34" charset="0"/>
                <a:ea typeface="ＭＳ Ｐゴシック" panose="020B0600070205080204" pitchFamily="34" charset="-128"/>
              </a:rPr>
              <a:t> due to cold or allergy blocks ducts leading from sinuses, mucus accumulates </a:t>
            </a:r>
            <a:r>
              <a:rPr lang="en-CA" altLang="en-US" baseline="0" dirty="0" smtClean="0">
                <a:latin typeface="Arial" panose="020B0604020202020204" pitchFamily="34" charset="0"/>
                <a:ea typeface="ＭＳ Ｐゴシック" panose="020B0600070205080204" pitchFamily="34" charset="-128"/>
                <a:sym typeface="Wingdings" panose="05000000000000000000" pitchFamily="2" charset="2"/>
              </a:rPr>
              <a:t>sinus headache. </a:t>
            </a:r>
          </a:p>
          <a:p>
            <a:r>
              <a:rPr lang="en-CA" altLang="en-US" baseline="0" dirty="0" smtClean="0">
                <a:latin typeface="Arial" panose="020B0604020202020204" pitchFamily="34" charset="0"/>
                <a:ea typeface="ＭＳ Ｐゴシック" panose="020B0600070205080204" pitchFamily="34" charset="-128"/>
                <a:sym typeface="Wingdings" panose="05000000000000000000" pitchFamily="2" charset="2"/>
              </a:rPr>
              <a:t>Nasal cavities empty into nasopharynx to middle ears. </a:t>
            </a:r>
            <a:endParaRPr lang="en-CA" altLang="en-US" dirty="0" smtClean="0">
              <a:latin typeface="Arial" panose="020B0604020202020204" pitchFamily="34"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F15749-FFD7-4AB6-BB3B-AFC91D3365A4}" type="slidenum">
              <a:rPr lang="en-US" altLang="en-US" sz="120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278011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b="1" dirty="0" smtClean="0">
                <a:solidFill>
                  <a:srgbClr val="000000"/>
                </a:solidFill>
              </a:rPr>
              <a:t>Figure 11.2 Ciliated Cells. </a:t>
            </a:r>
            <a:r>
              <a:rPr lang="en-CA" altLang="en-US" sz="1200" dirty="0" smtClean="0">
                <a:solidFill>
                  <a:srgbClr val="000000"/>
                </a:solidFill>
              </a:rPr>
              <a:t>These cells line the interior of the nasal passages and upper respiratory tract..</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dirty="0" smtClean="0">
                <a:solidFill>
                  <a:srgbClr val="000000"/>
                </a:solidFill>
              </a:rPr>
              <a:t>Air</a:t>
            </a:r>
            <a:r>
              <a:rPr lang="en-CA" altLang="en-US" sz="1200" baseline="0" dirty="0" smtClean="0">
                <a:solidFill>
                  <a:srgbClr val="000000"/>
                </a:solidFill>
              </a:rPr>
              <a:t> entering airway is </a:t>
            </a:r>
            <a:r>
              <a:rPr lang="en-CA" altLang="en-US" sz="1200" b="1" baseline="0" dirty="0" smtClean="0">
                <a:solidFill>
                  <a:srgbClr val="000000"/>
                </a:solidFill>
              </a:rPr>
              <a:t>cleansed, warmed and moistened</a:t>
            </a:r>
            <a:r>
              <a:rPr lang="en-CA" altLang="en-US" sz="1200" baseline="0" dirty="0" smtClean="0">
                <a:solidFill>
                  <a:srgbClr val="00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baseline="0" dirty="0" smtClean="0">
                <a:solidFill>
                  <a:srgbClr val="000000"/>
                </a:solidFill>
              </a:rPr>
              <a:t>Cleansing done by coarse hairs, cilia and mucus in nostrils,, and cilia alone in other airways. Hairs and cilia act as screening devices.</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baseline="0" dirty="0" smtClean="0">
                <a:solidFill>
                  <a:srgbClr val="000000"/>
                </a:solidFill>
              </a:rPr>
              <a:t>Trachea: cilia beat upward </a:t>
            </a:r>
            <a:r>
              <a:rPr lang="en-CA" altLang="en-US" sz="1200" baseline="0" dirty="0" smtClean="0">
                <a:solidFill>
                  <a:srgbClr val="000000"/>
                </a:solidFill>
                <a:sym typeface="Wingdings" panose="05000000000000000000" pitchFamily="2" charset="2"/>
              </a:rPr>
              <a:t> pharynx to be swallowed or coughed out. </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b="1" baseline="0" dirty="0" smtClean="0">
                <a:solidFill>
                  <a:srgbClr val="000000"/>
                </a:solidFill>
                <a:sym typeface="Wingdings" panose="05000000000000000000" pitchFamily="2" charset="2"/>
              </a:rPr>
              <a:t>Warmed: </a:t>
            </a:r>
            <a:r>
              <a:rPr lang="en-CA" altLang="en-US" sz="1200" baseline="0" dirty="0" smtClean="0">
                <a:solidFill>
                  <a:srgbClr val="000000"/>
                </a:solidFill>
                <a:sym typeface="Wingdings" panose="05000000000000000000" pitchFamily="2" charset="2"/>
              </a:rPr>
              <a:t>heat </a:t>
            </a:r>
            <a:r>
              <a:rPr lang="en-CA" altLang="en-US" sz="1200" baseline="0" dirty="0" err="1" smtClean="0">
                <a:solidFill>
                  <a:srgbClr val="000000"/>
                </a:solidFill>
                <a:sym typeface="Wingdings" panose="05000000000000000000" pitchFamily="2" charset="2"/>
              </a:rPr>
              <a:t>givenoff</a:t>
            </a:r>
            <a:r>
              <a:rPr lang="en-CA" altLang="en-US" sz="1200" baseline="0" dirty="0" smtClean="0">
                <a:solidFill>
                  <a:srgbClr val="000000"/>
                </a:solidFill>
                <a:sym typeface="Wingdings" panose="05000000000000000000" pitchFamily="2" charset="2"/>
              </a:rPr>
              <a:t> by the blood vessels lying close to the surface of the airway lining. Shape of noses.</a:t>
            </a: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200" b="1" baseline="0" dirty="0" smtClean="0">
                <a:solidFill>
                  <a:srgbClr val="000000"/>
                </a:solidFill>
                <a:sym typeface="Wingdings" panose="05000000000000000000" pitchFamily="2" charset="2"/>
              </a:rPr>
              <a:t>Moistene</a:t>
            </a:r>
            <a:r>
              <a:rPr lang="en-CA" altLang="en-US" sz="1200" baseline="0" dirty="0" smtClean="0">
                <a:solidFill>
                  <a:srgbClr val="000000"/>
                </a:solidFill>
                <a:sym typeface="Wingdings" panose="05000000000000000000" pitchFamily="2" charset="2"/>
              </a:rPr>
              <a:t>d by wet surface of passages.</a:t>
            </a:r>
            <a:endParaRPr lang="en-CA" altLang="en-US" sz="12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solidFill>
                <a:srgbClr val="000000"/>
              </a:solidFill>
            </a:endParaRPr>
          </a:p>
          <a:p>
            <a:endParaRPr lang="en-CA" altLang="en-US" dirty="0" smtClean="0">
              <a:latin typeface="Arial" panose="020B0604020202020204" pitchFamily="34" charset="0"/>
              <a:ea typeface="ＭＳ Ｐゴシック" panose="020B0600070205080204"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2E86E14-2441-41D4-8122-7282FEC19D1D}" type="slidenum">
              <a:rPr lang="en-US" altLang="en-US" sz="1200">
                <a:solidFill>
                  <a:srgbClr val="000000"/>
                </a:solidFill>
              </a:rPr>
              <a:pPr/>
              <a:t>7</a:t>
            </a:fld>
            <a:endParaRPr lang="en-US" altLang="en-US" sz="1200">
              <a:solidFill>
                <a:srgbClr val="000000"/>
              </a:solidFill>
            </a:endParaRPr>
          </a:p>
        </p:txBody>
      </p:sp>
    </p:spTree>
    <p:extLst>
      <p:ext uri="{BB962C8B-B14F-4D97-AF65-F5344CB8AC3E}">
        <p14:creationId xmlns:p14="http://schemas.microsoft.com/office/powerpoint/2010/main" val="68962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Arial" panose="020B0604020202020204" pitchFamily="34" charset="0"/>
                <a:ea typeface="ＭＳ Ｐゴシック" panose="020B0600070205080204" pitchFamily="34" charset="-128"/>
              </a:rPr>
              <a:t>pharynx: a funnel-shaped passageway that </a:t>
            </a:r>
            <a:r>
              <a:rPr lang="en-CA" altLang="en-US" b="1" dirty="0" smtClean="0">
                <a:latin typeface="Arial" panose="020B0604020202020204" pitchFamily="34" charset="0"/>
                <a:ea typeface="ＭＳ Ｐゴシック" panose="020B0600070205080204" pitchFamily="34" charset="-128"/>
              </a:rPr>
              <a:t>connects the nasal and oral cavities to the larynx</a:t>
            </a:r>
          </a:p>
          <a:p>
            <a:r>
              <a:rPr lang="en-CA" altLang="en-US" b="1" dirty="0" smtClean="0">
                <a:latin typeface="Arial" panose="020B0604020202020204" pitchFamily="34" charset="0"/>
                <a:ea typeface="ＭＳ Ｐゴシック" panose="020B0600070205080204" pitchFamily="34" charset="-128"/>
              </a:rPr>
              <a:t>3 parts</a:t>
            </a:r>
            <a:r>
              <a:rPr lang="en-CA" altLang="en-US" dirty="0" smtClean="0">
                <a:latin typeface="Arial" panose="020B0604020202020204" pitchFamily="34" charset="0"/>
                <a:ea typeface="ＭＳ Ｐゴシック" panose="020B0600070205080204" pitchFamily="34" charset="-128"/>
              </a:rPr>
              <a:t>: </a:t>
            </a:r>
            <a:r>
              <a:rPr lang="en-CA" altLang="en-US" b="1" dirty="0" smtClean="0">
                <a:latin typeface="Arial" panose="020B0604020202020204" pitchFamily="34" charset="0"/>
                <a:ea typeface="ＭＳ Ｐゴシック" panose="020B0600070205080204" pitchFamily="34" charset="-128"/>
              </a:rPr>
              <a:t>nasopharynx</a:t>
            </a:r>
            <a:r>
              <a:rPr lang="en-CA" altLang="en-US" dirty="0" smtClean="0">
                <a:latin typeface="Arial" panose="020B0604020202020204" pitchFamily="34" charset="0"/>
                <a:ea typeface="ＭＳ Ｐゴシック" panose="020B0600070205080204" pitchFamily="34" charset="-128"/>
              </a:rPr>
              <a:t> –</a:t>
            </a:r>
            <a:r>
              <a:rPr lang="en-CA" altLang="en-US" baseline="0" dirty="0" smtClean="0">
                <a:latin typeface="Arial" panose="020B0604020202020204" pitchFamily="34" charset="0"/>
                <a:ea typeface="ＭＳ Ｐゴシック" panose="020B0600070205080204" pitchFamily="34" charset="-128"/>
              </a:rPr>
              <a:t> where nasal cavities open above soft palate</a:t>
            </a:r>
          </a:p>
          <a:p>
            <a:r>
              <a:rPr lang="en-CA" altLang="en-US" b="1" baseline="0" dirty="0" smtClean="0">
                <a:latin typeface="Arial" panose="020B0604020202020204" pitchFamily="34" charset="0"/>
                <a:ea typeface="ＭＳ Ｐゴシック" panose="020B0600070205080204" pitchFamily="34" charset="-128"/>
              </a:rPr>
              <a:t>Oropharynx</a:t>
            </a:r>
            <a:r>
              <a:rPr lang="en-CA" altLang="en-US" baseline="0" dirty="0" smtClean="0">
                <a:latin typeface="Arial" panose="020B0604020202020204" pitchFamily="34" charset="0"/>
                <a:ea typeface="ＭＳ Ｐゴシック" panose="020B0600070205080204" pitchFamily="34" charset="-128"/>
              </a:rPr>
              <a:t> – where oral cavity opens</a:t>
            </a:r>
          </a:p>
          <a:p>
            <a:r>
              <a:rPr lang="en-CA" altLang="en-US" b="1" baseline="0" dirty="0" smtClean="0">
                <a:latin typeface="Arial" panose="020B0604020202020204" pitchFamily="34" charset="0"/>
                <a:ea typeface="ＭＳ Ｐゴシック" panose="020B0600070205080204" pitchFamily="34" charset="-128"/>
              </a:rPr>
              <a:t>Laryngopharynx</a:t>
            </a:r>
            <a:r>
              <a:rPr lang="en-CA" altLang="en-US" baseline="0" dirty="0" smtClean="0">
                <a:latin typeface="Arial" panose="020B0604020202020204" pitchFamily="34" charset="0"/>
                <a:ea typeface="ＭＳ Ｐゴシック" panose="020B0600070205080204" pitchFamily="34" charset="-128"/>
              </a:rPr>
              <a:t> – opens into larynx.</a:t>
            </a:r>
          </a:p>
          <a:p>
            <a:r>
              <a:rPr lang="en-CA" altLang="en-US" baseline="0" dirty="0" smtClean="0">
                <a:latin typeface="Arial" panose="020B0604020202020204" pitchFamily="34" charset="0"/>
                <a:ea typeface="ＭＳ Ｐゴシック" panose="020B0600070205080204" pitchFamily="34" charset="-128"/>
              </a:rPr>
              <a:t>Tonsils form a protective ring at the junction of oral cavity and pharynx. – protects against foreign inhaled antigens. </a:t>
            </a:r>
          </a:p>
          <a:p>
            <a:r>
              <a:rPr lang="en-CA" altLang="en-US" baseline="0" dirty="0" smtClean="0">
                <a:latin typeface="Arial" panose="020B0604020202020204" pitchFamily="34" charset="0"/>
                <a:ea typeface="ＭＳ Ｐゴシック" panose="020B0600070205080204" pitchFamily="34" charset="-128"/>
              </a:rPr>
              <a:t>Pharynx receives air and food. </a:t>
            </a:r>
            <a:endParaRPr lang="en-CA" altLang="en-US" dirty="0" smtClean="0">
              <a:latin typeface="Arial" panose="020B0604020202020204" pitchFamily="34"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618EA3-75B2-4120-9715-4780012940F5}" type="slidenum">
              <a:rPr lang="en-US" altLang="en-US" sz="1200">
                <a:solidFill>
                  <a:srgbClr val="000000"/>
                </a:solidFill>
              </a:rPr>
              <a:pPr/>
              <a:t>8</a:t>
            </a:fld>
            <a:endParaRPr lang="en-US" altLang="en-US" sz="1200">
              <a:solidFill>
                <a:srgbClr val="000000"/>
              </a:solidFill>
            </a:endParaRPr>
          </a:p>
        </p:txBody>
      </p:sp>
    </p:spTree>
    <p:extLst>
      <p:ext uri="{BB962C8B-B14F-4D97-AF65-F5344CB8AC3E}">
        <p14:creationId xmlns:p14="http://schemas.microsoft.com/office/powerpoint/2010/main" val="384739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Arial" panose="020B0604020202020204" pitchFamily="34" charset="0"/>
                <a:ea typeface="ＭＳ Ｐゴシック" panose="020B0600070205080204" pitchFamily="34" charset="-128"/>
              </a:rPr>
              <a:t>larynx: a. </a:t>
            </a:r>
            <a:r>
              <a:rPr lang="en-CA" altLang="en-US" b="1" dirty="0" smtClean="0">
                <a:latin typeface="Arial" panose="020B0604020202020204" pitchFamily="34" charset="0"/>
                <a:ea typeface="ＭＳ Ｐゴシック" panose="020B0600070205080204" pitchFamily="34" charset="-128"/>
              </a:rPr>
              <a:t>Adam’s Apple</a:t>
            </a:r>
          </a:p>
          <a:p>
            <a:r>
              <a:rPr lang="en-CA" altLang="en-US" dirty="0" smtClean="0">
                <a:latin typeface="Arial" panose="020B0604020202020204" pitchFamily="34" charset="0"/>
                <a:ea typeface="ＭＳ Ｐゴシック" panose="020B0600070205080204" pitchFamily="34" charset="-128"/>
              </a:rPr>
              <a:t>vocal cords: mucosal folds supported by elastic ligaments, housed within the larynx</a:t>
            </a:r>
          </a:p>
          <a:p>
            <a:r>
              <a:rPr lang="en-CA" altLang="en-US" b="1" dirty="0" smtClean="0">
                <a:latin typeface="Arial" panose="020B0604020202020204" pitchFamily="34" charset="0"/>
                <a:ea typeface="ＭＳ Ｐゴシック" panose="020B0600070205080204" pitchFamily="34" charset="-128"/>
              </a:rPr>
              <a:t>glottis: </a:t>
            </a:r>
            <a:r>
              <a:rPr lang="en-CA" altLang="en-US" dirty="0" smtClean="0">
                <a:latin typeface="Arial" panose="020B0604020202020204" pitchFamily="34" charset="0"/>
                <a:ea typeface="ＭＳ Ｐゴシック" panose="020B0600070205080204" pitchFamily="34" charset="-128"/>
              </a:rPr>
              <a:t>the slit between the vocal cords</a:t>
            </a:r>
          </a:p>
          <a:p>
            <a:r>
              <a:rPr lang="en-CA" altLang="en-US" b="1" dirty="0" smtClean="0">
                <a:latin typeface="Arial" panose="020B0604020202020204" pitchFamily="34" charset="0"/>
                <a:ea typeface="ＭＳ Ｐゴシック" panose="020B0600070205080204" pitchFamily="34" charset="-128"/>
              </a:rPr>
              <a:t>epiglottis: </a:t>
            </a:r>
            <a:r>
              <a:rPr lang="en-CA" altLang="en-US" dirty="0" smtClean="0">
                <a:latin typeface="Arial" panose="020B0604020202020204" pitchFamily="34" charset="0"/>
                <a:ea typeface="ＭＳ Ｐゴシック" panose="020B0600070205080204" pitchFamily="34" charset="-128"/>
              </a:rPr>
              <a:t>a flap of tissue that prevents food from passing into the larynx</a:t>
            </a:r>
          </a:p>
          <a:p>
            <a:pPr eaLnBrk="1" hangingPunct="1">
              <a:buClr>
                <a:srgbClr val="004080"/>
              </a:buClr>
              <a:buFont typeface="Arial" pitchFamily="34" charset="0"/>
              <a:buChar char="•"/>
              <a:defRPr/>
            </a:pPr>
            <a:r>
              <a:rPr lang="en-CA" sz="1200" dirty="0" smtClean="0"/>
              <a:t>Connects the pharynx to the trachea</a:t>
            </a:r>
          </a:p>
          <a:p>
            <a:pPr eaLnBrk="1" hangingPunct="1">
              <a:buClr>
                <a:srgbClr val="004080"/>
              </a:buClr>
              <a:buFont typeface="Arial" pitchFamily="34" charset="0"/>
              <a:buChar char="•"/>
              <a:defRPr/>
            </a:pPr>
            <a:r>
              <a:rPr lang="en-CA" sz="1200" dirty="0" smtClean="0"/>
              <a:t>Composed of cartilage and dense connective tissue</a:t>
            </a:r>
          </a:p>
          <a:p>
            <a:pPr eaLnBrk="1" hangingPunct="1">
              <a:buClr>
                <a:srgbClr val="004080"/>
              </a:buClr>
              <a:buFont typeface="Arial" pitchFamily="34" charset="0"/>
              <a:buChar char="•"/>
              <a:defRPr/>
            </a:pPr>
            <a:r>
              <a:rPr lang="en-CA" sz="1200" dirty="0" smtClean="0"/>
              <a:t>Allows for the passage of air (the </a:t>
            </a:r>
            <a:r>
              <a:rPr lang="en-CA" sz="1200" b="1" dirty="0" smtClean="0"/>
              <a:t>glottis</a:t>
            </a:r>
            <a:r>
              <a:rPr lang="en-CA" sz="1200" dirty="0" smtClean="0"/>
              <a:t> allows air into the larynx)</a:t>
            </a:r>
          </a:p>
          <a:p>
            <a:pPr eaLnBrk="1" hangingPunct="1">
              <a:buClr>
                <a:srgbClr val="004080"/>
              </a:buClr>
              <a:buFont typeface="Arial" pitchFamily="34" charset="0"/>
              <a:buChar char="•"/>
              <a:defRPr/>
            </a:pPr>
            <a:r>
              <a:rPr lang="en-CA" sz="1200" dirty="0" smtClean="0"/>
              <a:t>A flap of tissue above the larynx, the </a:t>
            </a:r>
            <a:r>
              <a:rPr lang="en-CA" sz="1200" b="1" dirty="0" smtClean="0"/>
              <a:t>epiglottis</a:t>
            </a:r>
            <a:r>
              <a:rPr lang="en-CA" sz="1200" dirty="0" smtClean="0"/>
              <a:t>, prevents passage of food into lower respiratory tract</a:t>
            </a:r>
          </a:p>
          <a:p>
            <a:endParaRPr lang="en-CA" altLang="en-US" dirty="0" smtClean="0">
              <a:latin typeface="Arial" panose="020B0604020202020204" pitchFamily="34" charset="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978D3C-EAC6-4212-9397-EC55B9D98361}" type="slidenum">
              <a:rPr lang="en-US" altLang="en-US" sz="1200">
                <a:solidFill>
                  <a:srgbClr val="000000"/>
                </a:solidFill>
              </a:rPr>
              <a:pPr/>
              <a:t>9</a:t>
            </a:fld>
            <a:endParaRPr lang="en-US" altLang="en-US" sz="1200">
              <a:solidFill>
                <a:srgbClr val="000000"/>
              </a:solidFill>
            </a:endParaRPr>
          </a:p>
        </p:txBody>
      </p:sp>
    </p:spTree>
    <p:extLst>
      <p:ext uri="{BB962C8B-B14F-4D97-AF65-F5344CB8AC3E}">
        <p14:creationId xmlns:p14="http://schemas.microsoft.com/office/powerpoint/2010/main" val="206359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Arial" panose="020B0604020202020204" pitchFamily="34" charset="0"/>
                <a:ea typeface="ＭＳ Ｐゴシック" panose="020B0600070205080204" pitchFamily="34" charset="-128"/>
              </a:rPr>
              <a:t>https://www.youtube.com/watch?v=v9Wdf-RwLcs</a:t>
            </a:r>
          </a:p>
          <a:p>
            <a:r>
              <a:rPr lang="en-CA" altLang="en-US" dirty="0" smtClean="0">
                <a:latin typeface="Arial" panose="020B0604020202020204" pitchFamily="34" charset="0"/>
                <a:ea typeface="ＭＳ Ｐゴシック" panose="020B0600070205080204" pitchFamily="34" charset="-128"/>
              </a:rPr>
              <a:t>Puberty:</a:t>
            </a:r>
            <a:r>
              <a:rPr lang="en-CA" altLang="en-US" baseline="0" dirty="0" smtClean="0">
                <a:latin typeface="Arial" panose="020B0604020202020204" pitchFamily="34" charset="0"/>
                <a:ea typeface="ＭＳ Ｐゴシック" panose="020B0600070205080204" pitchFamily="34" charset="-128"/>
              </a:rPr>
              <a:t> growth of larynx and vocal cords is more rapid in </a:t>
            </a:r>
            <a:r>
              <a:rPr lang="en-CA" altLang="en-US" baseline="0" dirty="0" err="1" smtClean="0">
                <a:latin typeface="Arial" panose="020B0604020202020204" pitchFamily="34" charset="0"/>
                <a:ea typeface="ＭＳ Ｐゴシック" panose="020B0600070205080204" pitchFamily="34" charset="-128"/>
              </a:rPr>
              <a:t>malescasuing</a:t>
            </a:r>
            <a:r>
              <a:rPr lang="en-CA" altLang="en-US" baseline="0" dirty="0" smtClean="0">
                <a:latin typeface="Arial" panose="020B0604020202020204" pitchFamily="34" charset="0"/>
                <a:ea typeface="ＭＳ Ｐゴシック" panose="020B0600070205080204" pitchFamily="34" charset="-128"/>
              </a:rPr>
              <a:t> more prominent Adam’s apple and deeper voice. . Voice breaks due to lack of control of longer vocal cords.</a:t>
            </a:r>
          </a:p>
          <a:p>
            <a:r>
              <a:rPr lang="en-CA" altLang="en-US" baseline="0" dirty="0" smtClean="0">
                <a:latin typeface="Arial" panose="020B0604020202020204" pitchFamily="34" charset="0"/>
                <a:ea typeface="ＭＳ Ｐゴシック" panose="020B0600070205080204" pitchFamily="34" charset="-128"/>
              </a:rPr>
              <a:t>Pitch of voice regulated by changing tension of chords. Wider glottis – lower pitch. Loudness – amplitude of vibrations. </a:t>
            </a:r>
            <a:endParaRPr lang="en-CA" altLang="en-US" dirty="0" smtClean="0">
              <a:latin typeface="Arial" panose="020B0604020202020204" pitchFamily="34" charset="0"/>
              <a:ea typeface="ＭＳ Ｐゴシック" panose="020B0600070205080204"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F8DEF1-00F5-429C-BBC2-F9E864B12DD0}" type="slidenum">
              <a:rPr lang="en-US" altLang="en-US" sz="1200">
                <a:solidFill>
                  <a:srgbClr val="000000"/>
                </a:solidFill>
              </a:rPr>
              <a:pPr/>
              <a:t>10</a:t>
            </a:fld>
            <a:endParaRPr lang="en-US" altLang="en-US" sz="1200">
              <a:solidFill>
                <a:srgbClr val="000000"/>
              </a:solidFill>
            </a:endParaRPr>
          </a:p>
        </p:txBody>
      </p:sp>
    </p:spTree>
    <p:extLst>
      <p:ext uri="{BB962C8B-B14F-4D97-AF65-F5344CB8AC3E}">
        <p14:creationId xmlns:p14="http://schemas.microsoft.com/office/powerpoint/2010/main" val="369355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b="1" dirty="0" smtClean="0">
                <a:latin typeface="Arial" panose="020B0604020202020204" pitchFamily="34" charset="0"/>
                <a:ea typeface="ＭＳ Ｐゴシック" panose="020B0600070205080204" pitchFamily="34" charset="-128"/>
              </a:rPr>
              <a:t>windpipe</a:t>
            </a:r>
          </a:p>
          <a:p>
            <a:r>
              <a:rPr lang="en-CA" altLang="en-US" dirty="0" smtClean="0">
                <a:latin typeface="Arial" panose="020B0604020202020204" pitchFamily="34" charset="0"/>
                <a:ea typeface="ＭＳ Ｐゴシック" panose="020B0600070205080204" pitchFamily="34" charset="-128"/>
              </a:rPr>
              <a:t>tube connecting the larynx to the primary bronchi, </a:t>
            </a:r>
          </a:p>
          <a:p>
            <a:pPr eaLnBrk="1" hangingPunct="1">
              <a:buClr>
                <a:srgbClr val="004080"/>
              </a:buClr>
              <a:buFont typeface="Arial" pitchFamily="34" charset="0"/>
              <a:buChar char="•"/>
              <a:defRPr/>
            </a:pPr>
            <a:r>
              <a:rPr lang="en-CA" altLang="en-US" dirty="0" smtClean="0">
                <a:latin typeface="Arial" panose="020B0604020202020204" pitchFamily="34" charset="0"/>
                <a:ea typeface="ＭＳ Ｐゴシック" panose="020B0600070205080204" pitchFamily="34" charset="-128"/>
              </a:rPr>
              <a:t>C- shaped</a:t>
            </a:r>
            <a:r>
              <a:rPr lang="en-CA" altLang="en-US" baseline="0" dirty="0" smtClean="0">
                <a:latin typeface="Arial" panose="020B0604020202020204" pitchFamily="34" charset="0"/>
                <a:ea typeface="ＭＳ Ｐゴシック" panose="020B0600070205080204" pitchFamily="34" charset="-128"/>
              </a:rPr>
              <a:t> </a:t>
            </a:r>
            <a:r>
              <a:rPr lang="en-CA" altLang="en-US" dirty="0" smtClean="0">
                <a:latin typeface="Arial" panose="020B0604020202020204" pitchFamily="34" charset="0"/>
                <a:ea typeface="ＭＳ Ｐゴシック" panose="020B0600070205080204" pitchFamily="34" charset="-128"/>
              </a:rPr>
              <a:t>Cartilaginous rings. Opens to esophagus</a:t>
            </a:r>
            <a:r>
              <a:rPr lang="en-CA" altLang="en-US" baseline="0" dirty="0" smtClean="0">
                <a:latin typeface="Arial" panose="020B0604020202020204" pitchFamily="34" charset="0"/>
                <a:ea typeface="ＭＳ Ｐゴシック" panose="020B0600070205080204" pitchFamily="34" charset="-128"/>
              </a:rPr>
              <a:t> expand when </a:t>
            </a:r>
            <a:r>
              <a:rPr lang="en-CA" altLang="en-US" baseline="0" dirty="0" err="1" smtClean="0">
                <a:latin typeface="Arial" panose="020B0604020202020204" pitchFamily="34" charset="0"/>
                <a:ea typeface="ＭＳ Ｐゴシック" panose="020B0600070205080204" pitchFamily="34" charset="-128"/>
              </a:rPr>
              <a:t>eating</a:t>
            </a:r>
            <a:r>
              <a:rPr lang="en-CA" sz="1200" b="1" dirty="0" err="1" smtClean="0"/>
              <a:t>Connects</a:t>
            </a:r>
            <a:r>
              <a:rPr lang="en-CA" sz="1200" dirty="0" smtClean="0"/>
              <a:t> larynx with bronchi</a:t>
            </a:r>
          </a:p>
          <a:p>
            <a:pPr eaLnBrk="1" hangingPunct="1">
              <a:buClr>
                <a:srgbClr val="004080"/>
              </a:buClr>
              <a:buFont typeface="Arial" pitchFamily="34" charset="0"/>
              <a:buChar char="•"/>
              <a:defRPr/>
            </a:pPr>
            <a:r>
              <a:rPr lang="en-CA" sz="1200" dirty="0" smtClean="0"/>
              <a:t>Held open with C-shaped cartilaginous rings</a:t>
            </a:r>
          </a:p>
          <a:p>
            <a:pPr eaLnBrk="1" hangingPunct="1">
              <a:buClr>
                <a:srgbClr val="004080"/>
              </a:buClr>
              <a:buFont typeface="Arial" pitchFamily="34" charset="0"/>
              <a:buChar char="•"/>
              <a:defRPr/>
            </a:pPr>
            <a:r>
              <a:rPr lang="en-CA" sz="1200" dirty="0" smtClean="0"/>
              <a:t>Allows for the passage of air to bronchi </a:t>
            </a:r>
          </a:p>
          <a:p>
            <a:pPr eaLnBrk="1" hangingPunct="1">
              <a:buClr>
                <a:srgbClr val="004080"/>
              </a:buClr>
              <a:buFont typeface="Arial" pitchFamily="34" charset="0"/>
              <a:buChar char="•"/>
              <a:defRPr/>
            </a:pPr>
            <a:r>
              <a:rPr lang="en-CA" sz="1200" dirty="0" smtClean="0"/>
              <a:t>Lined with:</a:t>
            </a:r>
          </a:p>
          <a:p>
            <a:pPr eaLnBrk="1" hangingPunct="1">
              <a:buClr>
                <a:srgbClr val="004080"/>
              </a:buClr>
              <a:buFont typeface="Arial" pitchFamily="34" charset="0"/>
              <a:buChar char="•"/>
              <a:defRPr/>
            </a:pPr>
            <a:r>
              <a:rPr lang="en-CA" sz="1200" dirty="0" smtClean="0"/>
              <a:t>Ciliated mucous membranes contains goblet cells (produce mucus) and ciliated cells (</a:t>
            </a:r>
            <a:r>
              <a:rPr lang="en-CA" sz="1200" b="1" dirty="0" smtClean="0"/>
              <a:t>sweep mucus and debris toward the pharynx</a:t>
            </a:r>
            <a:r>
              <a:rPr lang="en-CA" sz="1200" dirty="0" smtClean="0"/>
              <a:t>)</a:t>
            </a:r>
          </a:p>
          <a:p>
            <a:endParaRPr lang="en-CA" altLang="en-US" dirty="0" smtClean="0">
              <a:latin typeface="Arial" panose="020B0604020202020204" pitchFamily="34"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903EB8-EC0D-4C6C-87CD-E53AC798AA50}" type="slidenum">
              <a:rPr lang="en-US" altLang="en-US" sz="1200">
                <a:solidFill>
                  <a:srgbClr val="000000"/>
                </a:solidFill>
              </a:rPr>
              <a:pPr/>
              <a:t>11</a:t>
            </a:fld>
            <a:endParaRPr lang="en-US" altLang="en-US" sz="1200">
              <a:solidFill>
                <a:srgbClr val="000000"/>
              </a:solidFill>
            </a:endParaRPr>
          </a:p>
        </p:txBody>
      </p:sp>
    </p:spTree>
    <p:extLst>
      <p:ext uri="{BB962C8B-B14F-4D97-AF65-F5344CB8AC3E}">
        <p14:creationId xmlns:p14="http://schemas.microsoft.com/office/powerpoint/2010/main" val="335961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1808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25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03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640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481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98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537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23729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81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0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9139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content-pag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630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imes"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imes"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imes"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imes"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imes"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imes"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imes"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408000"/>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Respiratory System</a:t>
            </a:r>
            <a:endParaRPr lang="en-CA" dirty="0"/>
          </a:p>
        </p:txBody>
      </p:sp>
      <p:sp>
        <p:nvSpPr>
          <p:cNvPr id="3" name="Content Placeholder 2"/>
          <p:cNvSpPr>
            <a:spLocks noGrp="1"/>
          </p:cNvSpPr>
          <p:nvPr>
            <p:ph idx="1"/>
          </p:nvPr>
        </p:nvSpPr>
        <p:spPr/>
        <p:txBody>
          <a:bodyPr/>
          <a:lstStyle/>
          <a:p>
            <a:r>
              <a:rPr lang="en-CA" sz="2800" dirty="0" smtClean="0"/>
              <a:t>Essential Questions:</a:t>
            </a:r>
          </a:p>
          <a:p>
            <a:pPr marL="457200" indent="-457200">
              <a:buAutoNum type="arabicPeriod"/>
            </a:pPr>
            <a:r>
              <a:rPr lang="en-CA" sz="2800" dirty="0" smtClean="0"/>
              <a:t>How do we breathe?</a:t>
            </a:r>
          </a:p>
          <a:p>
            <a:pPr marL="457200" indent="-457200">
              <a:buAutoNum type="arabicPeriod"/>
            </a:pPr>
            <a:r>
              <a:rPr lang="en-CA" sz="2800" dirty="0" smtClean="0"/>
              <a:t>What makes smoking so bad?</a:t>
            </a:r>
          </a:p>
          <a:p>
            <a:pPr marL="457200" indent="-457200">
              <a:buAutoNum type="arabicPeriod"/>
            </a:pPr>
            <a:r>
              <a:rPr lang="en-CA" sz="2800" dirty="0" smtClean="0"/>
              <a:t>Why do we need oxygen?</a:t>
            </a:r>
            <a:endParaRPr lang="en-CA" sz="2800" dirty="0"/>
          </a:p>
        </p:txBody>
      </p:sp>
    </p:spTree>
    <p:extLst>
      <p:ext uri="{BB962C8B-B14F-4D97-AF65-F5344CB8AC3E}">
        <p14:creationId xmlns:p14="http://schemas.microsoft.com/office/powerpoint/2010/main" val="59345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3315"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3316"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13318"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sp>
        <p:nvSpPr>
          <p:cNvPr id="13319" name="Text Box 4"/>
          <p:cNvSpPr txBox="1">
            <a:spLocks noChangeArrowheads="1"/>
          </p:cNvSpPr>
          <p:nvPr/>
        </p:nvSpPr>
        <p:spPr bwMode="auto">
          <a:xfrm>
            <a:off x="1595438" y="4924425"/>
            <a:ext cx="6142037" cy="1169988"/>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1400" b="1">
                <a:solidFill>
                  <a:srgbClr val="000000"/>
                </a:solidFill>
              </a:rPr>
              <a:t>Figure 11.4 Placement of the vocal cords. </a:t>
            </a:r>
            <a:r>
              <a:rPr lang="en-CA" altLang="en-US" sz="1400">
                <a:solidFill>
                  <a:srgbClr val="000000"/>
                </a:solidFill>
              </a:rPr>
              <a:t>Viewed from above, the vocal cords stretch across the glottis, the opening to the trachea. When air is expelled through the glottis, the vocal cords vibrate, producing sound. The glottis is narrow when we make a high-pitched sound, and it widens as the pitch deepens.</a:t>
            </a:r>
            <a:endParaRPr lang="en-US" altLang="en-US" sz="1400">
              <a:solidFill>
                <a:srgbClr val="000000"/>
              </a:solidFill>
            </a:endParaRPr>
          </a:p>
        </p:txBody>
      </p:sp>
      <p:pic>
        <p:nvPicPr>
          <p:cNvPr id="133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836613"/>
            <a:ext cx="8020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524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bwMode="auto">
          <a:xfrm>
            <a:off x="468313" y="1052513"/>
            <a:ext cx="4319587" cy="4391025"/>
          </a:xfrm>
          <a:ln>
            <a:miter lim="800000"/>
            <a:headEnd/>
            <a:tailEnd/>
          </a:ln>
        </p:spPr>
        <p:txBody>
          <a:bodyPr wrap="square" lIns="91440" tIns="45720" rIns="91440" bIns="45720" numCol="1" anchor="t" anchorCtr="0" compatLnSpc="1">
            <a:prstTxWarp prst="textNoShape">
              <a:avLst/>
            </a:prstTxWarp>
          </a:bodyPr>
          <a:lstStyle/>
          <a:p>
            <a:pPr marL="0" indent="0" eaLnBrk="1" hangingPunct="1">
              <a:defRPr/>
            </a:pPr>
            <a:endParaRPr lang="en-CA" sz="2200" b="1" dirty="0"/>
          </a:p>
          <a:p>
            <a:pPr eaLnBrk="1" hangingPunct="1">
              <a:buClr>
                <a:srgbClr val="004080"/>
              </a:buClr>
              <a:buFont typeface="Arial" pitchFamily="34" charset="0"/>
              <a:buChar char="•"/>
              <a:defRPr/>
            </a:pPr>
            <a:r>
              <a:rPr lang="en-CA" b="1" dirty="0" smtClean="0"/>
              <a:t>Connects</a:t>
            </a:r>
            <a:r>
              <a:rPr lang="en-CA" dirty="0" smtClean="0"/>
              <a:t> larynx with bronchi</a:t>
            </a:r>
            <a:endParaRPr lang="en-CA" dirty="0"/>
          </a:p>
          <a:p>
            <a:pPr eaLnBrk="1" hangingPunct="1">
              <a:buClr>
                <a:srgbClr val="004080"/>
              </a:buClr>
              <a:buFont typeface="Arial" pitchFamily="34" charset="0"/>
              <a:buChar char="•"/>
              <a:defRPr/>
            </a:pPr>
            <a:r>
              <a:rPr lang="en-CA" b="1" dirty="0" smtClean="0"/>
              <a:t>cartilaginous rings</a:t>
            </a:r>
          </a:p>
          <a:p>
            <a:pPr eaLnBrk="1" hangingPunct="1">
              <a:buClr>
                <a:srgbClr val="004080"/>
              </a:buClr>
              <a:buFont typeface="Arial" pitchFamily="34" charset="0"/>
              <a:buChar char="•"/>
              <a:defRPr/>
            </a:pPr>
            <a:r>
              <a:rPr lang="en-CA" dirty="0" smtClean="0"/>
              <a:t>passage of air to bronchi </a:t>
            </a:r>
            <a:endParaRPr lang="en-CA" dirty="0"/>
          </a:p>
          <a:p>
            <a:pPr eaLnBrk="1" hangingPunct="1">
              <a:buClr>
                <a:srgbClr val="004080"/>
              </a:buClr>
              <a:buFont typeface="Arial" pitchFamily="34" charset="0"/>
              <a:buChar char="•"/>
              <a:defRPr/>
            </a:pPr>
            <a:r>
              <a:rPr lang="en-CA" dirty="0" smtClean="0"/>
              <a:t>Lined with:</a:t>
            </a:r>
          </a:p>
          <a:p>
            <a:pPr eaLnBrk="1" hangingPunct="1">
              <a:buClr>
                <a:srgbClr val="004080"/>
              </a:buClr>
              <a:buFont typeface="Arial" pitchFamily="34" charset="0"/>
              <a:buChar char="•"/>
              <a:defRPr/>
            </a:pPr>
            <a:r>
              <a:rPr lang="en-CA" b="1" dirty="0" smtClean="0"/>
              <a:t>goblet cells </a:t>
            </a:r>
            <a:r>
              <a:rPr lang="en-CA" dirty="0" smtClean="0"/>
              <a:t>and </a:t>
            </a:r>
            <a:r>
              <a:rPr lang="en-CA" b="1" dirty="0" smtClean="0"/>
              <a:t>ciliated cells</a:t>
            </a:r>
          </a:p>
          <a:p>
            <a:pPr eaLnBrk="1" hangingPunct="1">
              <a:buClr>
                <a:srgbClr val="004080"/>
              </a:buClr>
              <a:buFont typeface="Arial" pitchFamily="34" charset="0"/>
              <a:buChar char="•"/>
              <a:defRPr/>
            </a:pPr>
            <a:r>
              <a:rPr lang="en-CA" b="1" dirty="0"/>
              <a:t>tracheostomy</a:t>
            </a:r>
            <a:endParaRPr lang="en-CA" b="1" dirty="0" smtClean="0"/>
          </a:p>
        </p:txBody>
      </p:sp>
      <p:sp>
        <p:nvSpPr>
          <p:cNvPr id="14339" name="Rectangle 2"/>
          <p:cNvSpPr>
            <a:spLocks noGrp="1" noChangeArrowheads="1"/>
          </p:cNvSpPr>
          <p:nvPr>
            <p:ph type="title"/>
          </p:nvPr>
        </p:nvSpPr>
        <p:spPr bwMode="auto">
          <a:xfrm>
            <a:off x="395288" y="549275"/>
            <a:ext cx="7772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smtClean="0">
                <a:solidFill>
                  <a:schemeClr val="tx1"/>
                </a:solidFill>
              </a:rPr>
              <a:t>The Trachea: Windpipe</a:t>
            </a:r>
          </a:p>
        </p:txBody>
      </p:sp>
      <p:sp>
        <p:nvSpPr>
          <p:cNvPr id="14340"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4341"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4342"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14344"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pic>
        <p:nvPicPr>
          <p:cNvPr id="143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1212850"/>
            <a:ext cx="423545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00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5363"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5364"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15366"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sp>
        <p:nvSpPr>
          <p:cNvPr id="15367" name="Text Box 4"/>
          <p:cNvSpPr txBox="1">
            <a:spLocks noChangeArrowheads="1"/>
          </p:cNvSpPr>
          <p:nvPr/>
        </p:nvSpPr>
        <p:spPr bwMode="auto">
          <a:xfrm>
            <a:off x="1500188" y="4868863"/>
            <a:ext cx="6143625" cy="307777"/>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endParaRPr lang="en-US" altLang="en-US" sz="1400" dirty="0">
              <a:solidFill>
                <a:srgbClr val="000000"/>
              </a:solidFill>
            </a:endParaRPr>
          </a:p>
        </p:txBody>
      </p:sp>
      <p:pic>
        <p:nvPicPr>
          <p:cNvPr id="153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0" y="549275"/>
            <a:ext cx="64135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995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95288"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smtClean="0">
                <a:solidFill>
                  <a:schemeClr val="tx1"/>
                </a:solidFill>
              </a:rPr>
              <a:t>The Bronchial Tree</a:t>
            </a:r>
          </a:p>
        </p:txBody>
      </p:sp>
      <p:sp>
        <p:nvSpPr>
          <p:cNvPr id="22531" name="Rectangle 3"/>
          <p:cNvSpPr>
            <a:spLocks noGrp="1" noChangeArrowheads="1"/>
          </p:cNvSpPr>
          <p:nvPr>
            <p:ph type="body" idx="1"/>
          </p:nvPr>
        </p:nvSpPr>
        <p:spPr bwMode="auto">
          <a:xfrm>
            <a:off x="188913" y="1093304"/>
            <a:ext cx="5118583" cy="4639159"/>
          </a:xfrm>
          <a:ln>
            <a:miter lim="800000"/>
            <a:headEnd/>
            <a:tailEnd/>
          </a:ln>
        </p:spPr>
        <p:txBody>
          <a:bodyPr wrap="square" lIns="91440" tIns="45720" rIns="91440" bIns="45720" numCol="1" anchor="t" anchorCtr="0" compatLnSpc="1">
            <a:prstTxWarp prst="textNoShape">
              <a:avLst/>
            </a:prstTxWarp>
          </a:bodyPr>
          <a:lstStyle/>
          <a:p>
            <a:pPr marL="0" indent="0" eaLnBrk="1" hangingPunct="1">
              <a:defRPr/>
            </a:pPr>
            <a:r>
              <a:rPr lang="en-CA" dirty="0" smtClean="0"/>
              <a:t>The trachea divides into the </a:t>
            </a:r>
            <a:r>
              <a:rPr lang="en-CA" b="1" dirty="0" smtClean="0"/>
              <a:t>bronchi</a:t>
            </a:r>
            <a:endParaRPr lang="en-CA" dirty="0" smtClean="0"/>
          </a:p>
          <a:p>
            <a:pPr eaLnBrk="1" hangingPunct="1">
              <a:buClr>
                <a:srgbClr val="004080"/>
              </a:buClr>
              <a:buFont typeface="Arial" pitchFamily="34" charset="0"/>
              <a:buChar char="•"/>
              <a:defRPr/>
            </a:pPr>
            <a:r>
              <a:rPr lang="en-CA" dirty="0" smtClean="0"/>
              <a:t>branch into </a:t>
            </a:r>
            <a:endParaRPr lang="en-CA" dirty="0"/>
          </a:p>
          <a:p>
            <a:pPr marL="0" indent="0" eaLnBrk="1" hangingPunct="1">
              <a:buClr>
                <a:srgbClr val="004080"/>
              </a:buClr>
              <a:defRPr/>
            </a:pPr>
            <a:r>
              <a:rPr lang="en-CA" b="1" dirty="0" smtClean="0"/>
              <a:t>	secondary bronchi </a:t>
            </a:r>
            <a:endParaRPr lang="en-CA" b="1" dirty="0"/>
          </a:p>
          <a:p>
            <a:pPr marL="0" indent="0" eaLnBrk="1" hangingPunct="1">
              <a:buClr>
                <a:srgbClr val="004080"/>
              </a:buClr>
              <a:defRPr/>
            </a:pPr>
            <a:r>
              <a:rPr lang="en-CA" b="1" dirty="0" smtClean="0"/>
              <a:t>	</a:t>
            </a:r>
            <a:r>
              <a:rPr lang="en-CA" dirty="0" smtClean="0"/>
              <a:t>that lead to </a:t>
            </a:r>
            <a:r>
              <a:rPr lang="en-CA" b="1" dirty="0" smtClean="0"/>
              <a:t>bronchioles</a:t>
            </a:r>
            <a:endParaRPr lang="en-CA" dirty="0" smtClean="0"/>
          </a:p>
          <a:p>
            <a:pPr eaLnBrk="1" hangingPunct="1">
              <a:buClr>
                <a:srgbClr val="004080"/>
              </a:buClr>
              <a:buFont typeface="Arial" pitchFamily="34" charset="0"/>
              <a:buChar char="•"/>
              <a:defRPr/>
            </a:pPr>
            <a:r>
              <a:rPr lang="en-CA" dirty="0" smtClean="0"/>
              <a:t>Each bronchiole leads to </a:t>
            </a:r>
          </a:p>
          <a:p>
            <a:pPr marL="0" indent="0" eaLnBrk="1" hangingPunct="1">
              <a:buClr>
                <a:srgbClr val="004080"/>
              </a:buClr>
              <a:defRPr/>
            </a:pPr>
            <a:r>
              <a:rPr lang="en-CA" b="1" dirty="0"/>
              <a:t>	</a:t>
            </a:r>
            <a:r>
              <a:rPr lang="en-CA" b="1" dirty="0" smtClean="0"/>
              <a:t>alveoli (air sacs)</a:t>
            </a:r>
          </a:p>
        </p:txBody>
      </p:sp>
      <p:sp>
        <p:nvSpPr>
          <p:cNvPr id="16388"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6389"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6390"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16392"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pic>
        <p:nvPicPr>
          <p:cNvPr id="163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105" y="1789113"/>
            <a:ext cx="478589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062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Cigarettes</a:t>
            </a:r>
            <a:endParaRPr lang="en-CA" dirty="0"/>
          </a:p>
        </p:txBody>
      </p:sp>
      <p:pic>
        <p:nvPicPr>
          <p:cNvPr id="4" name="Content Placeholder 3" descr="Image result for carcinogens in cigarettes"/>
          <p:cNvPicPr>
            <a:picLocks noGrp="1"/>
          </p:cNvPicPr>
          <p:nvPr>
            <p:ph idx="1"/>
          </p:nvPr>
        </p:nvPicPr>
        <p:blipFill rotWithShape="1">
          <a:blip r:embed="rId3">
            <a:extLst>
              <a:ext uri="{28A0092B-C50C-407E-A947-70E740481C1C}">
                <a14:useLocalDpi xmlns:a14="http://schemas.microsoft.com/office/drawing/2010/main" val="0"/>
              </a:ext>
            </a:extLst>
          </a:blip>
          <a:srcRect b="6230"/>
          <a:stretch/>
        </p:blipFill>
        <p:spPr bwMode="auto">
          <a:xfrm>
            <a:off x="198782" y="274638"/>
            <a:ext cx="8806069" cy="6265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022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Effects of Smoking </a:t>
            </a:r>
            <a:r>
              <a:rPr lang="en-CA" dirty="0" smtClean="0"/>
              <a:t>on Respiratory System:</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b="1" dirty="0"/>
              <a:t>Air </a:t>
            </a:r>
            <a:r>
              <a:rPr lang="en-CA" b="1" dirty="0" smtClean="0"/>
              <a:t>Passages</a:t>
            </a:r>
            <a:r>
              <a:rPr lang="en-CA" dirty="0" smtClean="0"/>
              <a:t>: damages </a:t>
            </a:r>
            <a:r>
              <a:rPr lang="en-CA" dirty="0"/>
              <a:t>the </a:t>
            </a:r>
            <a:r>
              <a:rPr lang="en-CA" b="1" dirty="0"/>
              <a:t>ciliated </a:t>
            </a:r>
            <a:r>
              <a:rPr lang="en-CA" b="1" dirty="0" smtClean="0"/>
              <a:t>cells </a:t>
            </a:r>
            <a:r>
              <a:rPr lang="en-CA" b="1" dirty="0" smtClean="0">
                <a:sym typeface="Wingdings" panose="05000000000000000000" pitchFamily="2" charset="2"/>
              </a:rPr>
              <a:t> </a:t>
            </a:r>
            <a:r>
              <a:rPr lang="en-CA" dirty="0" smtClean="0">
                <a:sym typeface="Wingdings" panose="05000000000000000000" pitchFamily="2" charset="2"/>
              </a:rPr>
              <a:t>unable to sweep debris out  more prone to infections. </a:t>
            </a:r>
            <a:endParaRPr lang="en-CA" dirty="0" smtClean="0"/>
          </a:p>
          <a:p>
            <a:pPr marL="457200" indent="-457200">
              <a:buFont typeface="+mj-lt"/>
              <a:buAutoNum type="arabicPeriod"/>
            </a:pPr>
            <a:endParaRPr lang="en-CA" b="1" dirty="0" smtClean="0"/>
          </a:p>
          <a:p>
            <a:pPr marL="457200" indent="-457200">
              <a:buFont typeface="+mj-lt"/>
              <a:buAutoNum type="arabicPeriod"/>
            </a:pPr>
            <a:r>
              <a:rPr lang="en-CA" b="1" dirty="0" smtClean="0"/>
              <a:t>Alveoli</a:t>
            </a:r>
            <a:r>
              <a:rPr lang="en-CA" dirty="0" smtClean="0"/>
              <a:t>: walls </a:t>
            </a:r>
            <a:r>
              <a:rPr lang="en-CA" dirty="0"/>
              <a:t>break down and join </a:t>
            </a:r>
            <a:r>
              <a:rPr lang="en-CA" dirty="0" smtClean="0"/>
              <a:t>together, forming </a:t>
            </a:r>
            <a:r>
              <a:rPr lang="en-CA" dirty="0"/>
              <a:t>larger air spaces than normal </a:t>
            </a:r>
            <a:r>
              <a:rPr lang="en-CA" dirty="0">
                <a:sym typeface="Wingdings" panose="05000000000000000000" pitchFamily="2" charset="2"/>
              </a:rPr>
              <a:t></a:t>
            </a:r>
            <a:r>
              <a:rPr lang="en-CA" dirty="0"/>
              <a:t>reducing efficiency of gas </a:t>
            </a:r>
            <a:r>
              <a:rPr lang="en-CA" dirty="0" smtClean="0"/>
              <a:t>exchange</a:t>
            </a:r>
          </a:p>
          <a:p>
            <a:pPr marL="0" indent="0"/>
            <a:r>
              <a:rPr lang="en-CA" dirty="0">
                <a:sym typeface="Wingdings" panose="05000000000000000000" pitchFamily="2" charset="2"/>
              </a:rPr>
              <a:t> </a:t>
            </a:r>
            <a:r>
              <a:rPr lang="en-CA" dirty="0" smtClean="0">
                <a:sym typeface="Wingdings" panose="05000000000000000000" pitchFamily="2" charset="2"/>
              </a:rPr>
              <a:t>       may lead to </a:t>
            </a:r>
            <a:r>
              <a:rPr lang="en-CA" b="1" dirty="0" smtClean="0"/>
              <a:t>emphysema</a:t>
            </a:r>
          </a:p>
          <a:p>
            <a:pPr marL="0" indent="0"/>
            <a:endParaRPr lang="en-CA" dirty="0" smtClean="0"/>
          </a:p>
          <a:p>
            <a:pPr marL="0" indent="0"/>
            <a:r>
              <a:rPr lang="en-CA" b="1" dirty="0" smtClean="0"/>
              <a:t>3.   Hemoglobin:</a:t>
            </a:r>
            <a:r>
              <a:rPr lang="en-CA" dirty="0" smtClean="0"/>
              <a:t> Carbon monoxide binds to hemoglobin with higher affinity than oxygen </a:t>
            </a:r>
            <a:r>
              <a:rPr lang="en-CA" dirty="0" smtClean="0">
                <a:sym typeface="Wingdings" panose="05000000000000000000" pitchFamily="2" charset="2"/>
              </a:rPr>
              <a:t> reducing O2 transport throughout body. </a:t>
            </a:r>
            <a:r>
              <a:rPr lang="en-CA" dirty="0" smtClean="0"/>
              <a:t>Increases </a:t>
            </a:r>
            <a:r>
              <a:rPr lang="en-CA" dirty="0"/>
              <a:t>the risk of </a:t>
            </a:r>
            <a:r>
              <a:rPr lang="en-CA" b="1" dirty="0"/>
              <a:t>coronary heart disease</a:t>
            </a:r>
            <a:r>
              <a:rPr lang="en-CA" dirty="0"/>
              <a:t> and strokes.</a:t>
            </a:r>
            <a:endParaRPr lang="en-CA" dirty="0" smtClean="0"/>
          </a:p>
          <a:p>
            <a:endParaRPr lang="en-CA" dirty="0" smtClean="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263108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Lung cancer</a:t>
            </a:r>
            <a:br>
              <a:rPr lang="en-CA" b="1" dirty="0"/>
            </a:br>
            <a:endParaRPr lang="en-CA" dirty="0"/>
          </a:p>
        </p:txBody>
      </p:sp>
      <p:sp>
        <p:nvSpPr>
          <p:cNvPr id="3" name="Content Placeholder 2"/>
          <p:cNvSpPr>
            <a:spLocks noGrp="1"/>
          </p:cNvSpPr>
          <p:nvPr>
            <p:ph idx="1"/>
          </p:nvPr>
        </p:nvSpPr>
        <p:spPr>
          <a:xfrm>
            <a:off x="457200" y="1152939"/>
            <a:ext cx="8229600" cy="4800601"/>
          </a:xfrm>
        </p:spPr>
        <p:txBody>
          <a:bodyPr/>
          <a:lstStyle/>
          <a:p>
            <a:r>
              <a:rPr lang="en-CA" dirty="0" smtClean="0"/>
              <a:t>Tobacco </a:t>
            </a:r>
            <a:r>
              <a:rPr lang="en-CA" dirty="0"/>
              <a:t>smoke contains many carcinogens, including tar. Smoking increases the risk of lung cancer, and cancer of the mouth, throat and esophagus.</a:t>
            </a:r>
          </a:p>
          <a:p>
            <a:endParaRPr lang="en-CA" dirty="0"/>
          </a:p>
        </p:txBody>
      </p:sp>
      <p:pic>
        <p:nvPicPr>
          <p:cNvPr id="4" name="Picture 3" descr="Sections of a healthy lung and a smoker's lung, showing tar deposits."/>
          <p:cNvPicPr/>
          <p:nvPr/>
        </p:nvPicPr>
        <p:blipFill>
          <a:blip r:embed="rId2">
            <a:extLst>
              <a:ext uri="{28A0092B-C50C-407E-A947-70E740481C1C}">
                <a14:useLocalDpi xmlns:a14="http://schemas.microsoft.com/office/drawing/2010/main" val="0"/>
              </a:ext>
            </a:extLst>
          </a:blip>
          <a:srcRect/>
          <a:stretch>
            <a:fillRect/>
          </a:stretch>
        </p:blipFill>
        <p:spPr bwMode="auto">
          <a:xfrm>
            <a:off x="1431236" y="3481837"/>
            <a:ext cx="6341164" cy="2826888"/>
          </a:xfrm>
          <a:prstGeom prst="rect">
            <a:avLst/>
          </a:prstGeom>
          <a:noFill/>
          <a:ln>
            <a:noFill/>
          </a:ln>
        </p:spPr>
      </p:pic>
    </p:spTree>
    <p:extLst>
      <p:ext uri="{BB962C8B-B14F-4D97-AF65-F5344CB8AC3E}">
        <p14:creationId xmlns:p14="http://schemas.microsoft.com/office/powerpoint/2010/main" val="131336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endParaRPr lang="en-CA" dirty="0"/>
          </a:p>
        </p:txBody>
      </p:sp>
      <p:pic>
        <p:nvPicPr>
          <p:cNvPr id="6" name="Content Placeholder 5" descr="Image result for smoker lungs image"/>
          <p:cNvPicPr>
            <a:picLocks noGrp="1"/>
          </p:cNvPicPr>
          <p:nvPr>
            <p:ph idx="1"/>
          </p:nvPr>
        </p:nvPicPr>
        <p:blipFill rotWithShape="1">
          <a:blip r:embed="rId2">
            <a:extLst>
              <a:ext uri="{28A0092B-C50C-407E-A947-70E740481C1C}">
                <a14:useLocalDpi xmlns:a14="http://schemas.microsoft.com/office/drawing/2010/main" val="0"/>
              </a:ext>
            </a:extLst>
          </a:blip>
          <a:srcRect t="19877"/>
          <a:stretch/>
        </p:blipFill>
        <p:spPr bwMode="auto">
          <a:xfrm>
            <a:off x="152400" y="274638"/>
            <a:ext cx="8822267" cy="63330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577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Throat Cancer </a:t>
            </a:r>
            <a:endParaRPr lang="en-CA" dirty="0"/>
          </a:p>
        </p:txBody>
      </p:sp>
      <p:pic>
        <p:nvPicPr>
          <p:cNvPr id="4" name="Content Placeholder 3" descr="Image result for throat cancer stom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200" y="914400"/>
            <a:ext cx="8788400" cy="5520267"/>
          </a:xfrm>
          <a:prstGeom prst="rect">
            <a:avLst/>
          </a:prstGeom>
          <a:noFill/>
          <a:ln>
            <a:noFill/>
          </a:ln>
        </p:spPr>
      </p:pic>
    </p:spTree>
    <p:extLst>
      <p:ext uri="{BB962C8B-B14F-4D97-AF65-F5344CB8AC3E}">
        <p14:creationId xmlns:p14="http://schemas.microsoft.com/office/powerpoint/2010/main" val="414250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Diaphragm</a:t>
            </a:r>
            <a:endParaRPr lang="en-CA" dirty="0"/>
          </a:p>
        </p:txBody>
      </p:sp>
      <p:sp>
        <p:nvSpPr>
          <p:cNvPr id="3" name="Content Placeholder 2"/>
          <p:cNvSpPr>
            <a:spLocks noGrp="1"/>
          </p:cNvSpPr>
          <p:nvPr>
            <p:ph idx="1"/>
          </p:nvPr>
        </p:nvSpPr>
        <p:spPr/>
        <p:txBody>
          <a:bodyPr/>
          <a:lstStyle/>
          <a:p>
            <a:r>
              <a:rPr lang="en-CA" dirty="0" smtClean="0"/>
              <a:t>A muscle at </a:t>
            </a:r>
            <a:r>
              <a:rPr lang="en-CA" dirty="0"/>
              <a:t>the base of the </a:t>
            </a:r>
            <a:endParaRPr lang="en-CA" dirty="0" smtClean="0"/>
          </a:p>
          <a:p>
            <a:r>
              <a:rPr lang="en-CA" dirty="0" smtClean="0"/>
              <a:t>lungs involved </a:t>
            </a:r>
            <a:r>
              <a:rPr lang="en-CA" dirty="0"/>
              <a:t>in inspiration </a:t>
            </a:r>
            <a:endParaRPr lang="en-CA" dirty="0" smtClean="0"/>
          </a:p>
          <a:p>
            <a:r>
              <a:rPr lang="en-CA" dirty="0" smtClean="0"/>
              <a:t>and </a:t>
            </a:r>
            <a:r>
              <a:rPr lang="en-CA" dirty="0"/>
              <a:t>expiration</a:t>
            </a:r>
          </a:p>
          <a:p>
            <a:endParaRPr lang="en-C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444" y="1212643"/>
            <a:ext cx="478589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86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bwMode="auto">
          <a:xfrm>
            <a:off x="188914" y="775252"/>
            <a:ext cx="8418374" cy="5562048"/>
          </a:xfrm>
          <a:ln>
            <a:miter lim="800000"/>
            <a:headEnd/>
            <a:tailEnd/>
          </a:ln>
        </p:spPr>
        <p:txBody>
          <a:bodyPr wrap="square" lIns="91440" tIns="45720" rIns="91440" bIns="45720" numCol="1" anchor="t" anchorCtr="0" compatLnSpc="1">
            <a:prstTxWarp prst="textNoShape">
              <a:avLst/>
            </a:prstTxWarp>
          </a:bodyPr>
          <a:lstStyle/>
          <a:p>
            <a:pPr marL="0" indent="0" eaLnBrk="1" hangingPunct="1">
              <a:defRPr/>
            </a:pPr>
            <a:r>
              <a:rPr lang="en-CA" sz="2800" dirty="0" smtClean="0"/>
              <a:t>The respiratory system works with the circulatory system in the following 4 areas of homeostatic functions:</a:t>
            </a:r>
          </a:p>
          <a:p>
            <a:pPr marL="0" indent="0" eaLnBrk="1" hangingPunct="1">
              <a:defRPr/>
            </a:pPr>
            <a:endParaRPr lang="en-CA" b="1" dirty="0" smtClean="0"/>
          </a:p>
          <a:p>
            <a:pPr eaLnBrk="1" hangingPunct="1">
              <a:buClr>
                <a:srgbClr val="004080"/>
              </a:buClr>
              <a:buFontTx/>
              <a:buChar char="•"/>
              <a:defRPr/>
            </a:pPr>
            <a:r>
              <a:rPr lang="en-US" b="1" dirty="0" smtClean="0"/>
              <a:t>Breathing: </a:t>
            </a:r>
            <a:r>
              <a:rPr lang="en-US" dirty="0" smtClean="0"/>
              <a:t>exchange of air in and out of </a:t>
            </a:r>
            <a:r>
              <a:rPr lang="en-US" b="1" dirty="0" smtClean="0"/>
              <a:t>lungs</a:t>
            </a:r>
            <a:r>
              <a:rPr lang="en-US" dirty="0" smtClean="0"/>
              <a:t>.</a:t>
            </a:r>
          </a:p>
          <a:p>
            <a:pPr eaLnBrk="1" hangingPunct="1">
              <a:buClr>
                <a:srgbClr val="004080"/>
              </a:buClr>
              <a:buFontTx/>
              <a:buChar char="•"/>
              <a:defRPr/>
            </a:pPr>
            <a:r>
              <a:rPr lang="en-US" b="1" dirty="0"/>
              <a:t>E</a:t>
            </a:r>
            <a:r>
              <a:rPr lang="en-US" b="1" dirty="0" smtClean="0"/>
              <a:t>xternal respiration</a:t>
            </a:r>
            <a:r>
              <a:rPr lang="en-US" dirty="0" smtClean="0"/>
              <a:t>: exchange of gases (oxygen and carbon dioxide) between the </a:t>
            </a:r>
            <a:r>
              <a:rPr lang="en-US" b="1" dirty="0" smtClean="0"/>
              <a:t>air</a:t>
            </a:r>
            <a:r>
              <a:rPr lang="en-US" dirty="0" smtClean="0"/>
              <a:t> and </a:t>
            </a:r>
            <a:r>
              <a:rPr lang="en-US" b="1" dirty="0" smtClean="0"/>
              <a:t>blood</a:t>
            </a:r>
          </a:p>
          <a:p>
            <a:pPr eaLnBrk="1" hangingPunct="1">
              <a:buClr>
                <a:srgbClr val="004080"/>
              </a:buClr>
              <a:buFontTx/>
              <a:buChar char="•"/>
              <a:defRPr/>
            </a:pPr>
            <a:r>
              <a:rPr lang="en-US" b="1" dirty="0"/>
              <a:t>Internal respiration:</a:t>
            </a:r>
            <a:r>
              <a:rPr lang="en-US" dirty="0"/>
              <a:t> exchange of gases between the </a:t>
            </a:r>
            <a:r>
              <a:rPr lang="en-US" b="1" dirty="0"/>
              <a:t>blood</a:t>
            </a:r>
            <a:r>
              <a:rPr lang="en-US" dirty="0"/>
              <a:t> </a:t>
            </a:r>
            <a:r>
              <a:rPr lang="en-US" b="1" dirty="0"/>
              <a:t>and tissue fluid</a:t>
            </a:r>
          </a:p>
          <a:p>
            <a:pPr eaLnBrk="1" hangingPunct="1">
              <a:buClr>
                <a:srgbClr val="004080"/>
              </a:buClr>
              <a:buFontTx/>
              <a:buChar char="•"/>
              <a:defRPr/>
            </a:pPr>
            <a:r>
              <a:rPr lang="en-US" b="1" dirty="0" smtClean="0"/>
              <a:t>Cellular respiration</a:t>
            </a:r>
            <a:r>
              <a:rPr lang="en-US" dirty="0" smtClean="0"/>
              <a:t>: production of ATP in cells.</a:t>
            </a:r>
          </a:p>
          <a:p>
            <a:pPr marL="0" indent="0" eaLnBrk="1" hangingPunct="1">
              <a:buClr>
                <a:srgbClr val="004080"/>
              </a:buClr>
              <a:defRPr/>
            </a:pPr>
            <a:endParaRPr lang="en-US" dirty="0"/>
          </a:p>
        </p:txBody>
      </p:sp>
      <p:sp>
        <p:nvSpPr>
          <p:cNvPr id="6147"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6148"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6149"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6151"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spTree>
    <p:extLst>
      <p:ext uri="{BB962C8B-B14F-4D97-AF65-F5344CB8AC3E}">
        <p14:creationId xmlns:p14="http://schemas.microsoft.com/office/powerpoint/2010/main" val="2264915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95288" y="549275"/>
            <a:ext cx="7772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smtClean="0">
                <a:solidFill>
                  <a:schemeClr val="tx1"/>
                </a:solidFill>
              </a:rPr>
              <a:t>The Lungs</a:t>
            </a:r>
          </a:p>
        </p:txBody>
      </p:sp>
      <p:sp>
        <p:nvSpPr>
          <p:cNvPr id="22531" name="Rectangle 3"/>
          <p:cNvSpPr>
            <a:spLocks noGrp="1" noChangeArrowheads="1"/>
          </p:cNvSpPr>
          <p:nvPr>
            <p:ph type="body" idx="1"/>
          </p:nvPr>
        </p:nvSpPr>
        <p:spPr bwMode="auto">
          <a:xfrm>
            <a:off x="468313" y="1125538"/>
            <a:ext cx="8283801" cy="4679950"/>
          </a:xfrm>
          <a:ln>
            <a:miter lim="800000"/>
            <a:headEnd/>
            <a:tailEnd/>
          </a:ln>
        </p:spPr>
        <p:txBody>
          <a:bodyPr wrap="square" lIns="91440" tIns="45720" rIns="91440" bIns="45720" numCol="1" anchor="t" anchorCtr="0" compatLnSpc="1">
            <a:prstTxWarp prst="textNoShape">
              <a:avLst/>
            </a:prstTxWarp>
          </a:bodyPr>
          <a:lstStyle/>
          <a:p>
            <a:pPr marL="0" indent="0" eaLnBrk="1" hangingPunct="1">
              <a:defRPr/>
            </a:pPr>
            <a:r>
              <a:rPr lang="en-CA" dirty="0" smtClean="0"/>
              <a:t>The </a:t>
            </a:r>
            <a:r>
              <a:rPr lang="en-CA" b="1" dirty="0" smtClean="0"/>
              <a:t>lungs</a:t>
            </a:r>
            <a:r>
              <a:rPr lang="en-CA" dirty="0" smtClean="0"/>
              <a:t> contain: </a:t>
            </a:r>
            <a:r>
              <a:rPr lang="en-CA" b="1" dirty="0" smtClean="0"/>
              <a:t>alveoli, airways, and blood vessels</a:t>
            </a:r>
            <a:r>
              <a:rPr lang="en-CA" dirty="0" smtClean="0"/>
              <a:t>.</a:t>
            </a:r>
          </a:p>
          <a:p>
            <a:pPr marL="0" indent="0" eaLnBrk="1" hangingPunct="1">
              <a:defRPr/>
            </a:pPr>
            <a:endParaRPr lang="en-CA" b="1" dirty="0"/>
          </a:p>
          <a:p>
            <a:pPr eaLnBrk="1" hangingPunct="1">
              <a:buClr>
                <a:srgbClr val="004080"/>
              </a:buClr>
              <a:buFont typeface="Arial" pitchFamily="34" charset="0"/>
              <a:buChar char="•"/>
              <a:defRPr/>
            </a:pPr>
            <a:endParaRPr lang="en-CA" dirty="0" smtClean="0"/>
          </a:p>
          <a:p>
            <a:pPr eaLnBrk="1" hangingPunct="1">
              <a:buClr>
                <a:srgbClr val="004080"/>
              </a:buClr>
              <a:buFont typeface="Arial" pitchFamily="34" charset="0"/>
              <a:buChar char="•"/>
              <a:defRPr/>
            </a:pPr>
            <a:endParaRPr lang="en-CA" b="1" dirty="0"/>
          </a:p>
          <a:p>
            <a:pPr eaLnBrk="1" hangingPunct="1">
              <a:buClr>
                <a:srgbClr val="004080"/>
              </a:buClr>
              <a:buFont typeface="Arial" pitchFamily="34" charset="0"/>
              <a:buChar char="•"/>
              <a:defRPr/>
            </a:pPr>
            <a:endParaRPr lang="en-CA" sz="2400" dirty="0" smtClean="0"/>
          </a:p>
        </p:txBody>
      </p:sp>
      <p:sp>
        <p:nvSpPr>
          <p:cNvPr id="17412"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7413"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7414"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17416"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spTree>
    <p:extLst>
      <p:ext uri="{BB962C8B-B14F-4D97-AF65-F5344CB8AC3E}">
        <p14:creationId xmlns:p14="http://schemas.microsoft.com/office/powerpoint/2010/main" val="1529175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smtClean="0">
                <a:solidFill>
                  <a:schemeClr val="tx1"/>
                </a:solidFill>
              </a:rPr>
              <a:t>The Lungs</a:t>
            </a:r>
          </a:p>
        </p:txBody>
      </p:sp>
      <p:sp>
        <p:nvSpPr>
          <p:cNvPr id="18435" name="Rectangle 3"/>
          <p:cNvSpPr>
            <a:spLocks noGrp="1" noChangeArrowheads="1"/>
          </p:cNvSpPr>
          <p:nvPr>
            <p:ph type="body" idx="1"/>
          </p:nvPr>
        </p:nvSpPr>
        <p:spPr bwMode="auto">
          <a:xfrm>
            <a:off x="468312" y="1268413"/>
            <a:ext cx="5654192" cy="464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Clr>
                <a:srgbClr val="004080"/>
              </a:buClr>
              <a:buFontTx/>
              <a:buChar char="•"/>
            </a:pPr>
            <a:r>
              <a:rPr lang="en-CA" altLang="en-US" dirty="0"/>
              <a:t>A</a:t>
            </a:r>
            <a:r>
              <a:rPr lang="en-CA" altLang="en-US" dirty="0" smtClean="0"/>
              <a:t>ir enters the lungs via bronchial tree </a:t>
            </a:r>
            <a:r>
              <a:rPr lang="en-CA" altLang="en-US" dirty="0" smtClean="0">
                <a:sym typeface="Wingdings" panose="05000000000000000000" pitchFamily="2" charset="2"/>
              </a:rPr>
              <a:t> </a:t>
            </a:r>
            <a:r>
              <a:rPr lang="en-CA" altLang="en-US" b="1" dirty="0" smtClean="0"/>
              <a:t>alveoli</a:t>
            </a:r>
          </a:p>
          <a:p>
            <a:pPr eaLnBrk="1" hangingPunct="1">
              <a:buClr>
                <a:srgbClr val="004080"/>
              </a:buClr>
              <a:buFontTx/>
              <a:buChar char="•"/>
            </a:pPr>
            <a:r>
              <a:rPr lang="en-CA" altLang="en-US" b="1" dirty="0" smtClean="0"/>
              <a:t>Gas exchange </a:t>
            </a:r>
            <a:r>
              <a:rPr lang="en-CA" altLang="en-US" dirty="0" smtClean="0"/>
              <a:t>between air in alveoli and blood in capillaries</a:t>
            </a:r>
          </a:p>
          <a:p>
            <a:pPr eaLnBrk="1" hangingPunct="1">
              <a:buClr>
                <a:srgbClr val="004080"/>
              </a:buClr>
              <a:buFontTx/>
              <a:buChar char="•"/>
            </a:pPr>
            <a:r>
              <a:rPr lang="en-CA" altLang="en-US" dirty="0" smtClean="0"/>
              <a:t>Lungs </a:t>
            </a:r>
            <a:r>
              <a:rPr lang="en-CA" altLang="en-US" dirty="0" smtClean="0"/>
              <a:t>covered </a:t>
            </a:r>
            <a:r>
              <a:rPr lang="en-CA" altLang="en-US" dirty="0" smtClean="0"/>
              <a:t>with a </a:t>
            </a:r>
            <a:r>
              <a:rPr lang="en-CA" altLang="en-US" b="1" dirty="0" smtClean="0"/>
              <a:t>pulmonary</a:t>
            </a:r>
            <a:r>
              <a:rPr lang="en-CA" altLang="en-US" dirty="0" smtClean="0"/>
              <a:t> </a:t>
            </a:r>
            <a:r>
              <a:rPr lang="en-CA" altLang="en-US" b="1" dirty="0" smtClean="0"/>
              <a:t>pleural membrane </a:t>
            </a:r>
            <a:r>
              <a:rPr lang="en-CA" altLang="en-US" b="1" dirty="0" smtClean="0"/>
              <a:t>- </a:t>
            </a:r>
            <a:r>
              <a:rPr lang="en-CA" dirty="0" smtClean="0"/>
              <a:t>thin </a:t>
            </a:r>
            <a:r>
              <a:rPr lang="en-CA" dirty="0"/>
              <a:t>membrane, secretes fluid for lubrication </a:t>
            </a:r>
            <a:endParaRPr lang="en-CA" altLang="en-US" b="1" dirty="0" smtClean="0"/>
          </a:p>
          <a:p>
            <a:pPr eaLnBrk="1" hangingPunct="1">
              <a:buClr>
                <a:srgbClr val="004080"/>
              </a:buClr>
              <a:buFontTx/>
              <a:buChar char="•"/>
            </a:pPr>
            <a:r>
              <a:rPr lang="en-CA" altLang="en-US" b="1" dirty="0" smtClean="0"/>
              <a:t>Vi</a:t>
            </a:r>
            <a:r>
              <a:rPr lang="en-CA" altLang="en-US" b="1" dirty="0" smtClean="0"/>
              <a:t>sceral pleura – </a:t>
            </a:r>
            <a:r>
              <a:rPr lang="en-CA" altLang="en-US" dirty="0" smtClean="0"/>
              <a:t>covers lungs</a:t>
            </a:r>
            <a:endParaRPr lang="en-CA" altLang="en-US" dirty="0" smtClean="0"/>
          </a:p>
          <a:p>
            <a:pPr eaLnBrk="1" hangingPunct="1">
              <a:buClr>
                <a:srgbClr val="004080"/>
              </a:buClr>
              <a:buFontTx/>
              <a:buChar char="•"/>
            </a:pPr>
            <a:r>
              <a:rPr lang="en-CA" altLang="en-US" b="1" dirty="0"/>
              <a:t>P</a:t>
            </a:r>
            <a:r>
              <a:rPr lang="en-CA" altLang="en-US" b="1" dirty="0" smtClean="0"/>
              <a:t>arietal </a:t>
            </a:r>
            <a:r>
              <a:rPr lang="en-CA" b="1" dirty="0" smtClean="0"/>
              <a:t>pleura </a:t>
            </a:r>
            <a:r>
              <a:rPr lang="en-CA" b="1" dirty="0" smtClean="0"/>
              <a:t>- </a:t>
            </a:r>
            <a:r>
              <a:rPr lang="en-CA" dirty="0" smtClean="0"/>
              <a:t>lines </a:t>
            </a:r>
            <a:r>
              <a:rPr lang="en-CA" dirty="0" smtClean="0"/>
              <a:t>chest wall</a:t>
            </a:r>
          </a:p>
          <a:p>
            <a:pPr eaLnBrk="1" hangingPunct="1">
              <a:buClr>
                <a:srgbClr val="004080"/>
              </a:buClr>
              <a:buFontTx/>
              <a:buChar char="•"/>
            </a:pPr>
            <a:r>
              <a:rPr lang="en-CA" b="1" dirty="0" smtClean="0"/>
              <a:t>Pleural cavity</a:t>
            </a:r>
            <a:r>
              <a:rPr lang="en-CA" dirty="0" smtClean="0"/>
              <a:t> </a:t>
            </a:r>
            <a:r>
              <a:rPr lang="en-CA" dirty="0" smtClean="0"/>
              <a:t>- thin </a:t>
            </a:r>
            <a:r>
              <a:rPr lang="en-CA" dirty="0"/>
              <a:t>fluid-filled space between the </a:t>
            </a:r>
            <a:r>
              <a:rPr lang="en-CA" dirty="0" smtClean="0"/>
              <a:t>two pulmonary pleurae of each lung</a:t>
            </a:r>
            <a:endParaRPr lang="en-CA" altLang="en-US" dirty="0" smtClean="0"/>
          </a:p>
          <a:p>
            <a:pPr eaLnBrk="1" hangingPunct="1">
              <a:buClr>
                <a:srgbClr val="004080"/>
              </a:buClr>
              <a:buFontTx/>
              <a:buChar char="•"/>
            </a:pPr>
            <a:endParaRPr lang="en-CA" altLang="en-US" dirty="0"/>
          </a:p>
        </p:txBody>
      </p:sp>
      <p:sp>
        <p:nvSpPr>
          <p:cNvPr id="18436"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8437"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8438"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18440"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pic>
        <p:nvPicPr>
          <p:cNvPr id="1844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475"/>
          <a:stretch/>
        </p:blipFill>
        <p:spPr bwMode="auto">
          <a:xfrm>
            <a:off x="6281530" y="1039813"/>
            <a:ext cx="286247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350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Collapsed Lung</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smtClean="0"/>
              <a:t>When </a:t>
            </a:r>
            <a:r>
              <a:rPr lang="en-CA" dirty="0" smtClean="0"/>
              <a:t>air </a:t>
            </a:r>
            <a:r>
              <a:rPr lang="en-CA" dirty="0"/>
              <a:t>enters the pleural </a:t>
            </a:r>
            <a:r>
              <a:rPr lang="en-CA" dirty="0" smtClean="0"/>
              <a:t>space between </a:t>
            </a:r>
            <a:r>
              <a:rPr lang="en-CA" dirty="0"/>
              <a:t>the wall of the chest cavity and the </a:t>
            </a:r>
            <a:r>
              <a:rPr lang="en-CA" b="1" dirty="0" smtClean="0"/>
              <a:t>lung.</a:t>
            </a:r>
          </a:p>
          <a:p>
            <a:pPr>
              <a:buFont typeface="Arial" panose="020B0604020202020204" pitchFamily="34" charset="0"/>
              <a:buChar char="•"/>
            </a:pPr>
            <a:r>
              <a:rPr lang="en-CA" dirty="0" smtClean="0"/>
              <a:t>Caused by </a:t>
            </a:r>
            <a:r>
              <a:rPr lang="en-CA" dirty="0"/>
              <a:t>an injury to the chest wall or a hole in the </a:t>
            </a:r>
            <a:r>
              <a:rPr lang="en-CA" b="1" dirty="0"/>
              <a:t>lung</a:t>
            </a:r>
            <a:r>
              <a:rPr lang="en-CA" dirty="0" smtClean="0"/>
              <a:t>.</a:t>
            </a:r>
          </a:p>
          <a:p>
            <a:pPr>
              <a:buFont typeface="Arial" panose="020B0604020202020204" pitchFamily="34" charset="0"/>
              <a:buChar char="•"/>
            </a:pPr>
            <a:r>
              <a:rPr lang="en-CA" dirty="0"/>
              <a:t>Total collapse called </a:t>
            </a:r>
            <a:r>
              <a:rPr lang="en-CA" b="1" dirty="0"/>
              <a:t>pneumothorax </a:t>
            </a:r>
            <a:endParaRPr lang="en-CA" dirty="0"/>
          </a:p>
          <a:p>
            <a:pPr>
              <a:buFont typeface="Arial" panose="020B0604020202020204" pitchFamily="34" charset="0"/>
              <a:buChar char="•"/>
            </a:pPr>
            <a:endParaRPr lang="en-CA" dirty="0"/>
          </a:p>
        </p:txBody>
      </p:sp>
      <p:pic>
        <p:nvPicPr>
          <p:cNvPr id="4" name="Picture 3" descr="Image result for collapsed lung"/>
          <p:cNvPicPr/>
          <p:nvPr/>
        </p:nvPicPr>
        <p:blipFill rotWithShape="1">
          <a:blip r:embed="rId3">
            <a:extLst>
              <a:ext uri="{28A0092B-C50C-407E-A947-70E740481C1C}">
                <a14:useLocalDpi xmlns:a14="http://schemas.microsoft.com/office/drawing/2010/main" val="0"/>
              </a:ext>
            </a:extLst>
          </a:blip>
          <a:srcRect b="29229"/>
          <a:stretch/>
        </p:blipFill>
        <p:spPr bwMode="auto">
          <a:xfrm>
            <a:off x="1391479" y="3652838"/>
            <a:ext cx="4770782" cy="2655887"/>
          </a:xfrm>
          <a:prstGeom prst="rect">
            <a:avLst/>
          </a:prstGeom>
          <a:noFill/>
          <a:ln>
            <a:noFill/>
          </a:ln>
        </p:spPr>
      </p:pic>
    </p:spTree>
    <p:extLst>
      <p:ext uri="{BB962C8B-B14F-4D97-AF65-F5344CB8AC3E}">
        <p14:creationId xmlns:p14="http://schemas.microsoft.com/office/powerpoint/2010/main" val="2756139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655638"/>
            <a:ext cx="8105775"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9460"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9461" name="Picture 13" descr="gr-12-button.jp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19463"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sp>
        <p:nvSpPr>
          <p:cNvPr id="19464" name="Text Box 4"/>
          <p:cNvSpPr txBox="1">
            <a:spLocks noChangeArrowheads="1"/>
          </p:cNvSpPr>
          <p:nvPr/>
        </p:nvSpPr>
        <p:spPr bwMode="auto">
          <a:xfrm>
            <a:off x="5219700" y="655638"/>
            <a:ext cx="3417888" cy="1693862"/>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1300" b="1">
                <a:solidFill>
                  <a:srgbClr val="000000"/>
                </a:solidFill>
              </a:rPr>
              <a:t>Figure 11.6 Gas exchange in the lungs. </a:t>
            </a:r>
            <a:r>
              <a:rPr lang="en-CA" altLang="en-US" sz="1300">
                <a:solidFill>
                  <a:srgbClr val="000000"/>
                </a:solidFill>
              </a:rPr>
              <a:t>The lungs consist of portions of the bronchial tree leading to the alveoli. Each alveolus is surrounded by an extensive capillary network. Notice that the pulmonary artery and arteriole carry O</a:t>
            </a:r>
            <a:r>
              <a:rPr lang="en-CA" altLang="en-US" sz="1300" baseline="-25000">
                <a:solidFill>
                  <a:srgbClr val="000000"/>
                </a:solidFill>
              </a:rPr>
              <a:t>2</a:t>
            </a:r>
            <a:r>
              <a:rPr lang="en-CA" altLang="en-US" sz="1300">
                <a:solidFill>
                  <a:srgbClr val="000000"/>
                </a:solidFill>
              </a:rPr>
              <a:t>-poor blood (coloured blue) and the pulmonary vein and venule carry O</a:t>
            </a:r>
            <a:r>
              <a:rPr lang="en-CA" altLang="en-US" sz="1300" baseline="-25000">
                <a:solidFill>
                  <a:srgbClr val="000000"/>
                </a:solidFill>
              </a:rPr>
              <a:t>2</a:t>
            </a:r>
            <a:r>
              <a:rPr lang="en-CA" altLang="en-US" sz="1300">
                <a:solidFill>
                  <a:srgbClr val="000000"/>
                </a:solidFill>
              </a:rPr>
              <a:t>-rich blood (coloured red).</a:t>
            </a:r>
            <a:endParaRPr lang="en-US" altLang="en-US" sz="1300">
              <a:solidFill>
                <a:srgbClr val="000000"/>
              </a:solidFill>
            </a:endParaRPr>
          </a:p>
        </p:txBody>
      </p:sp>
    </p:spTree>
    <p:extLst>
      <p:ext uri="{BB962C8B-B14F-4D97-AF65-F5344CB8AC3E}">
        <p14:creationId xmlns:p14="http://schemas.microsoft.com/office/powerpoint/2010/main" val="4102963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Alveoli – </a:t>
            </a:r>
            <a:r>
              <a:rPr lang="en-CA" dirty="0" smtClean="0"/>
              <a:t>structure  </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a:t>thin walls (just one cell thick) </a:t>
            </a:r>
          </a:p>
          <a:p>
            <a:pPr>
              <a:buFont typeface="Arial" panose="020B0604020202020204" pitchFamily="34" charset="0"/>
              <a:buChar char="•"/>
            </a:pPr>
            <a:r>
              <a:rPr lang="en-CA" dirty="0"/>
              <a:t>large surface area </a:t>
            </a:r>
          </a:p>
          <a:p>
            <a:pPr>
              <a:buFont typeface="Arial" panose="020B0604020202020204" pitchFamily="34" charset="0"/>
              <a:buChar char="•"/>
            </a:pPr>
            <a:r>
              <a:rPr lang="en-CA" dirty="0"/>
              <a:t>moist surface </a:t>
            </a:r>
            <a:endParaRPr lang="en-CA" dirty="0" smtClean="0"/>
          </a:p>
          <a:p>
            <a:pPr>
              <a:buFont typeface="Arial" panose="020B0604020202020204" pitchFamily="34" charset="0"/>
              <a:buChar char="•"/>
            </a:pPr>
            <a:r>
              <a:rPr lang="en-CA" dirty="0"/>
              <a:t>Covered in surfactant</a:t>
            </a:r>
          </a:p>
          <a:p>
            <a:pPr>
              <a:buFont typeface="Arial" panose="020B0604020202020204" pitchFamily="34" charset="0"/>
              <a:buChar char="•"/>
            </a:pPr>
            <a:endParaRPr lang="en-CA" dirty="0"/>
          </a:p>
          <a:p>
            <a:pPr>
              <a:buFont typeface="Arial" panose="020B0604020202020204" pitchFamily="34" charset="0"/>
              <a:buChar char="•"/>
            </a:pPr>
            <a:r>
              <a:rPr lang="en-CA" dirty="0" smtClean="0"/>
              <a:t>Surrounded by many </a:t>
            </a:r>
          </a:p>
          <a:p>
            <a:pPr marL="0" indent="0"/>
            <a:r>
              <a:rPr lang="en-CA" dirty="0" smtClean="0"/>
              <a:t>blood </a:t>
            </a:r>
            <a:r>
              <a:rPr lang="en-CA" dirty="0"/>
              <a:t>capillaries </a:t>
            </a:r>
            <a:endParaRPr lang="en-CA" dirty="0" smtClean="0"/>
          </a:p>
          <a:p>
            <a:endParaRPr lang="en-CA" dirty="0"/>
          </a:p>
        </p:txBody>
      </p:sp>
      <p:pic>
        <p:nvPicPr>
          <p:cNvPr id="4" name="Picture 3" descr="Dexoygenated red blood cells enter the capillary.  CO2 is absorbed into the alveoli and O2 passes from the alveoli into the blood cells.  When the blood cells leave they have been oxygenated."/>
          <p:cNvPicPr/>
          <p:nvPr/>
        </p:nvPicPr>
        <p:blipFill rotWithShape="1">
          <a:blip r:embed="rId3">
            <a:extLst>
              <a:ext uri="{28A0092B-C50C-407E-A947-70E740481C1C}">
                <a14:useLocalDpi xmlns:a14="http://schemas.microsoft.com/office/drawing/2010/main" val="0"/>
              </a:ext>
            </a:extLst>
          </a:blip>
          <a:srcRect r="33277"/>
          <a:stretch/>
        </p:blipFill>
        <p:spPr bwMode="auto">
          <a:xfrm>
            <a:off x="4114800" y="2047461"/>
            <a:ext cx="4671393" cy="4460045"/>
          </a:xfrm>
          <a:prstGeom prst="rect">
            <a:avLst/>
          </a:prstGeom>
          <a:noFill/>
          <a:ln>
            <a:noFill/>
          </a:ln>
        </p:spPr>
      </p:pic>
    </p:spTree>
    <p:extLst>
      <p:ext uri="{BB962C8B-B14F-4D97-AF65-F5344CB8AC3E}">
        <p14:creationId xmlns:p14="http://schemas.microsoft.com/office/powerpoint/2010/main" val="141852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Alveoli</a:t>
            </a:r>
            <a:endParaRPr lang="en-CA" dirty="0"/>
          </a:p>
        </p:txBody>
      </p:sp>
      <p:sp>
        <p:nvSpPr>
          <p:cNvPr id="3" name="Content Placeholder 2"/>
          <p:cNvSpPr>
            <a:spLocks noGrp="1"/>
          </p:cNvSpPr>
          <p:nvPr>
            <p:ph idx="1"/>
          </p:nvPr>
        </p:nvSpPr>
        <p:spPr>
          <a:xfrm>
            <a:off x="457200" y="914400"/>
            <a:ext cx="8229600" cy="5211763"/>
          </a:xfrm>
        </p:spPr>
        <p:txBody>
          <a:bodyPr/>
          <a:lstStyle/>
          <a:p>
            <a:pPr eaLnBrk="1" hangingPunct="1">
              <a:buClr>
                <a:srgbClr val="004080"/>
              </a:buClr>
              <a:buFontTx/>
              <a:buChar char="•"/>
            </a:pPr>
            <a:r>
              <a:rPr lang="en-CA" altLang="en-US" b="1" dirty="0"/>
              <a:t>Alveoli are covered with pulmonary surfactant, </a:t>
            </a:r>
            <a:endParaRPr lang="en-CA" altLang="en-US" dirty="0" smtClean="0"/>
          </a:p>
          <a:p>
            <a:pPr eaLnBrk="1" hangingPunct="1">
              <a:buClr>
                <a:srgbClr val="004080"/>
              </a:buClr>
              <a:buFontTx/>
              <a:buChar char="•"/>
            </a:pPr>
            <a:r>
              <a:rPr lang="en-CA" altLang="en-US" dirty="0" smtClean="0"/>
              <a:t>film </a:t>
            </a:r>
            <a:r>
              <a:rPr lang="en-CA" altLang="en-US" dirty="0"/>
              <a:t>of lipoprotein that prevents the alveoli from closing so that inhaled air can enter</a:t>
            </a:r>
            <a:r>
              <a:rPr lang="en-CA" altLang="en-US" dirty="0" smtClean="0"/>
              <a:t>. </a:t>
            </a:r>
          </a:p>
          <a:p>
            <a:pPr eaLnBrk="1" hangingPunct="1">
              <a:buClr>
                <a:srgbClr val="004080"/>
              </a:buClr>
              <a:buFontTx/>
              <a:buChar char="•"/>
            </a:pPr>
            <a:r>
              <a:rPr lang="en-CA" dirty="0"/>
              <a:t>lowers surface </a:t>
            </a:r>
            <a:r>
              <a:rPr lang="en-CA" dirty="0" smtClean="0"/>
              <a:t>tension </a:t>
            </a:r>
            <a:r>
              <a:rPr lang="en-CA" dirty="0" smtClean="0">
                <a:sym typeface="Wingdings" panose="05000000000000000000" pitchFamily="2" charset="2"/>
              </a:rPr>
              <a:t></a:t>
            </a:r>
            <a:r>
              <a:rPr lang="en-CA" dirty="0" smtClean="0"/>
              <a:t>increasing lung </a:t>
            </a:r>
            <a:r>
              <a:rPr lang="en-CA" dirty="0"/>
              <a:t>compliance </a:t>
            </a:r>
            <a:r>
              <a:rPr lang="en-CA" dirty="0" smtClean="0"/>
              <a:t>(ability to expand) allowing </a:t>
            </a:r>
            <a:r>
              <a:rPr lang="en-CA" dirty="0"/>
              <a:t>the lung to inflate much more easily, thereby reducing the work of breathing.</a:t>
            </a:r>
            <a:endParaRPr lang="en-CA" altLang="en-US" dirty="0"/>
          </a:p>
          <a:p>
            <a:endParaRPr lang="en-CA" dirty="0"/>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l="36342" t="38491" b="13227"/>
          <a:stretch/>
        </p:blipFill>
        <p:spPr bwMode="auto">
          <a:xfrm>
            <a:off x="3526803" y="3565524"/>
            <a:ext cx="5159997"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42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20483"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20484"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20486"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pic>
        <p:nvPicPr>
          <p:cNvPr id="204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1557338"/>
            <a:ext cx="8748712"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55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21507"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21508"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21510"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pic>
        <p:nvPicPr>
          <p:cNvPr id="215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557338"/>
            <a:ext cx="867727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440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95288"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eaLnBrk="1" hangingPunct="1"/>
            <a:r>
              <a:rPr lang="en-US" altLang="en-US" b="1" dirty="0" smtClean="0"/>
              <a:t>Mechanism of Breathing</a:t>
            </a:r>
          </a:p>
        </p:txBody>
      </p:sp>
      <p:sp>
        <p:nvSpPr>
          <p:cNvPr id="5123" name="Rectangle 3"/>
          <p:cNvSpPr>
            <a:spLocks noGrp="1" noChangeArrowheads="1"/>
          </p:cNvSpPr>
          <p:nvPr>
            <p:ph type="body" idx="1"/>
          </p:nvPr>
        </p:nvSpPr>
        <p:spPr bwMode="auto">
          <a:xfrm>
            <a:off x="738188" y="1773238"/>
            <a:ext cx="4049712" cy="3846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endParaRPr lang="en-CA" altLang="en-US" dirty="0" smtClean="0"/>
          </a:p>
          <a:p>
            <a:pPr marL="0" indent="0" eaLnBrk="1" hangingPunct="1"/>
            <a:r>
              <a:rPr lang="en-CA" altLang="en-US" dirty="0" smtClean="0"/>
              <a:t>A </a:t>
            </a:r>
            <a:r>
              <a:rPr lang="en-CA" altLang="en-US" b="1" i="1" dirty="0" smtClean="0"/>
              <a:t>spirometer</a:t>
            </a:r>
            <a:r>
              <a:rPr lang="en-CA" altLang="en-US" dirty="0" smtClean="0"/>
              <a:t> - records volume of air inhaled and exhaled.</a:t>
            </a:r>
          </a:p>
        </p:txBody>
      </p:sp>
      <p:sp>
        <p:nvSpPr>
          <p:cNvPr id="5124"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5125"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5126"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11.2</a:t>
            </a:r>
          </a:p>
        </p:txBody>
      </p:sp>
      <p:sp>
        <p:nvSpPr>
          <p:cNvPr id="5128"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pic>
        <p:nvPicPr>
          <p:cNvPr id="51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773238"/>
            <a:ext cx="31146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958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6147"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6148"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11.2</a:t>
            </a:r>
          </a:p>
        </p:txBody>
      </p:sp>
      <p:sp>
        <p:nvSpPr>
          <p:cNvPr id="6150"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pic>
        <p:nvPicPr>
          <p:cNvPr id="61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698500"/>
            <a:ext cx="8424863"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36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149" y="1005831"/>
            <a:ext cx="4214190" cy="569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395288" y="609600"/>
            <a:ext cx="77724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eaLnBrk="1" hangingPunct="1"/>
            <a:r>
              <a:rPr lang="en-US" altLang="en-US" b="1" dirty="0" smtClean="0"/>
              <a:t>The Respiratory System</a:t>
            </a:r>
          </a:p>
        </p:txBody>
      </p:sp>
      <p:sp>
        <p:nvSpPr>
          <p:cNvPr id="22531" name="Rectangle 3"/>
          <p:cNvSpPr>
            <a:spLocks noGrp="1" noChangeArrowheads="1"/>
          </p:cNvSpPr>
          <p:nvPr>
            <p:ph type="body" idx="1"/>
          </p:nvPr>
        </p:nvSpPr>
        <p:spPr bwMode="auto">
          <a:xfrm>
            <a:off x="468313" y="1412875"/>
            <a:ext cx="4679950" cy="4135438"/>
          </a:xfrm>
          <a:ln>
            <a:miter lim="800000"/>
            <a:headEnd/>
            <a:tailEnd/>
          </a:ln>
        </p:spPr>
        <p:txBody>
          <a:bodyPr wrap="square" lIns="91440" tIns="45720" rIns="91440" bIns="45720" numCol="1" anchor="t" anchorCtr="0" compatLnSpc="1">
            <a:prstTxWarp prst="textNoShape">
              <a:avLst/>
            </a:prstTxWarp>
          </a:bodyPr>
          <a:lstStyle/>
          <a:p>
            <a:pPr marL="0" indent="0" eaLnBrk="1" hangingPunct="1">
              <a:defRPr/>
            </a:pPr>
            <a:endParaRPr lang="en-CA" dirty="0" smtClean="0"/>
          </a:p>
          <a:p>
            <a:pPr marL="0" indent="0" eaLnBrk="1" hangingPunct="1">
              <a:defRPr/>
            </a:pPr>
            <a:r>
              <a:rPr lang="en-CA" b="1" dirty="0" smtClean="0"/>
              <a:t>Ventilation</a:t>
            </a:r>
            <a:r>
              <a:rPr lang="en-CA" dirty="0" smtClean="0"/>
              <a:t> (breathing) includes: </a:t>
            </a:r>
          </a:p>
          <a:p>
            <a:pPr marL="0" indent="0" eaLnBrk="1" hangingPunct="1">
              <a:defRPr/>
            </a:pPr>
            <a:endParaRPr lang="en-CA" b="1" dirty="0"/>
          </a:p>
          <a:p>
            <a:pPr eaLnBrk="1" hangingPunct="1">
              <a:buFont typeface="Arial" panose="020B0604020202020204" pitchFamily="34" charset="0"/>
              <a:buChar char="•"/>
              <a:defRPr/>
            </a:pPr>
            <a:r>
              <a:rPr lang="en-CA" b="1" dirty="0" smtClean="0"/>
              <a:t>inspiration </a:t>
            </a:r>
            <a:r>
              <a:rPr lang="en-CA" dirty="0" smtClean="0"/>
              <a:t>(inhalation) and </a:t>
            </a:r>
          </a:p>
          <a:p>
            <a:pPr eaLnBrk="1" hangingPunct="1">
              <a:buFont typeface="Arial" panose="020B0604020202020204" pitchFamily="34" charset="0"/>
              <a:buChar char="•"/>
              <a:defRPr/>
            </a:pPr>
            <a:r>
              <a:rPr lang="en-CA" b="1" dirty="0" smtClean="0"/>
              <a:t>expiration </a:t>
            </a:r>
            <a:r>
              <a:rPr lang="en-CA" dirty="0" smtClean="0"/>
              <a:t>(exhalation).</a:t>
            </a:r>
            <a:endParaRPr lang="en-CA" b="1" dirty="0"/>
          </a:p>
        </p:txBody>
      </p:sp>
      <p:sp>
        <p:nvSpPr>
          <p:cNvPr id="5125"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5126"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5127" name="Picture 13" descr="gr-12-button.jp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5129"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spTree>
    <p:extLst>
      <p:ext uri="{BB962C8B-B14F-4D97-AF65-F5344CB8AC3E}">
        <p14:creationId xmlns:p14="http://schemas.microsoft.com/office/powerpoint/2010/main" val="125338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Respiratory Volumes</a:t>
            </a:r>
            <a:endParaRPr lang="en-CA" dirty="0"/>
          </a:p>
        </p:txBody>
      </p:sp>
      <p:sp>
        <p:nvSpPr>
          <p:cNvPr id="3" name="Content Placeholder 2"/>
          <p:cNvSpPr>
            <a:spLocks noGrp="1"/>
          </p:cNvSpPr>
          <p:nvPr>
            <p:ph idx="1"/>
          </p:nvPr>
        </p:nvSpPr>
        <p:spPr>
          <a:xfrm>
            <a:off x="457200" y="1192697"/>
            <a:ext cx="8229600" cy="4993102"/>
          </a:xfrm>
        </p:spPr>
        <p:txBody>
          <a:bodyPr/>
          <a:lstStyle/>
          <a:p>
            <a:r>
              <a:rPr lang="en-CA" b="1" dirty="0"/>
              <a:t>Tidal </a:t>
            </a:r>
            <a:r>
              <a:rPr lang="en-CA" b="1" dirty="0" smtClean="0"/>
              <a:t>Volume:</a:t>
            </a:r>
            <a:endParaRPr lang="en-CA" b="1" dirty="0"/>
          </a:p>
          <a:p>
            <a:pPr>
              <a:buFont typeface="Arial" panose="020B0604020202020204" pitchFamily="34" charset="0"/>
              <a:buChar char="•"/>
            </a:pPr>
            <a:r>
              <a:rPr lang="en-CA" dirty="0" smtClean="0"/>
              <a:t>normal volume </a:t>
            </a:r>
          </a:p>
          <a:p>
            <a:pPr marL="0" indent="0"/>
            <a:r>
              <a:rPr lang="en-CA" b="1" dirty="0" smtClean="0"/>
              <a:t>Vital Capacity:</a:t>
            </a:r>
          </a:p>
          <a:p>
            <a:pPr>
              <a:buFont typeface="Arial" panose="020B0604020202020204" pitchFamily="34" charset="0"/>
              <a:buChar char="•"/>
            </a:pPr>
            <a:r>
              <a:rPr lang="en-CA" dirty="0" smtClean="0"/>
              <a:t>Maximum amount </a:t>
            </a:r>
          </a:p>
          <a:p>
            <a:pPr marL="0" indent="0"/>
            <a:r>
              <a:rPr lang="en-CA" b="1" dirty="0" smtClean="0"/>
              <a:t>Inspiratory Reserve Volume (Forced Inspiration): </a:t>
            </a:r>
          </a:p>
          <a:p>
            <a:pPr>
              <a:buFont typeface="Arial" panose="020B0604020202020204" pitchFamily="34" charset="0"/>
              <a:buChar char="•"/>
            </a:pPr>
            <a:r>
              <a:rPr lang="en-CA" dirty="0" smtClean="0"/>
              <a:t>Increase inspiration by expanding chest (and therefore lungs)</a:t>
            </a:r>
          </a:p>
          <a:p>
            <a:pPr marL="0" indent="0"/>
            <a:r>
              <a:rPr lang="en-CA" b="1" dirty="0" smtClean="0"/>
              <a:t>Expiratory Reserve Volume:</a:t>
            </a:r>
            <a:endParaRPr lang="en-CA" dirty="0" smtClean="0"/>
          </a:p>
          <a:p>
            <a:pPr>
              <a:buFont typeface="Arial" panose="020B0604020202020204" pitchFamily="34" charset="0"/>
              <a:buChar char="•"/>
            </a:pPr>
            <a:r>
              <a:rPr lang="en-CA" dirty="0" smtClean="0"/>
              <a:t>Increase expiration by contracting abdomen</a:t>
            </a:r>
          </a:p>
          <a:p>
            <a:pPr marL="0" indent="0"/>
            <a:endParaRPr lang="en-CA" dirty="0"/>
          </a:p>
          <a:p>
            <a:pPr marL="0" indent="0"/>
            <a:r>
              <a:rPr lang="en-CA" dirty="0" smtClean="0"/>
              <a:t>Vital Capacity = tidal + inspiratory reserve + expiratory reserve </a:t>
            </a:r>
          </a:p>
          <a:p>
            <a:pPr>
              <a:buFont typeface="Arial" panose="020B0604020202020204" pitchFamily="34" charset="0"/>
              <a:buChar char="•"/>
            </a:pPr>
            <a:endParaRPr lang="en-CA" b="1" dirty="0" smtClean="0"/>
          </a:p>
          <a:p>
            <a:pPr>
              <a:buFont typeface="Arial" panose="020B0604020202020204" pitchFamily="34" charset="0"/>
              <a:buChar char="•"/>
            </a:pPr>
            <a:endParaRPr lang="en-CA" b="1" dirty="0" smtClean="0"/>
          </a:p>
          <a:p>
            <a:pPr marL="0" indent="0"/>
            <a:endParaRPr lang="en-CA" dirty="0"/>
          </a:p>
        </p:txBody>
      </p:sp>
    </p:spTree>
    <p:extLst>
      <p:ext uri="{BB962C8B-B14F-4D97-AF65-F5344CB8AC3E}">
        <p14:creationId xmlns:p14="http://schemas.microsoft.com/office/powerpoint/2010/main" val="341901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Volumes not used in Gas Exchange</a:t>
            </a:r>
            <a:endParaRPr lang="en-CA" dirty="0"/>
          </a:p>
        </p:txBody>
      </p:sp>
      <p:sp>
        <p:nvSpPr>
          <p:cNvPr id="3" name="Content Placeholder 2"/>
          <p:cNvSpPr>
            <a:spLocks noGrp="1"/>
          </p:cNvSpPr>
          <p:nvPr>
            <p:ph idx="1"/>
          </p:nvPr>
        </p:nvSpPr>
        <p:spPr/>
        <p:txBody>
          <a:bodyPr/>
          <a:lstStyle/>
          <a:p>
            <a:endParaRPr lang="en-CA" b="1" dirty="0" smtClean="0"/>
          </a:p>
          <a:p>
            <a:r>
              <a:rPr lang="en-CA" b="1" dirty="0" smtClean="0"/>
              <a:t>Dead-Space Air</a:t>
            </a:r>
          </a:p>
          <a:p>
            <a:endParaRPr lang="en-CA" b="1" dirty="0" smtClean="0"/>
          </a:p>
          <a:p>
            <a:r>
              <a:rPr lang="en-CA" b="1" dirty="0" smtClean="0"/>
              <a:t>Residual Volume</a:t>
            </a:r>
            <a:endParaRPr lang="en-CA" b="1" dirty="0"/>
          </a:p>
        </p:txBody>
      </p:sp>
    </p:spTree>
    <p:extLst>
      <p:ext uri="{BB962C8B-B14F-4D97-AF65-F5344CB8AC3E}">
        <p14:creationId xmlns:p14="http://schemas.microsoft.com/office/powerpoint/2010/main" val="193340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bwMode="auto">
          <a:xfrm>
            <a:off x="738188" y="1484313"/>
            <a:ext cx="7866062" cy="3887787"/>
          </a:xfrm>
          <a:ln>
            <a:miter lim="800000"/>
            <a:headEnd/>
            <a:tailEnd/>
          </a:ln>
        </p:spPr>
        <p:txBody>
          <a:bodyPr wrap="square" lIns="91440" tIns="45720" rIns="91440" bIns="45720" numCol="1" anchor="t" anchorCtr="0" compatLnSpc="1">
            <a:prstTxWarp prst="textNoShape">
              <a:avLst/>
            </a:prstTxWarp>
          </a:bodyPr>
          <a:lstStyle/>
          <a:p>
            <a:pPr marL="0" indent="0" eaLnBrk="1" hangingPunct="1">
              <a:defRPr/>
            </a:pPr>
            <a:r>
              <a:rPr lang="en-CA" b="1" dirty="0" smtClean="0"/>
              <a:t>Respiratory volumes </a:t>
            </a:r>
            <a:r>
              <a:rPr lang="en-CA" dirty="0" smtClean="0"/>
              <a:t>depend on various factors.</a:t>
            </a:r>
          </a:p>
          <a:p>
            <a:pPr eaLnBrk="1" hangingPunct="1">
              <a:buClr>
                <a:srgbClr val="004080"/>
              </a:buClr>
              <a:buFont typeface="Arial" pitchFamily="34" charset="0"/>
              <a:buChar char="•"/>
              <a:defRPr/>
            </a:pPr>
            <a:r>
              <a:rPr lang="en-CA" b="1" dirty="0" smtClean="0"/>
              <a:t>Age</a:t>
            </a:r>
            <a:r>
              <a:rPr lang="en-CA" dirty="0" smtClean="0"/>
              <a:t> (decreasing after age 30)</a:t>
            </a:r>
          </a:p>
          <a:p>
            <a:pPr eaLnBrk="1" hangingPunct="1">
              <a:buClr>
                <a:srgbClr val="004080"/>
              </a:buClr>
              <a:buFont typeface="Arial" pitchFamily="34" charset="0"/>
              <a:buChar char="•"/>
              <a:defRPr/>
            </a:pPr>
            <a:r>
              <a:rPr lang="en-CA" b="1" dirty="0" smtClean="0"/>
              <a:t>Gender</a:t>
            </a:r>
            <a:r>
              <a:rPr lang="en-CA" dirty="0" smtClean="0"/>
              <a:t> (10-20% lower in women)</a:t>
            </a:r>
          </a:p>
          <a:p>
            <a:pPr eaLnBrk="1" hangingPunct="1">
              <a:buClr>
                <a:srgbClr val="004080"/>
              </a:buClr>
              <a:buFont typeface="Arial" pitchFamily="34" charset="0"/>
              <a:buChar char="•"/>
              <a:defRPr/>
            </a:pPr>
            <a:r>
              <a:rPr lang="en-CA" b="1" dirty="0" smtClean="0"/>
              <a:t>Physical activity</a:t>
            </a:r>
            <a:r>
              <a:rPr lang="en-CA" dirty="0" smtClean="0"/>
              <a:t> (20-30% higher in conditioned athletes)</a:t>
            </a:r>
          </a:p>
          <a:p>
            <a:pPr eaLnBrk="1" hangingPunct="1">
              <a:buClr>
                <a:srgbClr val="004080"/>
              </a:buClr>
              <a:buFont typeface="Arial" pitchFamily="34" charset="0"/>
              <a:buChar char="•"/>
              <a:defRPr/>
            </a:pPr>
            <a:r>
              <a:rPr lang="en-CA" b="1" dirty="0" smtClean="0"/>
              <a:t>Respiratory disorders</a:t>
            </a:r>
          </a:p>
          <a:p>
            <a:pPr lvl="1" eaLnBrk="1" hangingPunct="1">
              <a:buClr>
                <a:srgbClr val="004080"/>
              </a:buClr>
              <a:buFont typeface="Courier New" pitchFamily="49" charset="0"/>
              <a:buChar char="o"/>
              <a:defRPr/>
            </a:pPr>
            <a:r>
              <a:rPr lang="en-CA" sz="2400" dirty="0" smtClean="0"/>
              <a:t>Some disorders decrease vital capacity or can increase residual volumes because the individual has difficulty emptying the lungs</a:t>
            </a:r>
          </a:p>
        </p:txBody>
      </p:sp>
      <p:sp>
        <p:nvSpPr>
          <p:cNvPr id="11267"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1268"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1269"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11.2</a:t>
            </a:r>
          </a:p>
        </p:txBody>
      </p:sp>
      <p:sp>
        <p:nvSpPr>
          <p:cNvPr id="11271"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spTree>
    <p:extLst>
      <p:ext uri="{BB962C8B-B14F-4D97-AF65-F5344CB8AC3E}">
        <p14:creationId xmlns:p14="http://schemas.microsoft.com/office/powerpoint/2010/main" val="1715927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 </a:t>
            </a:r>
            <a:endParaRPr lang="en-CA" dirty="0"/>
          </a:p>
          <a:p>
            <a:r>
              <a:rPr lang="en-US" dirty="0" smtClean="0"/>
              <a:t>If </a:t>
            </a:r>
            <a:r>
              <a:rPr lang="en-US" dirty="0"/>
              <a:t>a person was born and grew up at a higher altitude in the Andes mountain, what consequences would we expect? </a:t>
            </a:r>
            <a:endParaRPr lang="en-CA" dirty="0"/>
          </a:p>
          <a:p>
            <a:r>
              <a:rPr lang="en-US" dirty="0"/>
              <a:t> </a:t>
            </a:r>
            <a:endParaRPr lang="en-CA" dirty="0"/>
          </a:p>
          <a:p>
            <a:r>
              <a:rPr lang="en-US" dirty="0"/>
              <a:t>A.   larger vital capacity from larger chest </a:t>
            </a:r>
            <a:r>
              <a:rPr lang="en-US" dirty="0" smtClean="0"/>
              <a:t>volume</a:t>
            </a:r>
            <a:endParaRPr lang="en-CA" dirty="0"/>
          </a:p>
          <a:p>
            <a:r>
              <a:rPr lang="en-US" dirty="0"/>
              <a:t>B.   ability to breathe slower at sea level than natives of sea level </a:t>
            </a:r>
            <a:r>
              <a:rPr lang="en-US" dirty="0" smtClean="0"/>
              <a:t>areas</a:t>
            </a:r>
            <a:endParaRPr lang="en-CA" dirty="0"/>
          </a:p>
          <a:p>
            <a:r>
              <a:rPr lang="en-US" dirty="0"/>
              <a:t>C.   greater endurance in marathon sports conducted at sea </a:t>
            </a:r>
            <a:r>
              <a:rPr lang="en-US" dirty="0" smtClean="0"/>
              <a:t>level</a:t>
            </a:r>
            <a:endParaRPr lang="en-CA" dirty="0"/>
          </a:p>
          <a:p>
            <a:r>
              <a:rPr lang="en-US" dirty="0"/>
              <a:t>D.   more </a:t>
            </a:r>
            <a:r>
              <a:rPr lang="en-US" dirty="0" smtClean="0"/>
              <a:t>hemoglobin</a:t>
            </a:r>
            <a:endParaRPr lang="en-CA" dirty="0"/>
          </a:p>
          <a:p>
            <a:r>
              <a:rPr lang="en-US" dirty="0"/>
              <a:t>E.   All of the choices would be likely.</a:t>
            </a:r>
            <a:endParaRPr lang="en-CA" dirty="0"/>
          </a:p>
          <a:p>
            <a:endParaRPr lang="en-CA" dirty="0"/>
          </a:p>
        </p:txBody>
      </p:sp>
    </p:spTree>
    <p:extLst>
      <p:ext uri="{BB962C8B-B14F-4D97-AF65-F5344CB8AC3E}">
        <p14:creationId xmlns:p14="http://schemas.microsoft.com/office/powerpoint/2010/main" val="3454056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8686800" cy="5721594"/>
          </a:xfrm>
        </p:spPr>
      </p:pic>
    </p:spTree>
    <p:extLst>
      <p:ext uri="{BB962C8B-B14F-4D97-AF65-F5344CB8AC3E}">
        <p14:creationId xmlns:p14="http://schemas.microsoft.com/office/powerpoint/2010/main" val="212909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Respiratory System: Structure</a:t>
            </a:r>
            <a:endParaRPr lang="en-CA" dirty="0"/>
          </a:p>
        </p:txBody>
      </p:sp>
      <p:sp>
        <p:nvSpPr>
          <p:cNvPr id="3" name="Content Placeholder 2"/>
          <p:cNvSpPr>
            <a:spLocks noGrp="1"/>
          </p:cNvSpPr>
          <p:nvPr>
            <p:ph idx="1"/>
          </p:nvPr>
        </p:nvSpPr>
        <p:spPr/>
        <p:txBody>
          <a:bodyPr/>
          <a:lstStyle/>
          <a:p>
            <a:r>
              <a:rPr lang="en-CA" sz="3200" dirty="0"/>
              <a:t>There are 3 major parts of the respiratory system: </a:t>
            </a:r>
            <a:endParaRPr lang="en-CA" sz="3200" dirty="0" smtClean="0"/>
          </a:p>
          <a:p>
            <a:pPr>
              <a:buFont typeface="Arial" panose="020B0604020202020204" pitchFamily="34" charset="0"/>
              <a:buChar char="•"/>
            </a:pPr>
            <a:r>
              <a:rPr lang="en-CA" sz="3200" dirty="0" smtClean="0"/>
              <a:t>the </a:t>
            </a:r>
            <a:r>
              <a:rPr lang="en-CA" sz="3200" b="1" dirty="0" smtClean="0"/>
              <a:t>airway</a:t>
            </a:r>
            <a:r>
              <a:rPr lang="en-CA" sz="3200" dirty="0" smtClean="0"/>
              <a:t> </a:t>
            </a:r>
          </a:p>
          <a:p>
            <a:pPr>
              <a:buFont typeface="Arial" panose="020B0604020202020204" pitchFamily="34" charset="0"/>
              <a:buChar char="•"/>
            </a:pPr>
            <a:r>
              <a:rPr lang="en-CA" sz="3200" dirty="0" smtClean="0"/>
              <a:t>the </a:t>
            </a:r>
            <a:r>
              <a:rPr lang="en-CA" sz="3200" b="1" dirty="0" smtClean="0"/>
              <a:t>lungs</a:t>
            </a:r>
            <a:r>
              <a:rPr lang="en-CA" sz="3200" dirty="0" smtClean="0"/>
              <a:t> </a:t>
            </a:r>
            <a:r>
              <a:rPr lang="en-CA" sz="3200" dirty="0"/>
              <a:t>and </a:t>
            </a:r>
            <a:endParaRPr lang="en-CA" sz="3200" dirty="0" smtClean="0"/>
          </a:p>
          <a:p>
            <a:pPr>
              <a:buFont typeface="Arial" panose="020B0604020202020204" pitchFamily="34" charset="0"/>
              <a:buChar char="•"/>
            </a:pPr>
            <a:r>
              <a:rPr lang="en-CA" sz="3200" dirty="0" smtClean="0"/>
              <a:t>the </a:t>
            </a:r>
            <a:r>
              <a:rPr lang="en-CA" sz="3200" b="1" dirty="0"/>
              <a:t>muscles</a:t>
            </a:r>
            <a:r>
              <a:rPr lang="en-CA" sz="3200" dirty="0"/>
              <a:t> of respiration.</a:t>
            </a:r>
          </a:p>
        </p:txBody>
      </p:sp>
    </p:spTree>
    <p:extLst>
      <p:ext uri="{BB962C8B-B14F-4D97-AF65-F5344CB8AC3E}">
        <p14:creationId xmlns:p14="http://schemas.microsoft.com/office/powerpoint/2010/main" val="388364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777" b="2270"/>
          <a:stretch/>
        </p:blipFill>
        <p:spPr bwMode="auto">
          <a:xfrm>
            <a:off x="722313" y="579075"/>
            <a:ext cx="7898917" cy="595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7172"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7173" name="Picture 13" descr="gr-12-button.jp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7175"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spTree>
    <p:extLst>
      <p:ext uri="{BB962C8B-B14F-4D97-AF65-F5344CB8AC3E}">
        <p14:creationId xmlns:p14="http://schemas.microsoft.com/office/powerpoint/2010/main" val="3633566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95288"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smtClean="0">
                <a:solidFill>
                  <a:schemeClr val="tx1"/>
                </a:solidFill>
              </a:rPr>
              <a:t>The Nose</a:t>
            </a:r>
          </a:p>
        </p:txBody>
      </p:sp>
      <p:sp>
        <p:nvSpPr>
          <p:cNvPr id="22531" name="Rectangle 3"/>
          <p:cNvSpPr>
            <a:spLocks noGrp="1" noChangeArrowheads="1"/>
          </p:cNvSpPr>
          <p:nvPr>
            <p:ph type="body" idx="1"/>
          </p:nvPr>
        </p:nvSpPr>
        <p:spPr bwMode="auto">
          <a:xfrm>
            <a:off x="539750" y="1412875"/>
            <a:ext cx="3905250" cy="4392613"/>
          </a:xfrm>
          <a:ln>
            <a:miter lim="800000"/>
            <a:headEnd/>
            <a:tailEnd/>
          </a:ln>
        </p:spPr>
        <p:txBody>
          <a:bodyPr wrap="square" lIns="91440" tIns="45720" rIns="91440" bIns="45720" numCol="1" anchor="t" anchorCtr="0" compatLnSpc="1">
            <a:prstTxWarp prst="textNoShape">
              <a:avLst/>
            </a:prstTxWarp>
          </a:bodyPr>
          <a:lstStyle/>
          <a:p>
            <a:pPr marL="0" indent="0" eaLnBrk="1" hangingPunct="1">
              <a:defRPr/>
            </a:pPr>
            <a:r>
              <a:rPr lang="en-CA" dirty="0" smtClean="0"/>
              <a:t>Air enters nasal passages</a:t>
            </a:r>
          </a:p>
          <a:p>
            <a:pPr eaLnBrk="1" hangingPunct="1">
              <a:buFont typeface="Arial" panose="020B0604020202020204" pitchFamily="34" charset="0"/>
              <a:buChar char="•"/>
              <a:defRPr/>
            </a:pPr>
            <a:r>
              <a:rPr lang="en-CA" dirty="0" smtClean="0"/>
              <a:t>Hairs and Cilia </a:t>
            </a:r>
            <a:r>
              <a:rPr lang="en-CA" b="1" dirty="0" smtClean="0"/>
              <a:t>trap dust and debris</a:t>
            </a:r>
          </a:p>
          <a:p>
            <a:pPr eaLnBrk="1" hangingPunct="1">
              <a:buFont typeface="Arial" panose="020B0604020202020204" pitchFamily="34" charset="0"/>
              <a:buChar char="•"/>
              <a:defRPr/>
            </a:pPr>
            <a:r>
              <a:rPr lang="en-CA" dirty="0" smtClean="0"/>
              <a:t>Air is </a:t>
            </a:r>
            <a:r>
              <a:rPr lang="en-CA" b="1" dirty="0" smtClean="0"/>
              <a:t>warmed and moistened</a:t>
            </a:r>
          </a:p>
        </p:txBody>
      </p:sp>
      <p:sp>
        <p:nvSpPr>
          <p:cNvPr id="10244"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0245"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0246"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10248"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pic>
        <p:nvPicPr>
          <p:cNvPr id="102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52512"/>
            <a:ext cx="423386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
          <p:cNvSpPr>
            <a:spLocks noChangeArrowheads="1"/>
          </p:cNvSpPr>
          <p:nvPr/>
        </p:nvSpPr>
        <p:spPr bwMode="auto">
          <a:xfrm>
            <a:off x="4495800" y="1484313"/>
            <a:ext cx="2740025" cy="17287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CA" altLang="en-US">
              <a:solidFill>
                <a:srgbClr val="000000"/>
              </a:solidFill>
            </a:endParaRPr>
          </a:p>
        </p:txBody>
      </p:sp>
    </p:spTree>
    <p:extLst>
      <p:ext uri="{BB962C8B-B14F-4D97-AF65-F5344CB8AC3E}">
        <p14:creationId xmlns:p14="http://schemas.microsoft.com/office/powerpoint/2010/main" val="708465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9219"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9220"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9222"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sp>
        <p:nvSpPr>
          <p:cNvPr id="9223" name="Text Box 4"/>
          <p:cNvSpPr txBox="1">
            <a:spLocks noChangeArrowheads="1"/>
          </p:cNvSpPr>
          <p:nvPr/>
        </p:nvSpPr>
        <p:spPr bwMode="auto">
          <a:xfrm>
            <a:off x="1669256" y="5650593"/>
            <a:ext cx="5837238" cy="523220"/>
          </a:xfrm>
          <a:prstGeom prst="rect">
            <a:avLst/>
          </a:prstGeom>
          <a:solidFill>
            <a:srgbClr val="00408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CA" altLang="en-US" sz="2800" b="1">
                <a:solidFill>
                  <a:srgbClr val="000000"/>
                </a:solidFill>
              </a:rPr>
              <a:t>Ciliated Cells</a:t>
            </a:r>
            <a:endParaRPr lang="en-US" altLang="en-US" sz="2800" dirty="0">
              <a:solidFill>
                <a:srgbClr val="000000"/>
              </a:solidFill>
            </a:endParaRPr>
          </a:p>
        </p:txBody>
      </p:sp>
      <p:pic>
        <p:nvPicPr>
          <p:cNvPr id="92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777875"/>
            <a:ext cx="5257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061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95288"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smtClean="0">
                <a:solidFill>
                  <a:schemeClr val="tx1"/>
                </a:solidFill>
              </a:rPr>
              <a:t>The Pharynx: “throat”</a:t>
            </a:r>
          </a:p>
        </p:txBody>
      </p:sp>
      <p:sp>
        <p:nvSpPr>
          <p:cNvPr id="22531" name="Rectangle 3"/>
          <p:cNvSpPr>
            <a:spLocks noGrp="1" noChangeArrowheads="1"/>
          </p:cNvSpPr>
          <p:nvPr>
            <p:ph type="body" idx="1"/>
          </p:nvPr>
        </p:nvSpPr>
        <p:spPr bwMode="auto">
          <a:xfrm>
            <a:off x="539750" y="1412875"/>
            <a:ext cx="3816350" cy="4103688"/>
          </a:xfrm>
          <a:ln>
            <a:miter lim="800000"/>
            <a:headEnd/>
            <a:tailEnd/>
          </a:ln>
        </p:spPr>
        <p:txBody>
          <a:bodyPr wrap="square" lIns="91440" tIns="45720" rIns="91440" bIns="45720" numCol="1" anchor="t" anchorCtr="0" compatLnSpc="1">
            <a:prstTxWarp prst="textNoShape">
              <a:avLst/>
            </a:prstTxWarp>
          </a:bodyPr>
          <a:lstStyle/>
          <a:p>
            <a:pPr eaLnBrk="1" hangingPunct="1">
              <a:buClr>
                <a:srgbClr val="004080"/>
              </a:buClr>
              <a:buFont typeface="Arial" pitchFamily="34" charset="0"/>
              <a:buChar char="•"/>
              <a:defRPr/>
            </a:pPr>
            <a:r>
              <a:rPr lang="en-CA" sz="2300" b="1" dirty="0" smtClean="0"/>
              <a:t>Contains lymphatic tissues </a:t>
            </a:r>
            <a:r>
              <a:rPr lang="en-CA" sz="2300" dirty="0" smtClean="0"/>
              <a:t>called </a:t>
            </a:r>
            <a:r>
              <a:rPr lang="en-CA" sz="2300" b="1" i="1" dirty="0" smtClean="0"/>
              <a:t>tonsils</a:t>
            </a:r>
            <a:r>
              <a:rPr lang="en-CA" sz="2300" dirty="0"/>
              <a:t> </a:t>
            </a:r>
            <a:r>
              <a:rPr lang="en-CA" sz="2300" dirty="0" smtClean="0"/>
              <a:t>that contain lymphocytes that protect against pathogens</a:t>
            </a:r>
          </a:p>
          <a:p>
            <a:pPr marL="0" indent="0" eaLnBrk="1" hangingPunct="1">
              <a:buClr>
                <a:srgbClr val="004080"/>
              </a:buClr>
              <a:defRPr/>
            </a:pPr>
            <a:r>
              <a:rPr lang="en-CA" sz="2300" dirty="0" smtClean="0"/>
              <a:t> </a:t>
            </a:r>
          </a:p>
          <a:p>
            <a:pPr eaLnBrk="1" hangingPunct="1">
              <a:buClr>
                <a:srgbClr val="004080"/>
              </a:buClr>
              <a:buFont typeface="Arial" pitchFamily="34" charset="0"/>
              <a:buChar char="•"/>
              <a:defRPr/>
            </a:pPr>
            <a:r>
              <a:rPr lang="en-CA" sz="2300" dirty="0" smtClean="0"/>
              <a:t>Allows for the passage of </a:t>
            </a:r>
            <a:r>
              <a:rPr lang="en-CA" sz="2300" b="1" dirty="0" smtClean="0"/>
              <a:t>air and food</a:t>
            </a:r>
          </a:p>
        </p:txBody>
      </p:sp>
      <p:sp>
        <p:nvSpPr>
          <p:cNvPr id="11268"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1269"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1270"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11272"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pic>
        <p:nvPicPr>
          <p:cNvPr id="112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288" y="1268413"/>
            <a:ext cx="4233862"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308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95288" y="549275"/>
            <a:ext cx="7772400"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smtClean="0">
                <a:solidFill>
                  <a:schemeClr val="tx1"/>
                </a:solidFill>
              </a:rPr>
              <a:t>The Larynx: Voice Box</a:t>
            </a:r>
          </a:p>
        </p:txBody>
      </p:sp>
      <p:sp>
        <p:nvSpPr>
          <p:cNvPr id="22531" name="Rectangle 3"/>
          <p:cNvSpPr>
            <a:spLocks noGrp="1" noChangeArrowheads="1"/>
          </p:cNvSpPr>
          <p:nvPr>
            <p:ph type="body" idx="1"/>
          </p:nvPr>
        </p:nvSpPr>
        <p:spPr bwMode="auto">
          <a:xfrm>
            <a:off x="392113" y="1063625"/>
            <a:ext cx="4103687" cy="4608512"/>
          </a:xfrm>
          <a:ln>
            <a:miter lim="800000"/>
            <a:headEnd/>
            <a:tailEnd/>
          </a:ln>
        </p:spPr>
        <p:txBody>
          <a:bodyPr wrap="square" lIns="91440" tIns="45720" rIns="91440" bIns="45720" numCol="1" anchor="t" anchorCtr="0" compatLnSpc="1">
            <a:prstTxWarp prst="textNoShape">
              <a:avLst/>
            </a:prstTxWarp>
          </a:bodyPr>
          <a:lstStyle/>
          <a:p>
            <a:pPr eaLnBrk="1" hangingPunct="1">
              <a:buFont typeface="Arial" panose="020B0604020202020204" pitchFamily="34" charset="0"/>
              <a:buChar char="•"/>
              <a:defRPr/>
            </a:pPr>
            <a:r>
              <a:rPr lang="en-CA" altLang="en-US" dirty="0">
                <a:ea typeface="ＭＳ Ｐゴシック" panose="020B0600070205080204" pitchFamily="34" charset="-128"/>
              </a:rPr>
              <a:t>cartilaginous structure </a:t>
            </a:r>
            <a:r>
              <a:rPr lang="en-CA" altLang="en-US" dirty="0" smtClean="0">
                <a:ea typeface="ＭＳ Ｐゴシック" panose="020B0600070205080204" pitchFamily="34" charset="-128"/>
              </a:rPr>
              <a:t>between </a:t>
            </a:r>
            <a:r>
              <a:rPr lang="en-CA" altLang="en-US" dirty="0">
                <a:ea typeface="ＭＳ Ｐゴシック" panose="020B0600070205080204" pitchFamily="34" charset="-128"/>
              </a:rPr>
              <a:t>the pharynx and the </a:t>
            </a:r>
            <a:r>
              <a:rPr lang="en-CA" altLang="en-US" dirty="0" smtClean="0">
                <a:ea typeface="ＭＳ Ｐゴシック" panose="020B0600070205080204" pitchFamily="34" charset="-128"/>
              </a:rPr>
              <a:t>trachea</a:t>
            </a:r>
          </a:p>
          <a:p>
            <a:pPr eaLnBrk="1" hangingPunct="1">
              <a:buFont typeface="Arial" panose="020B0604020202020204" pitchFamily="34" charset="0"/>
              <a:buChar char="•"/>
              <a:defRPr/>
            </a:pPr>
            <a:r>
              <a:rPr lang="en-CA" altLang="en-US" dirty="0" smtClean="0">
                <a:ea typeface="ＭＳ Ｐゴシック" panose="020B0600070205080204" pitchFamily="34" charset="-128"/>
              </a:rPr>
              <a:t>Adam’s Apple</a:t>
            </a:r>
          </a:p>
          <a:p>
            <a:pPr eaLnBrk="1" hangingPunct="1">
              <a:buFont typeface="Arial" panose="020B0604020202020204" pitchFamily="34" charset="0"/>
              <a:buChar char="•"/>
              <a:defRPr/>
            </a:pPr>
            <a:r>
              <a:rPr lang="en-CA" b="1" dirty="0" smtClean="0"/>
              <a:t>voice box </a:t>
            </a:r>
            <a:r>
              <a:rPr lang="en-CA" dirty="0" smtClean="0"/>
              <a:t>since it contains the </a:t>
            </a:r>
            <a:r>
              <a:rPr lang="en-CA" b="1" dirty="0" smtClean="0"/>
              <a:t>vocal cords</a:t>
            </a:r>
            <a:r>
              <a:rPr lang="en-CA" dirty="0" smtClean="0"/>
              <a:t>. </a:t>
            </a:r>
          </a:p>
          <a:p>
            <a:pPr eaLnBrk="1" hangingPunct="1">
              <a:buFont typeface="Arial" panose="020B0604020202020204" pitchFamily="34" charset="0"/>
              <a:buChar char="•"/>
              <a:defRPr/>
            </a:pPr>
            <a:endParaRPr lang="en-CA" sz="2200" dirty="0" smtClean="0"/>
          </a:p>
        </p:txBody>
      </p:sp>
      <p:sp>
        <p:nvSpPr>
          <p:cNvPr id="12292" name="Text Box 9"/>
          <p:cNvSpPr txBox="1">
            <a:spLocks noChangeArrowheads="1"/>
          </p:cNvSpPr>
          <p:nvPr/>
        </p:nvSpPr>
        <p:spPr bwMode="auto">
          <a:xfrm>
            <a:off x="123825" y="-571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a:solidFill>
                  <a:srgbClr val="FFFFFF"/>
                </a:solidFill>
              </a:rPr>
              <a:t>UNIT B</a:t>
            </a:r>
          </a:p>
        </p:txBody>
      </p:sp>
      <p:sp>
        <p:nvSpPr>
          <p:cNvPr id="12293" name="Text Box 8"/>
          <p:cNvSpPr txBox="1">
            <a:spLocks noChangeArrowheads="1"/>
          </p:cNvSpPr>
          <p:nvPr/>
        </p:nvSpPr>
        <p:spPr bwMode="auto">
          <a:xfrm>
            <a:off x="188913" y="613886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50000"/>
              </a:spcBef>
              <a:spcAft>
                <a:spcPct val="0"/>
              </a:spcAft>
            </a:pPr>
            <a:r>
              <a:rPr lang="en-US" altLang="en-US" sz="1000">
                <a:solidFill>
                  <a:srgbClr val="004080"/>
                </a:solidFill>
              </a:rPr>
              <a:t>TO PREVIOUS SLIDE</a:t>
            </a:r>
          </a:p>
        </p:txBody>
      </p:sp>
      <p:pic>
        <p:nvPicPr>
          <p:cNvPr id="12294" name="Picture 13" descr="gr-12-button.jp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910263"/>
            <a:ext cx="1035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2"/>
          <p:cNvSpPr txBox="1">
            <a:spLocks noChangeArrowheads="1"/>
          </p:cNvSpPr>
          <p:nvPr/>
        </p:nvSpPr>
        <p:spPr bwMode="auto">
          <a:xfrm>
            <a:off x="7620000" y="-4445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Section 11.1</a:t>
            </a:r>
          </a:p>
        </p:txBody>
      </p:sp>
      <p:sp>
        <p:nvSpPr>
          <p:cNvPr id="12296" name="Text Box 11"/>
          <p:cNvSpPr txBox="1">
            <a:spLocks noChangeArrowheads="1"/>
          </p:cNvSpPr>
          <p:nvPr/>
        </p:nvSpPr>
        <p:spPr bwMode="auto">
          <a:xfrm>
            <a:off x="1371600" y="-47625"/>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r>
              <a:rPr lang="en-US" altLang="en-US" sz="2000">
                <a:solidFill>
                  <a:srgbClr val="FFFFFF"/>
                </a:solidFill>
              </a:rPr>
              <a:t>Chapter 11: </a:t>
            </a:r>
            <a:r>
              <a:rPr lang="en-CA" altLang="en-US" sz="2000">
                <a:solidFill>
                  <a:srgbClr val="FFFFFF"/>
                </a:solidFill>
              </a:rPr>
              <a:t>Respiratory System</a:t>
            </a:r>
          </a:p>
        </p:txBody>
      </p:sp>
      <p:pic>
        <p:nvPicPr>
          <p:cNvPr id="122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84287"/>
            <a:ext cx="4381500" cy="454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641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1053</TotalTime>
  <Words>2871</Words>
  <Application>Microsoft Office PowerPoint</Application>
  <PresentationFormat>On-screen Show (4:3)</PresentationFormat>
  <Paragraphs>343</Paragraphs>
  <Slides>34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Calibri</vt:lpstr>
      <vt:lpstr>Courier New</vt:lpstr>
      <vt:lpstr>Times</vt:lpstr>
      <vt:lpstr>Wingdings</vt:lpstr>
      <vt:lpstr>Blank Presentation</vt:lpstr>
      <vt:lpstr>Respiratory System</vt:lpstr>
      <vt:lpstr>PowerPoint Presentation</vt:lpstr>
      <vt:lpstr>The Respiratory System</vt:lpstr>
      <vt:lpstr>Respiratory System: Structure</vt:lpstr>
      <vt:lpstr>PowerPoint Presentation</vt:lpstr>
      <vt:lpstr>The Nose</vt:lpstr>
      <vt:lpstr>PowerPoint Presentation</vt:lpstr>
      <vt:lpstr>The Pharynx: “throat”</vt:lpstr>
      <vt:lpstr>The Larynx: Voice Box</vt:lpstr>
      <vt:lpstr>PowerPoint Presentation</vt:lpstr>
      <vt:lpstr>The Trachea: Windpipe</vt:lpstr>
      <vt:lpstr>PowerPoint Presentation</vt:lpstr>
      <vt:lpstr>The Bronchial Tree</vt:lpstr>
      <vt:lpstr>Cigarettes</vt:lpstr>
      <vt:lpstr>Effects of Smoking on Respiratory System:</vt:lpstr>
      <vt:lpstr>Lung cancer </vt:lpstr>
      <vt:lpstr> </vt:lpstr>
      <vt:lpstr>Throat Cancer </vt:lpstr>
      <vt:lpstr>Diaphragm</vt:lpstr>
      <vt:lpstr>The Lungs</vt:lpstr>
      <vt:lpstr>The Lungs</vt:lpstr>
      <vt:lpstr>Collapsed Lung</vt:lpstr>
      <vt:lpstr>PowerPoint Presentation</vt:lpstr>
      <vt:lpstr>Alveoli – structure  </vt:lpstr>
      <vt:lpstr>Alveoli</vt:lpstr>
      <vt:lpstr>PowerPoint Presentation</vt:lpstr>
      <vt:lpstr>PowerPoint Presentation</vt:lpstr>
      <vt:lpstr>Mechanism of Breathing</vt:lpstr>
      <vt:lpstr>PowerPoint Presentation</vt:lpstr>
      <vt:lpstr>Respiratory Volumes</vt:lpstr>
      <vt:lpstr>Other Volumes not used in Gas Exchange</vt:lpstr>
      <vt:lpstr>PowerPoint Presentation</vt:lpstr>
      <vt:lpstr>PowerPoint Presentation</vt:lpstr>
      <vt:lpstr>PowerPoint Presentation</vt:lpstr>
    </vt:vector>
  </TitlesOfParts>
  <Company>SD62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Vink</dc:creator>
  <cp:lastModifiedBy>twilson</cp:lastModifiedBy>
  <cp:revision>58</cp:revision>
  <dcterms:created xsi:type="dcterms:W3CDTF">2015-12-03T16:16:35Z</dcterms:created>
  <dcterms:modified xsi:type="dcterms:W3CDTF">2017-03-24T03:41:46Z</dcterms:modified>
</cp:coreProperties>
</file>