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3" r:id="rId3"/>
    <p:sldId id="370" r:id="rId4"/>
    <p:sldId id="266" r:id="rId5"/>
    <p:sldId id="342" r:id="rId6"/>
    <p:sldId id="296" r:id="rId7"/>
    <p:sldId id="336" r:id="rId8"/>
    <p:sldId id="372" r:id="rId9"/>
    <p:sldId id="357" r:id="rId10"/>
    <p:sldId id="328" r:id="rId11"/>
    <p:sldId id="358" r:id="rId12"/>
    <p:sldId id="327" r:id="rId13"/>
    <p:sldId id="278" r:id="rId14"/>
    <p:sldId id="361" r:id="rId15"/>
    <p:sldId id="371" r:id="rId16"/>
    <p:sldId id="267" r:id="rId17"/>
    <p:sldId id="268" r:id="rId18"/>
    <p:sldId id="269" r:id="rId19"/>
    <p:sldId id="270" r:id="rId20"/>
    <p:sldId id="329" r:id="rId21"/>
    <p:sldId id="330" r:id="rId22"/>
    <p:sldId id="353" r:id="rId23"/>
    <p:sldId id="331" r:id="rId24"/>
    <p:sldId id="332" r:id="rId25"/>
    <p:sldId id="262" r:id="rId26"/>
    <p:sldId id="326" r:id="rId27"/>
    <p:sldId id="349" r:id="rId28"/>
    <p:sldId id="314" r:id="rId29"/>
    <p:sldId id="35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7E2D71-2213-450D-8F34-5B44E05A936A}" v="1" dt="2024-04-08T22:59:4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29" d="100"/>
          <a:sy n="29" d="100"/>
        </p:scale>
        <p:origin x="5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CE7E2D71-2213-450D-8F34-5B44E05A936A}"/>
    <pc:docChg chg="delSld modSld sldOrd">
      <pc:chgData name="Tammy Wilson" userId="0392548a-554d-41ce-90db-a9cc305eb12d" providerId="ADAL" clId="{CE7E2D71-2213-450D-8F34-5B44E05A936A}" dt="2024-04-08T23:00:50.745" v="248"/>
      <pc:docMkLst>
        <pc:docMk/>
      </pc:docMkLst>
      <pc:sldChg chg="del">
        <pc:chgData name="Tammy Wilson" userId="0392548a-554d-41ce-90db-a9cc305eb12d" providerId="ADAL" clId="{CE7E2D71-2213-450D-8F34-5B44E05A936A}" dt="2024-04-04T02:09:51.381" v="11" actId="47"/>
        <pc:sldMkLst>
          <pc:docMk/>
          <pc:sldMk cId="285277123" sldId="258"/>
        </pc:sldMkLst>
      </pc:sldChg>
      <pc:sldChg chg="ord">
        <pc:chgData name="Tammy Wilson" userId="0392548a-554d-41ce-90db-a9cc305eb12d" providerId="ADAL" clId="{CE7E2D71-2213-450D-8F34-5B44E05A936A}" dt="2024-04-08T23:00:50.745" v="248"/>
        <pc:sldMkLst>
          <pc:docMk/>
          <pc:sldMk cId="3888401124" sldId="263"/>
        </pc:sldMkLst>
      </pc:sldChg>
      <pc:sldChg chg="del">
        <pc:chgData name="Tammy Wilson" userId="0392548a-554d-41ce-90db-a9cc305eb12d" providerId="ADAL" clId="{CE7E2D71-2213-450D-8F34-5B44E05A936A}" dt="2024-04-04T02:09:20.916" v="9" actId="47"/>
        <pc:sldMkLst>
          <pc:docMk/>
          <pc:sldMk cId="802972643" sldId="273"/>
        </pc:sldMkLst>
      </pc:sldChg>
      <pc:sldChg chg="del">
        <pc:chgData name="Tammy Wilson" userId="0392548a-554d-41ce-90db-a9cc305eb12d" providerId="ADAL" clId="{CE7E2D71-2213-450D-8F34-5B44E05A936A}" dt="2024-04-04T02:10:02.120" v="12" actId="2696"/>
        <pc:sldMkLst>
          <pc:docMk/>
          <pc:sldMk cId="3814532997" sldId="277"/>
        </pc:sldMkLst>
      </pc:sldChg>
      <pc:sldChg chg="modSp mod">
        <pc:chgData name="Tammy Wilson" userId="0392548a-554d-41ce-90db-a9cc305eb12d" providerId="ADAL" clId="{CE7E2D71-2213-450D-8F34-5B44E05A936A}" dt="2024-04-04T02:06:54.465" v="1" actId="21"/>
        <pc:sldMkLst>
          <pc:docMk/>
          <pc:sldMk cId="152946552" sldId="278"/>
        </pc:sldMkLst>
        <pc:spChg chg="mod">
          <ac:chgData name="Tammy Wilson" userId="0392548a-554d-41ce-90db-a9cc305eb12d" providerId="ADAL" clId="{CE7E2D71-2213-450D-8F34-5B44E05A936A}" dt="2024-04-04T02:06:54.465" v="1" actId="21"/>
          <ac:spMkLst>
            <pc:docMk/>
            <pc:sldMk cId="152946552" sldId="278"/>
            <ac:spMk id="3" creationId="{7FD11285-123F-4F62-A3BA-393BE3EA00B0}"/>
          </ac:spMkLst>
        </pc:spChg>
      </pc:sldChg>
      <pc:sldChg chg="del">
        <pc:chgData name="Tammy Wilson" userId="0392548a-554d-41ce-90db-a9cc305eb12d" providerId="ADAL" clId="{CE7E2D71-2213-450D-8F34-5B44E05A936A}" dt="2024-04-04T02:08:13.951" v="6" actId="47"/>
        <pc:sldMkLst>
          <pc:docMk/>
          <pc:sldMk cId="2254263722" sldId="280"/>
        </pc:sldMkLst>
      </pc:sldChg>
      <pc:sldChg chg="del">
        <pc:chgData name="Tammy Wilson" userId="0392548a-554d-41ce-90db-a9cc305eb12d" providerId="ADAL" clId="{CE7E2D71-2213-450D-8F34-5B44E05A936A}" dt="2024-04-04T02:11:04.100" v="13" actId="2696"/>
        <pc:sldMkLst>
          <pc:docMk/>
          <pc:sldMk cId="0" sldId="300"/>
        </pc:sldMkLst>
      </pc:sldChg>
      <pc:sldChg chg="del">
        <pc:chgData name="Tammy Wilson" userId="0392548a-554d-41ce-90db-a9cc305eb12d" providerId="ADAL" clId="{CE7E2D71-2213-450D-8F34-5B44E05A936A}" dt="2024-04-04T02:08:27.404" v="7" actId="47"/>
        <pc:sldMkLst>
          <pc:docMk/>
          <pc:sldMk cId="2837907068" sldId="334"/>
        </pc:sldMkLst>
      </pc:sldChg>
      <pc:sldChg chg="del">
        <pc:chgData name="Tammy Wilson" userId="0392548a-554d-41ce-90db-a9cc305eb12d" providerId="ADAL" clId="{CE7E2D71-2213-450D-8F34-5B44E05A936A}" dt="2024-04-04T02:09:26.270" v="10" actId="2696"/>
        <pc:sldMkLst>
          <pc:docMk/>
          <pc:sldMk cId="623933695" sldId="343"/>
        </pc:sldMkLst>
      </pc:sldChg>
      <pc:sldChg chg="del">
        <pc:chgData name="Tammy Wilson" userId="0392548a-554d-41ce-90db-a9cc305eb12d" providerId="ADAL" clId="{CE7E2D71-2213-450D-8F34-5B44E05A936A}" dt="2024-04-04T02:08:42.152" v="8" actId="2696"/>
        <pc:sldMkLst>
          <pc:docMk/>
          <pc:sldMk cId="3939443990" sldId="354"/>
        </pc:sldMkLst>
      </pc:sldChg>
      <pc:sldChg chg="ord">
        <pc:chgData name="Tammy Wilson" userId="0392548a-554d-41ce-90db-a9cc305eb12d" providerId="ADAL" clId="{CE7E2D71-2213-450D-8F34-5B44E05A936A}" dt="2024-04-04T02:07:42.037" v="5"/>
        <pc:sldMkLst>
          <pc:docMk/>
          <pc:sldMk cId="1293358365" sldId="357"/>
        </pc:sldMkLst>
      </pc:sldChg>
      <pc:sldChg chg="modSp mod">
        <pc:chgData name="Tammy Wilson" userId="0392548a-554d-41ce-90db-a9cc305eb12d" providerId="ADAL" clId="{CE7E2D71-2213-450D-8F34-5B44E05A936A}" dt="2024-04-04T02:16:23.451" v="245" actId="20577"/>
        <pc:sldMkLst>
          <pc:docMk/>
          <pc:sldMk cId="2925223657" sldId="361"/>
        </pc:sldMkLst>
        <pc:spChg chg="mod">
          <ac:chgData name="Tammy Wilson" userId="0392548a-554d-41ce-90db-a9cc305eb12d" providerId="ADAL" clId="{CE7E2D71-2213-450D-8F34-5B44E05A936A}" dt="2024-04-04T02:14:37.597" v="36" actId="20577"/>
          <ac:spMkLst>
            <pc:docMk/>
            <pc:sldMk cId="2925223657" sldId="361"/>
            <ac:spMk id="2" creationId="{CA630587-C3CD-4982-A147-4EF154A881EA}"/>
          </ac:spMkLst>
        </pc:spChg>
        <pc:spChg chg="mod">
          <ac:chgData name="Tammy Wilson" userId="0392548a-554d-41ce-90db-a9cc305eb12d" providerId="ADAL" clId="{CE7E2D71-2213-450D-8F34-5B44E05A936A}" dt="2024-04-04T02:16:23.451" v="245" actId="20577"/>
          <ac:spMkLst>
            <pc:docMk/>
            <pc:sldMk cId="2925223657" sldId="361"/>
            <ac:spMk id="3" creationId="{1838DF48-21C5-4828-A914-3351A24932F8}"/>
          </ac:spMkLst>
        </pc:spChg>
      </pc:sldChg>
      <pc:sldChg chg="modSp">
        <pc:chgData name="Tammy Wilson" userId="0392548a-554d-41ce-90db-a9cc305eb12d" providerId="ADAL" clId="{CE7E2D71-2213-450D-8F34-5B44E05A936A}" dt="2024-04-08T22:59:45.669" v="246" actId="1076"/>
        <pc:sldMkLst>
          <pc:docMk/>
          <pc:sldMk cId="1180949551" sldId="370"/>
        </pc:sldMkLst>
        <pc:picChg chg="mod">
          <ac:chgData name="Tammy Wilson" userId="0392548a-554d-41ce-90db-a9cc305eb12d" providerId="ADAL" clId="{CE7E2D71-2213-450D-8F34-5B44E05A936A}" dt="2024-04-08T22:59:45.669" v="246" actId="1076"/>
          <ac:picMkLst>
            <pc:docMk/>
            <pc:sldMk cId="1180949551" sldId="370"/>
            <ac:picMk id="4" creationId="{904AA527-3A19-4266-91B2-B258539CCEEA}"/>
          </ac:picMkLst>
        </pc:picChg>
      </pc:sldChg>
      <pc:sldChg chg="modSp mod">
        <pc:chgData name="Tammy Wilson" userId="0392548a-554d-41ce-90db-a9cc305eb12d" providerId="ADAL" clId="{CE7E2D71-2213-450D-8F34-5B44E05A936A}" dt="2024-04-04T02:06:07.834" v="0" actId="207"/>
        <pc:sldMkLst>
          <pc:docMk/>
          <pc:sldMk cId="1392992676" sldId="372"/>
        </pc:sldMkLst>
        <pc:spChg chg="mod">
          <ac:chgData name="Tammy Wilson" userId="0392548a-554d-41ce-90db-a9cc305eb12d" providerId="ADAL" clId="{CE7E2D71-2213-450D-8F34-5B44E05A936A}" dt="2024-04-04T02:06:07.834" v="0" actId="207"/>
          <ac:spMkLst>
            <pc:docMk/>
            <pc:sldMk cId="1392992676" sldId="372"/>
            <ac:spMk id="3" creationId="{3FB0C866-7AAA-4481-83D7-3BCC16D90FD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95930-8C28-41F8-B3B5-9E224364B7B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D60CF-440D-4CAF-A90C-C48D3DE3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Traditional Five Kingdom</a:t>
            </a:r>
            <a:r>
              <a:rPr lang="en-US" dirty="0"/>
              <a:t> </a:t>
            </a:r>
            <a:r>
              <a:rPr lang="en-US" b="1" dirty="0"/>
              <a:t>System</a:t>
            </a:r>
            <a:r>
              <a:rPr lang="en-US" dirty="0"/>
              <a:t>: Places all </a:t>
            </a:r>
            <a:r>
              <a:rPr lang="en-US" b="1" dirty="0"/>
              <a:t>prokaryotes</a:t>
            </a:r>
            <a:r>
              <a:rPr lang="en-US" dirty="0"/>
              <a:t> (organisms without nuclear membranes) in a single Kingdom </a:t>
            </a:r>
            <a:r>
              <a:rPr lang="en-US" b="1" dirty="0"/>
              <a:t>Monera</a:t>
            </a:r>
            <a:r>
              <a:rPr lang="en-US" dirty="0"/>
              <a:t>, and puts </a:t>
            </a:r>
            <a:r>
              <a:rPr lang="en-US" b="1" dirty="0"/>
              <a:t>multicellular life</a:t>
            </a:r>
            <a:r>
              <a:rPr lang="en-US" dirty="0"/>
              <a:t> into three branches: </a:t>
            </a:r>
            <a:r>
              <a:rPr lang="en-US" b="1" dirty="0"/>
              <a:t>plants, fungi, animals.</a:t>
            </a:r>
            <a:r>
              <a:rPr lang="en-US" dirty="0"/>
              <a:t> Protista is a group for others that don’t fit anywhere else.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B54A-055D-46C4-AAEA-283340CB3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20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This is due to the development of microscopes and other tools and the ability to analyze genetic material.</a:t>
            </a:r>
          </a:p>
          <a:p>
            <a:r>
              <a:rPr lang="en-US" dirty="0">
                <a:solidFill>
                  <a:srgbClr val="FF0000"/>
                </a:solidFill>
              </a:rPr>
              <a:t>Kingdom Monera in your text book is now divided into Eubacteria and Archaebacteria)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B54A-055D-46C4-AAEA-283340CB3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58BD039B-7FB4-445E-89FD-E18EA59E0CE7}"/>
              </a:ext>
            </a:extLst>
          </p:cNvPr>
          <p:cNvSpPr/>
          <p:nvPr/>
        </p:nvSpPr>
        <p:spPr>
          <a:xfrm>
            <a:off x="2143125" y="695325"/>
            <a:ext cx="2571750" cy="342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>
              <a:defRPr/>
            </a:pPr>
            <a:endParaRPr lang="en-US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FC730F9-FC95-48CC-910F-C48ACFB1A97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685800" y="4343400"/>
            <a:ext cx="5481638" cy="4110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919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show them like a tree?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B54A-055D-46C4-AAEA-283340CB39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Archaea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obligate anaerobes living in environments low in oxygen (e.g., water, soil).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B54A-055D-46C4-AAEA-283340CB3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We will learn about each Kingdom in more detail and define words like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autotroph, heterotroph, eukaryotic, and prokaryotic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more detail as we move through the course. But just a quick breakdown: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2B54A-055D-46C4-AAEA-283340CB39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8597-991C-D3FA-6B32-12754E74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81D5D-1985-E9EB-A2C9-7D5805D17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CBA18-C14B-D5E0-14C2-51B410BD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7D9B-DB16-8B57-96EC-2418D6C56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BE277-E97D-807F-99D3-3C53B87B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2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E245-7AB5-9E77-2040-46F47F6C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B5B1F-546D-1947-23BE-75294C22E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4E934-3C9C-E63F-9A49-B90F1BEC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6A88-B535-8893-5D7D-6C7BA01F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01910-2687-6ECF-C999-6431488B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8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5F058-C73F-92FC-9FC2-CBB4BFD96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E12B-876B-690C-7156-3B936612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CA39-B645-5365-C039-BECF391E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5FB4D-05BE-B328-9C59-13BB9557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7EC8A-D7EF-04C1-4FB8-BD50BFBD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F7CE-E648-4422-3219-504330DB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AB4B-CB31-151A-4CC9-304CACF77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0468-E146-6135-6853-7678C5D2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6924D-7383-231D-BD9D-A2B1F560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B59F6-A420-1BF2-0446-E10322A4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7218-A235-A399-5F21-D42497F3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CC0C8-51F6-362B-69D8-DD51DB76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21E5-1867-7184-DDBE-4AA981E3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4F070-0675-37CF-850B-44314190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CB0E0-DD21-5D77-D621-14940B5B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8FB9-BF57-B60C-3CA2-57B5F963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2A43-317C-7031-1A72-2B056D989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170A5-2CD8-67F2-A0B7-96388DBA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AD535-0B79-7EF1-0917-2F87CEF4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38F08-8A3A-F4A8-4DF0-C687A133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86428-7BC4-4850-0616-616C12EE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8A02-6E3D-2BC2-9C4F-A3E2D356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8F7C7-A9FD-C15D-A6E9-01A6165A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5A497-2D80-83EC-C3DF-4E3F21A5D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F57C9-FEEC-ACDB-45FC-A5021B6D9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5156E-0694-2BC1-53EE-C451B7DE9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B531B-FFA8-EE2A-6DFB-EABFDAAA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B054B2-AE2C-93C1-5A5B-DD376BC6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9A46A-19EB-F1C2-26EE-8E368025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BCFB-1043-16FD-3B3E-8D49C50D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2CD82-F4A2-EAA7-B435-CEA633E2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3645A-0E2F-7794-E776-4637B23A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1A16A-3143-0DEC-3054-42BFA9B9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4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2D8AF-15A2-3868-4981-F4F30342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C1324-9754-65D5-8846-07A157F6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31E4F-79B1-C642-4C2E-0E36E9EE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1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ECAE-D386-9874-139E-2AD29430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63414-4FDD-C5F0-7D09-DF9720401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5F466-FBA3-40EF-AA5E-F7C749D87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31D0B-D3DB-0254-0446-554666CC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EC879-2853-1BBC-8DC7-B60B3122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61B99-AE80-D577-B88B-CF26FAFE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6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0A54-F083-C698-8193-870DB125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828EB-DA7F-A046-338C-940EAAFCC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B8814-0CDE-A7AA-BDFB-689DD11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6E93B-D4B7-1F2C-D763-7BA16642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3CFB9-E6A4-BB3B-F774-308E2A80D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1264C-A9BD-4111-7279-F880A6777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5D851-840F-D0BB-C919-4EACB034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EC20-1E26-32D0-81DC-A6BEB134F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895DB-83F1-40ED-8DEB-EB30F2AA0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720F-BFA6-471D-9724-95CD3212E6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0E1D6-D4F8-A467-4352-2F932A441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5F8F-040C-6EDB-498D-66F07A77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6613-9EE7-4BCC-BB9C-0DEB561FF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docid=43Us_l8-_LZtAM&amp;tbnid=n5FPqoiSyZeQPM:&amp;ved=0CAUQjRw&amp;url=https%3A%2F%2Fsmartsite.ucdavis.edu%2Faccess%2Fcontent%2Fuser%2F00002950%2Fbis10v%2Fweek7%2F13bacteriaeuarchae.html&amp;ei=7gkoUpPfEcPkiAL3rIHoDg&amp;psig=AFQjCNHWatupuJ_PxEg3zfZMkIq94ivF_g&amp;ust=137844207892681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a/url?sa=i&amp;rct=j&amp;q=&amp;esrc=s&amp;frm=1&amp;source=images&amp;cd=&amp;cad=rja&amp;docid=Tb8MSkIhI_0hKM&amp;tbnid=tC3ZgkzBqryK0M:&amp;ved=0CAUQjRw&amp;url=http%3A%2F%2Fwww.buzzle.com%2Farticles%2Farchaebacteria-kingdom.html&amp;ei=EAooUovXPOWsiQKQl4G4Dg&amp;psig=AFQjCNHWatupuJ_PxEg3zfZMkIq94ivF_g&amp;ust=1378442078926813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a/url?sa=i&amp;rct=j&amp;q=&amp;esrc=s&amp;frm=1&amp;source=images&amp;cd=&amp;cad=rja&amp;docid=6T-8oZ1zK5_icM&amp;tbnid=2lL6I2i7hYTMTM:&amp;ved=0CAUQjRw&amp;url=http%3A%2F%2Fclassificationofthekingdoms.weebly.com%2Feubacteria-examples.html&amp;ei=_wgoUrPCO8GtiQKAh4DIDw&amp;psig=AFQjCNFZ0PtUL4Izcxb_1O4ZNSrKd1HllQ&amp;ust=13784417817638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a/url?sa=i&amp;rct=j&amp;q=&amp;esrc=s&amp;frm=1&amp;source=images&amp;cd=&amp;cad=rja&amp;docid=PKHxwcPPshC9vM&amp;tbnid=RXnr7rt4ONIsPM:&amp;ved=0CAUQjRw&amp;url=http%3A%2F%2Fwww.biology.iupui.edu%2Fbiocourses%2FN100%2F2k43domainnotes.html&amp;ei=EQkoUteDEYagigL71oGwBA&amp;psig=AFQjCNFZ0PtUL4Izcxb_1O4ZNSrKd1HllQ&amp;ust=137844178176389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2sYuHwi0duSLiM&amp;tbnid=1V10CNJ-HYNvqM:&amp;ved=0CAUQjRw&amp;url=http%3A%2F%2Fclassificationofthekingdoms.weebly.com%2Fprotista-examples.html&amp;ei=swooUsCtKsPOiwLWwIGwCg&amp;psig=AFQjCNFggE244nhNAu9aKKus412PYVXB_g&amp;ust=1378442170277287" TargetMode="External"/><Relationship Id="rId2" Type="http://schemas.openxmlformats.org/officeDocument/2006/relationships/hyperlink" Target="http://www.google.ca/url?sa=i&amp;rct=j&amp;q=&amp;esrc=s&amp;frm=1&amp;source=images&amp;cd=&amp;cad=rja&amp;docid=jklKCyb2xYcmMM&amp;tbnid=1SmxAde4V5vlCM:&amp;ved=0CAUQjRw&amp;url=http%3A%2F%2Fonesolidarity.wordpress.com%2Ftag%2Fipa%2F&amp;ei=wQgoUrPfAqH9iwLf6oAg&amp;psig=AFQjCNFZ0PtUL4Izcxb_1O4ZNSrKd1HllQ&amp;ust=13784417817638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google.ca/url?sa=i&amp;rct=j&amp;q=&amp;esrc=s&amp;frm=1&amp;source=images&amp;cd=&amp;cad=rja&amp;docid=OPXfBTCTKuv8iM&amp;tbnid=f2IZO4lsfNmS7M:&amp;ved=0CAUQjRw&amp;url=http%3A%2F%2Fchsweb.lr.k12.nj.us%2Fmstanley%2Foutlines%2Fprotista%2Fprotists.htm&amp;ei=yQooUtMyobKJAryFgcgN&amp;psig=AFQjCNFggE244nhNAu9aKKus412PYVXB_g&amp;ust=1378442170277287" TargetMode="Externa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a/url?sa=i&amp;rct=j&amp;q=&amp;esrc=s&amp;frm=1&amp;source=images&amp;cd=&amp;cad=rja&amp;docid=jyR4x9AeW0F9vM&amp;tbnid=apEdF_6mY-TrxM:&amp;ved=0CAUQjRw&amp;url=http%3A%2F%2Fscience.kennesaw.edu%2F~jdirnber%2FBio2108%2FLecture%2FLecBiodiversity%2FBioDivFungi.html&amp;ei=GwsoUt-zCIqgiAK96oHIBw&amp;psig=AFQjCNHCLtdz1y-KJCxLu7CvejbCfmN_-w&amp;ust=1378442392404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a/url?sa=i&amp;rct=j&amp;q=&amp;esrc=s&amp;frm=1&amp;source=images&amp;cd=&amp;cad=rja&amp;docid=0QSoFXwDuHm8aM&amp;tbnid=oWLiltMBO86qOM:&amp;ved=0CAUQjRw&amp;url=http%3A%2F%2Fwww.freewebs.com%2Ffungiman%2F&amp;ei=MgsoUoCxHqK9iwL9qYCwAw&amp;psig=AFQjCNHCLtdz1y-KJCxLu7CvejbCfmN_-w&amp;ust=1378442392404119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a/url?sa=i&amp;rct=j&amp;q=&amp;esrc=s&amp;frm=1&amp;source=images&amp;cd=&amp;cad=rja&amp;docid=EVwsqUfylV7uWM&amp;tbnid=xD75jl5j4kGAkM:&amp;ved=0CAUQjRw&amp;url=http%3A%2F%2Fdanmarkltd.tripod.com%2Ftaxonomy%2Fid1.html&amp;ei=MAwoUtW_F6r3iwLKyIDABw&amp;psig=AFQjCNHkV70ZTbjdjglL4unmhxzSZ4chBw&amp;ust=13784426663981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a/url?sa=i&amp;rct=j&amp;q=&amp;esrc=s&amp;frm=1&amp;source=images&amp;cd=&amp;cad=rja&amp;docid=eCTymLoNRX10zM&amp;tbnid=BCAOzlQI3ySAwM:&amp;ved=0CAUQjRw&amp;url=http%3A%2F%2Fwww.glogster.com%2Fold%2Fview%3Fnickname%3Dpeace1998%26title%3Dmonera%2F&amp;ei=TwwoUtjzIYKbiAKN04CACA&amp;psig=AFQjCNHkV70ZTbjdjglL4unmhxzSZ4chBw&amp;ust=137844266639815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a/url?sa=i&amp;rct=j&amp;q=&amp;esrc=s&amp;frm=1&amp;source=images&amp;cd=&amp;cad=rja&amp;docid=T2MQ_FTldid8XM&amp;tbnid=-2dNN-Iz4ZO08M:&amp;ved=0CAUQjRw&amp;url=http%3A%2F%2Fwww.21stcenturyschools.com%2FKingdom_Animalia.htm&amp;ei=dAwoUoSTEcHniwKNuoGACQ&amp;psig=AFQjCNGEo3rcis8BhDg3X6eTvVx0lBw5nw&amp;ust=13784427368666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a/url?sa=i&amp;rct=j&amp;q=&amp;esrc=s&amp;frm=1&amp;source=images&amp;cd=&amp;cad=rja&amp;docid=T2MQ_FTldid8XM&amp;tbnid=-2dNN-Iz4ZO08M:&amp;ved=0CAUQjRw&amp;url=http%3A%2F%2Fwww.vegetablegardener.com%2Fitem%2F12153%2Fyour-home-vegetable-garden-a-great-entomology-course&amp;ei=hAwoUoXMD8WYiAL2u4GYDg&amp;psig=AFQjCNGEo3rcis8BhDg3X6eTvVx0lBw5nw&amp;ust=137844273686666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-tdVPiyVDsQ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a/url?sa=i&amp;rct=j&amp;q=&amp;esrc=s&amp;frm=1&amp;source=images&amp;cd=&amp;cad=rja&amp;docid=TrvGXIT8_EHxWM&amp;tbnid=AZwDOzhdsyKI2M:&amp;ved=0CAUQjRw&amp;url=http%3A%2F%2Fwww.blueschoolofmotoring.com%2FDriving-Lessons-Complex-Junctions%2F&amp;ei=6AsoUvP5McW_igL1p4BY&amp;psig=AFQjCNHdGukQUM0uQHdTeDROmaDYJ7y5iQ&amp;ust=137844259689001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AE8F-AF2C-CE23-80D4-701BCE080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Kingdoms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5FF5E-F1F2-114F-CEF2-D211718361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61FAA5A-1A7A-48C2-88D0-06242941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5400" dirty="0"/>
              <a:t>Archaea</a:t>
            </a:r>
          </a:p>
        </p:txBody>
      </p:sp>
      <p:pic>
        <p:nvPicPr>
          <p:cNvPr id="25604" name="Picture 4">
            <a:hlinkClick r:id="rId3"/>
            <a:extLst>
              <a:ext uri="{FF2B5EF4-FFF2-40B4-BE49-F238E27FC236}">
                <a16:creationId xmlns:a16="http://schemas.microsoft.com/office/drawing/2014/main" id="{03C6B06E-ECFE-43F3-BEF5-2CC84618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2" y="319088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hlinkClick r:id="rId5"/>
            <a:extLst>
              <a:ext uri="{FF2B5EF4-FFF2-40B4-BE49-F238E27FC236}">
                <a16:creationId xmlns:a16="http://schemas.microsoft.com/office/drawing/2014/main" id="{12899985-1BE8-4746-B1B0-FD9B6392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2" y="148432"/>
            <a:ext cx="48291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5C3E1726-C4C1-4F42-8F2E-0DF527C03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" y="2468861"/>
            <a:ext cx="1216914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dirty="0"/>
              <a:t>Primitive</a:t>
            </a:r>
          </a:p>
          <a:p>
            <a:pPr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Unicellular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Prokaryotic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Ancient bacteria, often extreme environments, often anaerobic</a:t>
            </a:r>
          </a:p>
          <a:p>
            <a:pPr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Heterotrophic only (no autotrophs) </a:t>
            </a:r>
            <a:r>
              <a:rPr lang="en-US" sz="3600" dirty="0"/>
              <a:t>obligate anaerobes living in environments low in oxygen (e.g., water, soil).</a:t>
            </a:r>
            <a:endParaRPr lang="en-CA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08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C62F-8203-48D6-836A-73964DFC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versity &amp;amp; Classification Part 1 - ppt download">
            <a:extLst>
              <a:ext uri="{FF2B5EF4-FFF2-40B4-BE49-F238E27FC236}">
                <a16:creationId xmlns:a16="http://schemas.microsoft.com/office/drawing/2014/main" id="{A202FB7E-547F-440E-9877-B33ED6B8AD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794"/>
            <a:ext cx="11041380" cy="67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21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8C8FD7A-8210-4191-8F8F-259B9088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/>
            <a:r>
              <a:rPr lang="en-US" altLang="en-US" sz="6600">
                <a:latin typeface="Comic Sans MS" panose="030F0702030302020204" pitchFamily="66" charset="0"/>
              </a:rPr>
              <a:t>Eubacteria</a:t>
            </a:r>
            <a:br>
              <a:rPr lang="en-US" altLang="en-US" sz="2400">
                <a:latin typeface="Comic Sans MS" panose="030F0702030302020204" pitchFamily="66" charset="0"/>
              </a:rPr>
            </a:br>
            <a:endParaRPr lang="en-CA" altLang="en-US"/>
          </a:p>
        </p:txBody>
      </p:sp>
      <p:pic>
        <p:nvPicPr>
          <p:cNvPr id="24579" name="Picture 2">
            <a:hlinkClick r:id="rId2"/>
            <a:extLst>
              <a:ext uri="{FF2B5EF4-FFF2-40B4-BE49-F238E27FC236}">
                <a16:creationId xmlns:a16="http://schemas.microsoft.com/office/drawing/2014/main" id="{D773BB46-DFEE-4FA2-8F8C-D580935E9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447800"/>
            <a:ext cx="3152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hlinkClick r:id="rId4"/>
            <a:extLst>
              <a:ext uri="{FF2B5EF4-FFF2-40B4-BE49-F238E27FC236}">
                <a16:creationId xmlns:a16="http://schemas.microsoft.com/office/drawing/2014/main" id="{F81DF96B-FF78-450D-8E7B-1C85EE86B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1"/>
            <a:ext cx="47625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3">
            <a:extLst>
              <a:ext uri="{FF2B5EF4-FFF2-40B4-BE49-F238E27FC236}">
                <a16:creationId xmlns:a16="http://schemas.microsoft.com/office/drawing/2014/main" id="{60415879-37FD-4F46-9C46-5DD4334E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" y="4419601"/>
            <a:ext cx="100812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 dirty="0"/>
              <a:t>Unicellular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 dirty="0"/>
              <a:t>Prokaryotic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 dirty="0"/>
              <a:t>Can be heterotrophic, autotrophic, or saprotrophic</a:t>
            </a:r>
          </a:p>
        </p:txBody>
      </p:sp>
    </p:spTree>
    <p:extLst>
      <p:ext uri="{BB962C8B-B14F-4D97-AF65-F5344CB8AC3E}">
        <p14:creationId xmlns:p14="http://schemas.microsoft.com/office/powerpoint/2010/main" val="41634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FC8A-5A2A-48BA-B585-0EF80C0F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11285-123F-4F62-A3BA-393BE3EA0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9" y="1825625"/>
            <a:ext cx="11719248" cy="483643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What 4 Kingdoms fit into Domain Eukarya?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0587-C3CD-4982-A147-4EF154A8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DF48-21C5-4828-A914-3351A2493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an infographic of the 3 domains and 6 kingdoms.</a:t>
            </a:r>
          </a:p>
          <a:p>
            <a:r>
              <a:rPr lang="en-US" dirty="0"/>
              <a:t>Give general defining descriptions of each</a:t>
            </a:r>
          </a:p>
          <a:p>
            <a:r>
              <a:rPr lang="en-US" dirty="0"/>
              <a:t>Give 2-3 examples of each</a:t>
            </a:r>
          </a:p>
          <a:p>
            <a:r>
              <a:rPr lang="en-US" dirty="0"/>
              <a:t>Include one named image of an organism from </a:t>
            </a:r>
            <a:r>
              <a:rPr lang="en-US"/>
              <a:t>each kingdom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2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0184-AD74-4D62-9B75-4BCB2826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 Beyond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F0D09-00DB-4111-A316-4B4A08D1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6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2A3640-2AC6-4151-BA7A-BCDF7BC6F1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98" y="365125"/>
            <a:ext cx="11450297" cy="657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8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041"/>
            <a:ext cx="10515600" cy="1325563"/>
          </a:xfrm>
        </p:spPr>
        <p:txBody>
          <a:bodyPr/>
          <a:lstStyle/>
          <a:p>
            <a:r>
              <a:rPr lang="en-US" dirty="0"/>
              <a:t>Characteristics of the 6 Kingdoms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854C-F39D-427B-8A5D-CC653815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088522"/>
            <a:ext cx="11686478" cy="5769477"/>
          </a:xfrm>
        </p:spPr>
        <p:txBody>
          <a:bodyPr>
            <a:normAutofit/>
          </a:bodyPr>
          <a:lstStyle/>
          <a:p>
            <a:r>
              <a:rPr lang="en-US" b="1" dirty="0"/>
              <a:t>Kingdom</a:t>
            </a:r>
            <a:r>
              <a:rPr lang="en-US" dirty="0"/>
              <a:t> </a:t>
            </a:r>
            <a:r>
              <a:rPr lang="en-US" b="1" dirty="0" err="1"/>
              <a:t>Archeabacteria</a:t>
            </a:r>
            <a:r>
              <a:rPr lang="en-US" b="1" dirty="0"/>
              <a:t> –</a:t>
            </a:r>
            <a:r>
              <a:rPr lang="en-US" dirty="0"/>
              <a:t> Unicellular, Prokaryotic cell, No peptidoglycan (sugar) in cell wall (Is a domain and a kingdom!)</a:t>
            </a:r>
          </a:p>
          <a:p>
            <a:r>
              <a:rPr lang="en-US" b="1" dirty="0"/>
              <a:t>Kingdom Eubacteria – </a:t>
            </a:r>
            <a:r>
              <a:rPr lang="en-US" dirty="0"/>
              <a:t>Unicellular, Prokaryotic cell, Peptidoglycan in cell wall (Is a domain and a kingdom!)</a:t>
            </a:r>
          </a:p>
          <a:p>
            <a:r>
              <a:rPr lang="en-US" b="1" dirty="0"/>
              <a:t>Kingdom Protista</a:t>
            </a:r>
            <a:r>
              <a:rPr lang="en-US" dirty="0"/>
              <a:t> – </a:t>
            </a:r>
            <a:r>
              <a:rPr lang="en-US" i="1" dirty="0"/>
              <a:t>Eukaryotic organisms</a:t>
            </a:r>
            <a:r>
              <a:rPr lang="en-US" dirty="0"/>
              <a:t> that can be unicellular or multicellular. Can be animal-like, plant-like, or fungi-like</a:t>
            </a:r>
          </a:p>
          <a:p>
            <a:r>
              <a:rPr lang="en-US" b="1" dirty="0"/>
              <a:t>Kingdom Plantae –</a:t>
            </a:r>
            <a:r>
              <a:rPr lang="en-US" i="1" dirty="0"/>
              <a:t>Eukaryotic</a:t>
            </a:r>
            <a:r>
              <a:rPr lang="en-US" b="1" dirty="0"/>
              <a:t>, photosynthetic autotrophs (make their own energy) , multicellular.</a:t>
            </a:r>
            <a:endParaRPr lang="en-US" dirty="0"/>
          </a:p>
          <a:p>
            <a:r>
              <a:rPr lang="en-US" b="1" dirty="0"/>
              <a:t>Kingdom Animalia</a:t>
            </a:r>
            <a:r>
              <a:rPr lang="en-US" dirty="0"/>
              <a:t> </a:t>
            </a:r>
            <a:r>
              <a:rPr lang="en-US" b="1" dirty="0"/>
              <a:t>– </a:t>
            </a:r>
            <a:r>
              <a:rPr lang="en-US" i="1" dirty="0"/>
              <a:t>Eukaryotic</a:t>
            </a:r>
            <a:r>
              <a:rPr lang="en-US" dirty="0"/>
              <a:t>, </a:t>
            </a:r>
            <a:r>
              <a:rPr lang="en-US" b="1" dirty="0"/>
              <a:t>heterotrophs (must consumer energy)</a:t>
            </a:r>
            <a:r>
              <a:rPr lang="en-US" dirty="0"/>
              <a:t>, multicellular</a:t>
            </a:r>
          </a:p>
          <a:p>
            <a:r>
              <a:rPr lang="en-US" b="1" dirty="0"/>
              <a:t>Kingdom Fungi</a:t>
            </a:r>
            <a:r>
              <a:rPr lang="en-US" dirty="0"/>
              <a:t> – Eukaryotic, </a:t>
            </a:r>
            <a:r>
              <a:rPr lang="en-US" b="1" dirty="0"/>
              <a:t>saprotrophic decomposers (eat dead matter outside their body)</a:t>
            </a:r>
            <a:r>
              <a:rPr lang="en-US" dirty="0"/>
              <a:t>, multicellular.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7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63EE21-3400-4F07-9224-77690F9D8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50" y="365125"/>
            <a:ext cx="11758899" cy="67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5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854C-F39D-427B-8A5D-CC653815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Autotroph – an organism that makes its own energy</a:t>
            </a:r>
          </a:p>
          <a:p>
            <a:r>
              <a:rPr lang="en-US" dirty="0"/>
              <a:t>Heterotroph – An organism that gets its energy by “eating”</a:t>
            </a:r>
          </a:p>
          <a:p>
            <a:r>
              <a:rPr lang="en-US" dirty="0"/>
              <a:t>Prokaryotic  Cells – Simple cells with no nucleus and no organelles (bacteria)</a:t>
            </a:r>
          </a:p>
          <a:p>
            <a:r>
              <a:rPr lang="en-US" dirty="0"/>
              <a:t>Eukaryotic Cells – Larger cells with a nucleus and organelles such as mitochondria (animals, plants, fungi protists)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0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Three-Domain System: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854C-F39D-427B-8A5D-CC653815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a DOMAIN </a:t>
            </a:r>
            <a:r>
              <a:rPr lang="en-US" dirty="0"/>
              <a:t>is a </a:t>
            </a:r>
            <a:r>
              <a:rPr lang="en-US" b="1" u="sng" dirty="0"/>
              <a:t>Super kingdom</a:t>
            </a: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that shows extremely ancient lineages </a:t>
            </a:r>
          </a:p>
          <a:p>
            <a:r>
              <a:rPr lang="en-US" dirty="0"/>
              <a:t>based on modern </a:t>
            </a:r>
            <a:r>
              <a:rPr lang="en-US" b="1" u="sng" dirty="0"/>
              <a:t>DNA evidence</a:t>
            </a:r>
            <a:r>
              <a:rPr lang="en-US" b="1" dirty="0"/>
              <a:t>.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4B4AAA-2B61-465A-8388-5FF20B5A1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4114800"/>
            <a:ext cx="10431780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1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D1032D34-4802-42EA-9609-7681AEF3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Protista</a:t>
            </a:r>
          </a:p>
        </p:txBody>
      </p:sp>
      <p:sp>
        <p:nvSpPr>
          <p:cNvPr id="26627" name="AutoShape 2" descr="data:image/jpeg;base64,/9j/4AAQSkZJRgABAQAAAQABAAD/2wCEAAkGBhQSERQUEhQUFBUWGBgaFhgXGBcXHRgZGhgXFxgYGBwXHCYeGBkjGRcYIC8gIycpLCwsFh8xNTAqNSYrLCkBCQoKDgwOGg8PGiwkHyQsLCwsLywvKiwtKiwsLCwsKSwqKiwsLCwsLCksLCwsLCwsLCwsLCwsLCwsLCwsLCwsLP/AABEIAMIBAwMBIgACEQEDEQH/xAAbAAACAgMBAAAAAAAAAAAAAAAFBgMEAAIHAf/EAEEQAAEDAgMGAwQIBQUAAQUAAAECAxEAIQQSMQUGQVFhcRMigQcykaEjQlKxssHR8BQ0YoLhFTNykvHSJEOTorP/xAAaAQACAwEBAAAAAAAAAAAAAAADBAECBQAG/8QAMBEAAgIBAwIDBwUBAQEBAAAAAQIAAxESITEEQRMyUSJhcYGh0fAFM5GxweFCNCP/2gAMAwEAAhEDEQA/AGLMZNzrUiVHmai4nvW6TXpTNCaPPEHWBrM8qlbWVoUJNwRIPMVb2chJXCuIP3UqN4xTWP8ACJ8i027gkH5EVnP1Gi8VkbETtI0lvzeHGcUqSepETyJH5UTQuRrQNtBSQDwgHrY39VR8aL4RcpFGyOIIS0lVSJNRpqRFQZElSalSaiTWPKIScpAPAm96EZQ7byzEgg6EX7UgbVacwbxW0som0qkpWAZhXD1tUe194lueIlLQecR5Sjgk6GOhN+d9aFNpfbQVqw60c0g50q6EGIN541UOBneKWe3jA+c6Fuzvml8+G4Ah0aiQQeo4x3psbpK3V3Ww/kxKG8iyLinVulnOd4UZxvLDVTJpMVvb4GL8BxWYLUcpgDLqMthcW1N705INBdSDKg5niqicqVVROVAkGRKNQqNSrqFdFEGZEuoya02hiw2gqMWrlu9HtJyqyJJJOiU3J/ICh2XhDpAyYxV0psGonA9Z1BTg5j41qTXHMHtDaLxSptkoEzmUZt8BXUNhY3O0ApaVLHvQQYNGqsLeYYgrqlU+wcj4Qio61TxeMyQOJStUmY8uUBNgSVKUtNhwCjwg21VHNMYyNorkA7ykdrogk54BNwJESYi9zkyqgDjAmDXi9rIEzmtqPLyBtCr2M+h4iKJNtKPOvHWYiYEGxkWMESJ0sSPWsy79SqpOnVk+4Z/5GVpLb4x85Qbx6FKyAmTMaXibi/Q/LmKM7LZyp6m5/KqLiTFj8avsPARPIVndb+pV3VBa25O/aFroKtkib47GZR6x26n98aCtBTyiEXUbKXwQOPm+sbmB15VexG1MOs+ZIXHHwyoDneKKYZaSkFGXLwyxHpFJg6RnBlimo8zne9KcuKWlJIADYF+AbQKytt7v5x3+z/8AmivK0E3USZrjCQJHBUntcfn8qiw7xTB+qeHL/FXFCZ9aos+6UjTh2Cv0FewbnMZPMKoPEelA95cL5msQkGW1SoD7Jsoelj6UWZeAQCQSMyE2/qUATpeBJjpWFxK0mQZIJy6/ULiBmsJU3lMCbrAvWb1oBwy+YSy2KMq3BlvBvogLIlJF+NqpY9gohxlUpNwRcVFs4pZzJKpR7wGpSIBI7AGe08jF1tpCVKCSqF2KQLZpACh1JIHX4Ut1AFgFqHDCTXcFOk7jvJtlbQDqZ4iyhyNEE0t4FgN4hK0q8jkAza8oCVX09+OPuHkaNs7RQRJ8siRHmt4YcOnEAkd0K5U1XeGUatjAsyhiAZeTW8SIqDDvhUxPlMGRF/394qwmiZBGRK8xHxSv4PGF4iUrML/WnvBPoeQFJgpNDtrbIQ7ClJzZbkcxypawGOXg3rEqYUrvkvf4VUgNxz/cUBNRweJ0RsBI4AD0ArXGbTQy0XVEZQLX1PACgWM2thcUjwvEbcJMhE+8U8D+nrwpIxDy8KTkSpDRPmaV5gkjRSJ0PUUMV6tu/pJezHw9Zph1Lxm02zeyis9OQ6V29sQKTtwNhsIb8ZrzKXcqNzPEU5JpWxtRkqMDE8VUTlSqqJyqiQZCuoVmpl1A8LGiiUnNPafvIW0lINkjTmTp84FC/ZjuSHAcViBmUoyJ/wA8Ko+0hrO+kHQuI+H/ALXWdkYcIYbSkQAkfdS3SrqJc85j3XMVC1jgCS+CAIAAFKG9OFKVh5ryLSAFAWkDQ9iPupyXVDamDC0K5waY6irWm3I4i3SXeHZg8HYwZu1vAMQgpV76Ynr1o7hmsyu1ct2Vizh8ajkolBHzH511TBriTS93UE9Gzjnj64k3UCvqNHb8MuOIjgT0H7vQrEOrUY8JZTJtkgREaqIGsnjVJzaQKUZhmKok6GTqExfMNY5A8aN7JeKm1BRKsiikKOpEAieZExPSsLToX4S2oOcQGp0NZwryzcIT5so5mLCfyqzg3w40IPCD+XyoVtXFeZeslwgxyTAHDShG2dtOYLCl9sJJCm05VTCsywCLaGCYPClLqtbDHmOPhDI2B7hCeLQpswPdmR04/I3q5sbbORR+yoEkdQbHvGvOKp4XeJnEIT4n0DhA8rhgH/irRX7tVg7NOqbzx/yKhrLaspYMGcEUnUsD7x4jPiVqHHJ+BIrKg2s0Q6oHkn8IrK2qTmtT7hBnmEjqfWh+DXYTYwkesD/NEOJ71VOFOaEiQr5HW3revZWbbxlhL+BWoJlOuYTppefnGnCa926FuNgwW4BgpN7BJFhqSStJ7cjVfCry+VXlVyOtEAMyCjjqn8/19ay+rUMnioc4nKntYJxmD9mYQDzISFEi6s1jdNrnUpKx0IBuDRZC1KHnAkERxGiVyJE+9z4opX2Gss4hxlXuqOZHr7w+P3imhNEoAsQPmDNZUkHtFPf7GLbcw5Sog+ONOqV054VwlKew+4Upbw7tPYl9tRWPDQoKiBqJEzroabGEQAOQofTUtWCGlnYM2QJYBqVNRJr1OITmyk3EfPT7qMxAg5ZRQnau7QdlTai2siJEEHuDY1JhGMQFXUkgE2KiqAtanLibqSAhAn6pVFTttYoA+4onL73AhEGAIEFYCrRZR40uX90EcHkRE2nurj7BtLMz76QQQOgmAetOOJ3cU5ggh27qU68yKvuoxRCgnwxOaDNxKRHqDIniQDYVM1/FzBDWUcdToYkTqSEyepjS9TYc5g9C4IxFD2T4xaXcQwZypNp+fzrqKaVsLsbEIClJDQWUmSBdSoSASRESSomAIywNZFov4wjyFnVyLhU5SkAa6g50k8CASNRQXOo5nAYGIeVUTlSCYE68e9RuVAkGQPKgSaX8ZvY02soXqORBoztR3K0pXKD8xXANqOvvYtLTRGZxSrnhBH60K2xwwVI309NbI1lnAjJv20F/SN3EhSe4Mj5iugbtbQD2GbWPsiaRm92cS0ypGIyqTqlQmxOoPyqrsPb72EWUDzJ+yeXQ8DQqrfAYrYOY1dQOqQPUeNt51JxV41J4ChmL2uEGFNrjmMp+40NxW8Qda8VqZAhaeIHak7H+0TKSltLrivslJI+K4McLGmLbrM+xxFKenqxmw79xwRKO9B/+pYKPrPCOGgP611nCu5QCdIE/r6Vz9CjiWPGWyWlgyUG8RopJj/w007ubcD6Sk2Uix68j8Kr0yqyNQ/ed12SVvTiTbR2cpKiUEgG8C4ve36VU/wBXcbTkTYCZ5ybn1q9iX3WboSHW+KNFDnlOh7H4iplhtyD4RJMcBPyNef6np7OlbFm4PB9ZWtlsGRATaVLcBUJKje3zgVU3s2AvFobabWlKW3AtYM+YgEASNNT8uVNadmq0QgNg2J1JFRYvDhkAcTz5DUnoJFKB38RWrG44zC7AHMF/6e2tsNrSDlABBAoM9uI1fwlutT9hakj5GjhJXOUpzp91Q0NyMpE6SIr3Z2ODqMwsRZQ5KFiD617Pouqr6xSrgahyPtMq1GqOVOxiBtDdgIcUkuuKIi5UokyAdc3WvaN7e/31/wBv4E1lS1agkAQquSBDXE96t7PdyuJJ5/4qodT3rcVt2LqUqe81YI3xQW5dSTKFhXpMK+Rn0o1g38yErTrAIr3ENh9CkKuoC4+0nSf1/wA0L2Cstyyv6vuE8U8PUVi9H/8Am7UPCW+1hx8DJdv4XMA6iygZHRXEduFXtmbUS40FzEWM8DpHebVFtXCrUhXhEBR5iR/7SvsHBPMhSVyVEk8rmZMacf3JolVT0OyjyniCtsDAbb9/8jinbCCYTCo180H0ET8YrF7XSYAMSbyReJ8qYOunpNDMDu0ffWqVdbgdqKo2QCPNw06U17R5gN5fwiiRJ0/KlFraSsRtEJROVBzK78B8KObcx38PhlEm8EekX/fWgfszwRKXMQvVwmO1Z7HxL8dl/s/8lW9I4sbJCcsOLEBIIFs2VIAmD/Tm7zzIO/8Ao+mV11JCQJBk2y+a9s0gn+48IqZ7FJbTmWQkczSRvJv1Kw21JB0SNVHhPJNRa6IdI3Pp95GBHYbFVeH3BMx/TJSqB5tAU2HAEiTJmX/QZM+KuM2aIsT4hcg3uNB/aO1Q7tKdLQU97xvHKjbdWIEpBZ3bV5Ql5wIFlSpRV7mWQZucwzzwKlazVhndqDPjLIkki4BKshXMEG6k5rRdR9SrVSpoRlYBO7BiDiHSQFQdPeSBz4QD3nmaK4h0JEmrCqBb04oobJGoSs+oAAPzNVZtIzLImtgsD7Y3wbhbRTqCCcwt8P1rmaAGcchw/VV8QdfuFDsPh8TjsYpllWUJjMqAbxPHvTPtzdN5hpvxFZ1JtmjXkDHLSk28XAt9JrV+Bk9OM7/2PSdIzIxDXlIUlQsR99cw3mYVhlnOlUcFBJP3Ct9jbdVhSlaSfDPvoPA9ORrpTSm8Q2lUBSVCRN6aUJ1S5OxESY2dA+BuDOSbh4x13G+VKg1EGbA9fu+FdUOympnw0zzip2cAhv3EhPYRUkU7WgrXTM62xrXLHkwVtxtIZUbCufbkYs/6i4kGxQme9/8AFHfaFvK22gpCpyg5iDx5DmaDeyjZKlFzFLEFZt24D4RSiHxOoLLwNo9aPC6UI3JOZ0miuDQNaFVOHTlGQgHrcdjFKfrI/bJ4yf52xFOl/wDUt4zaiWzBBPPLBI7jWh218OVkOIGdKkgWIGhkG50M/KhONUsLlSSTMnQiJkRBFwQIJFSt49XhhAnj6SSY7X+VYzuqLkcxgAtsw2lXDNFK4+7QCLClzdHGBWJxyU+4H3Mv/cz85o9tPHDCsOvrPuJJ7n6qe5VA9aXPZls8owxWr3nDmPc3rR/Q1Z7Ws+Up1eBXpku3v99f9v4E1lZt7/fX/b+BNZW8/mMWXyiGjqe9bprTie9bpraM15sUmxSYUND++FLG9G1HvEbSywcxIzKmUjmE8b9efGjuLfUk2i+k8xwHerODfS4nNERrPA8QeVZdnhXOQ2zL+AyuojIBxmT4MkoTm1i9ThsawKF4veFlqZVJHAfrpQDFe0ZIs2kE9JV91qq/XVcLlvgP94lCQI8pqVFc7O9mLcgttrH9oAr1eKxAzKxKlNpiwzX9eAHpS9vXMi6tH8kf5mVyDLu/jTj5DbcAWBJWkADUqiZ4RpVhneprBMJbRBKRGY2BPMc6S9lbOxW0HFltSm2gYHMgcSdb06bJ9mDSSFPKU6rqZ++lKabyCS2M7nHP8yuc7iLOJ25i8crKyFK/qI8o7Dj6047nez9OHPjYg53NSToPjpRZ/H4fBpypCZH1R+dI229/XX1FpqVGbJRp0kiuDV1ErUNTd/8ApkEdzH7a2+zLAIRC1D0AilFj2nvOYgBsld/cQkZeylcRVXZPs1xGKIVi1lKTfILfHn610nYG6OHwqR4aBPOL1YVWMdVjfIbCVJ9Ib2c8pTaVKGUkXFXk1Aip00Qwc1VS1vsg+AVDhKT2UI+8CmVVUto4UONqQdFAj9PnVGXUpEvW+hw05J7M4bxrwVAKwCO4EEV03aeADqCk8dO9cfx2fDYkLFihX3WIrqZd/i8J9GsJ8RJGa9pSYiP68vpNR07669J7bQ3W1mu3WODuJyjevA4ptRaQypRJ8qhp379K6HuLs1xjBoQ9OYDQ8KKrwzxXPiokqCoiwHiTlTYyMspjpNoqt/ButpSkPgJGRI8snzEJABymSq5B4Ei0C5akWvyiL3XPdjWYTXQneBpwsq8FRSsTEcQQQR8KtIw7wIJeBTmkiPqyDl00gKHrOoqwaZwHBBEWDFGDLzOKsbm4vGPgPpyNJMkczzJ4mus7OwCWW0toEACKvRVHF7RQ2pIWcuYwCQYnlOlWqrWsYWdZY9xy25k5qljW3B52VAK4pVdKu44HqK12nthDKPEUCUzcpi3Hib2qhit7G0LQmMwWAUlKgdRIB5Wq1ipYpRxkSErs8yiUcVvfiW7OYEqPNDlj2CkSPjQ/Eb94mPo9nqn+ty3/AOqJ+dMuA221iJyG4NwdRVDbW8aGYCMillWTKTGU6So8B+VZp/SOk5x9T94dbridON4pr2BjtouJVjFBDSTKWkWSPTVRjiZ9KfcJg0tIShIgJFCWN5srvhP+GCTCVNk5Vf8AYzR1RrU6emuoYQRS8vnDxR2//ML7J/AmsrNv/wAwvsj8CayhP5jCrwIa4nvW6a0Op71W2ntDwkEgSbx05k1p3WCtC5GcTYMza+022R57kXiYgcz0pUc3q/iM4zqZA0Vl8p/L4xVXZ+y3Mc5mVKWgf+3WnvCbFaQ3kCRFYh6N+qPi2nB7e77/ADgd24ingN2GFHM88XeMi4+RpjwuHwbQBSgd8v61DitxsOu4TlPS33VRe9n+GTdxwxyUa56b6RkuoHrgSuMdpPtXflhuUtkTwCIUrtawoLhNk4jaChnBaZHDir/keNEEN4DC3QjMofagDveoMVv64rysJMaAIT+ZpUFNWrd2+n2HykH3mO2GQxgmgmQkD4mlzb/tECfK1I6C6j+lAGNi47Fm/wBEk8Tc/Hh6U4bvez1ljzL+kXxKr39aPouu2f2V9B/pnZ9IpbP3axePVmXLTZ15kd/yrpG7u5zGESMiQVfaOtFWUACAIFTophKlrGFEriToqyiqS5IMHKAJJ17ATS1h99fDfQy6Z8RRCVWGg41JQkE+kCbAG0x5RwqdNQNnSp00sZM1VUK6mVUK64SpnL/afszIrxo8qrkgTBGvxrz2Z5sTglIXmSErKmzxBE5CecTMcYro2NwiHElK0hQPOq+HwTbKIQAhI9BXJUFYsO8JZezoqHtKA3dZCYIUoQBBOkJWgEWsQlxQEaVCdjMKKoKjczC+KssxA8twDaIOkWgPvZvuhpCsqoCSQonU9Bxvw50E3PxD63vFeV4bZulBN76FXU8qhLVZ9IG3r9oEggZzHxjAobzZRGaJ/tECALDUn1qltzafgoJkAkGCRIkRbuZoqqhm3NkpxDSm1cdDyPMU6BttBAjVlpy3eH2glxGRUJcBmUlVhoIEmNJ9e1DnNr47GMDKhagDAJOnXnrenbd/2YNMOKW4fEJ53oztLaLODbOVAypICgCBFgdOJgjlUYJ5jHiknTWIjbT3XxisKghSirKApBNu/wAKHs7kY6Ao5ZAsLiO1dX2ftJDyAtsyDSfvjvMtjO2tOXzEpXwUn6o9Bw51YqBvmVqd2OnOIH3H3fxDeKK3lBIiyZ1Gs9e9HN7dyv4pXiNq8NdpPOLA9440h4re7E4l5CkZyqRBAIAH/ldg2epRbQV+9AnvU14YFYO8lG1KYgYrDMsNFDgcViW1Hzai3ukW5ffTZuttn+Jw6VxBoJvm6+ylxKEBxpxRWYHmSogA9xa3egOL3paZZa8JCmnUAA81nr0PKuDaGhnQXoCDvGPeD+YX2T+BNZQlzbHiwtSVSpKSbT9UCvaCzgkwSqQBG/ie9av4YLTlVoa24nvW6a2zuJrGZhcMlCcqRAFWU/49eXfpUaao7Z2OrEeFldDZaV4iZRml1JQWybiEiFi1/PQLCVX2RKNsNoXA4mw4k2AHMnhQfbW7anj5VFHMjU+p0rTFbvLWlafHnO2+k5lPnKp0vwUgLCSMjjaCFAgBkQL1mI3ceJHh4tTaU+MEkFyUpcOJypuSFBPitXkR4PHylKbsz+ZIIsfSaYHcFhJlcrIgmTOswSOsH4GmDC7JbbHlQlMdNKAp3XeCs6cQArwymSXSRAxWVEgjMicQi5gjwRGtt17purbcbXiMyVsutpkvHw85fKQAFhK0jxW5Kkz9CABEZaBmHCSuSO0akN8IqRBkAi4NwRcEHQgixFLid23S4pS8QrIpxtRQlboGRIP0YuCAJCQZ8yR5r1Lu/u+8w4lTj4cSGENZRnglCWEpXlVYEeG5/wDk4XFdrYnidk+kZEVMioUVKmuacZQ2/iS20T9rT0rle7mHc2jtMLE+CwogHmQfMr1iB0HWmD2g7wOI+jDa1riEBKTHQk/vSjXsk2AcPhAViFquZ1qLGwoUfP8AyI1qS5YiP7KYAFWE1Aip00mYxNVVCuotpbWaYSS4oDpxuYFqRN5/aSlsEIIRe06qHIRp/ihmwLt3kYzG7ae122B51XgkJGpj/wBGvOucbx78qeV4LSSsqFmxIPPMonQd4iKX1O4nFmT9Ci6gVXcIJOk6csx+Jq1gGAn6HCt51mMytb6+dY94g8BahEtYcfT7n/JOAJV/hUtnxcSrxnr5E3hB/oH1lf1G3KmTdvd155xLz0pQLpTz6nrRbd7cRLZ8V8+I6b30FNIEaU3VSF3PME79hNSIFQl9ObJmTn1y5k5tJ92Z0vpU66VcXuw6cTiXm1tJL3hlKj4gWgoQynL5bZVeEQTrCyKZJI4gwAeYyDiOWvSRInlakrfvctWK+kaJQuwVcgGLCRpOg+FTs7nYhJJ/iUlSggOGXRnypaSUm+kIUQoyRIBBEitRuc94SkO4gPHKzClqf1aUwrIQF5ch8JRzQVS8eV41Me0sPZOQ0k3L3bVgsPlcVJ1JOgi5JJ0HWie2NkNvIlxsLi4sTxF4FzAvA1ihb+6ry/FCsWshaniBmcA87b6W5AMeUutym4IZHYENl7LcaeeWt3OlYSEpGeAUrWQqFEwcikpsfqcBAFlJ8uJQgc5lfC7PQ0kFvD8wIBSTEXAhUA5reY6E1fW8UwC2bqyiCTPlUqxyTPlIAiLiVCrSlVCTRVRh3gy6+kquPlVvBUSRIBzROZIgyiRrcxYg62JF7U3fYdWCrDlRkeYCBBKgnVMycht1TMZhR0mtVGp8InkzvEA4ETds4cNvKQmyQEgf9E1lb7wfzC+yfwJrKXbkwy8CGuJ71ILahWijIywAkSomVDQRpzHOo+J71v4wTcxxFxNjEjrMC3QVq25C5BxNcgkbSQKTIGYSdBxm9oHGx+FbpdTE50xzmOMceEiJoXiNsZbJCQTM2BNxlJPAeUkcbGKFJ226t0gIzCTmOVN5MnhzvWcepszpA/PnKlWA3I+sYMS6ftC08YHlknNzjKZHTSrDGKIHmI+sOvlJCrcAI+BBtNCGn1uGJShMybTeCCSftQT1o1hsEkASAo3MnjKSkzzkH5DkK5PEb2gRKtr7yynEJg3mCpMCNUrS2eOkrR6LFTNOpV7qgrsZ1kA/I/Cogyk6oQf7R/T/APBP/UVK2gDQAWAtyTYDsKIA+d8SntSdNSJqNNSoSTYCTyFSZxOJKipM4GtUXtoJbVlXIPxodt7eVtCPLAAEqUbdT2FU0FjFLOoVRsd4Txm1m2gSQFLPy/Wk7drfRbm0jh0eZAHnjQKnQdhr36UoYZ7GbWcUlglpiYz3ClDvwB5CupbkbhNYBFhKzqqgu640r/P2g60cnU0ckVOmoEVOmlTDzm2/2wXPEK0KWAoEqVGa32QTCUi9p0pMwTTSFwy2p5w2Kj5lTxOY2T2SOGtdy2hgUPIKFiUnUVTwexGWf9tCU+lDFSkziYibO3MffviFZEfYTN/+RNz6037N2I1h0w2kDrxoqqoVmmFAA2giSZG5S7t3aC0j6NwIVqlOUEkczIMUfdWCkweFJO0JViQOaT8hNK9XaVUBe80P0+lXclhxLWxN7fEWGXYCyDBFpjWmM1yJx/Lj8KRqVrHp5f8AFdVxL+UfnyA1PXgO5FNdJYXqBaLdfUtd7KvE9ViEiZOk/IAn76qv40JXc+UgknlBA+c/KqDr8nlExxidSTxP741EU5gZGYCCAYuE6C/A/nTDkhTjmKoqlhq4zK43iKUKWqyfEAQFC6wSSY0sAQJ5mtF72JOL8FuVBUDsQPMe0/dScrZ2K2hiVpKsjKVyABHEEwddZpmd3d/hpUz4hdUIzA2CfrydaRDW1p4jdu3ymgVpts8NO/f03z9sRrKrVGaQ9l76OF5LYYWkDyqBAtHUEyeM8aexpWlRb4i5xiZfUVeE+nOZlaLretFUyIvFHb/8wvsj8Cays2//ADC+yPwJrKRfzGOLwIaOp71DiXOEcPe0A9dZ7VMdT3rFMhWtazgkYE2IILYHuJJJ1N63ZaVEJQTPOw9Y19avY1WQCNNAE2JPU8BHL40JcecmUz1GZcDvJv8ALtWbYApxjM4Z9ZaOFgys5in6oMJT0J4dhevXNurNkEx/SkDtdUn5VJgMJ43v6DgLCre0craQEgCAT6+6PzPpXOpC5JnKd9hBbO1HUufWM2JUoqjSegpwYVIBpa2Lhcy5PC5700IFWqXSsG7ZOZKmvHdtJYSr7RFulVMfthLKVWBXAieE8Y41zDbe138Xik4XDLymPpFJ1B+yDwgaxe9S2AMtx/czbrSzeGkJb6b1BKFCZeWCEIGsm2YxoBM1ts72dv4thsv4hzLEqQYvA48/WaMbs+y9llQcdJcc1JVe/rTdtJ3w2zltCSLcAaGS1h32HpI8IVISeYM3SxOHYAw6AEKvFx5o4/OnJFcT2MVv7YSEnysi/dUKPyy12xuhWgBiBC1EsgJlhFTpqFNTJpYy01VVd1cC9WFUpbx7XKHBrliB1P1o9RQ3fQuYWmo2vpEL4jaAHEChOK2nmskT1Og9TSntXfNpm7ikJPJRlXokX+VLqt78TjFhvBsLcKjAU5KE98ovHUkUtqezgTQFVNHmIz9Y54jaa1LCGpKp4fP0qHamJDbpWRfKoDuRFHcLgBhm22pS48QA6sJCcyuPYdKTPaRtfww4WwkqSQEg8SSAeN4EmOlBZG4zvmN1WofaxhcH4xdw30u1GEfYSVHoVH9Ej41155nMmDSJ7N9z1tk4p85nHL/vp+ldANbPT1+GgWed6u7xrS/rA7+Ay3tAvPLUk/Ct2FtjUnMeBAJ7QknzdNb3iidVjg29Mifh2i+v6QKOdXaLAjvKjL7KASkgSCT5VT10Go1jUC9LG9YxvihDNxcZiAAASbW1703PYNChBSLGRHlg9I7D4DkKlUaq1XibPLpcat6zzFHc/dpzDhReVnUsyaZFLA1IHepcQpCEFa1RyA1P+K5lvRvk864rDsJKyjlEDMJvGpvTC6UHoIBtTt750V90IIzWm461FjcY2j66VHiEmb8q55tL/U320AgJUQkFYOkRcCIHzqZ7czGLSArEZQReAlJ63SJqdfx/PjIKH1EI7eP06+yPwJrKo4/DuoWUrWlSgEyqDfyi9jrXlKsdzGFGwjYdT3qRNR8T3qPEYnLwvzNgO5/IVruwUZM2cZnmPdAHWL9uQ7kfKqeA2epdz5Ucufeo2WS6vjlmVE/WP5COFMDaYFKKus62lCc7DiakhtFh0A5ngKEY1/Ocupm8cVfoOFFsW0Sny6xHx19YqrsnZuU5lDtVXUs2/H5+fhk5wNuZe2RhPDRfU60RTUSa2dbKkKSkwpSSAQSCJsSCLggEkdQKsdhBHaUdvbBGKRlzKQftJMH4iqm6m4zOCkp8yjxNF8Ph3xMqSSVBSrk8UJUlMp8qciSRb3lGedbts4gJAzNnUFVyZKVayOCiggcpB4GlS2TkiB2znEIope3w22GWVJWQlJuVHkBpRRTOIOWFITBBOt4FgbXGfUcQBEXmPEbMdfRDqWVCUkcQRIKrlJ+rpH2jrY1Aswc4g7V1jER/ZKkvYnEYjKQlR8sjgAEj5CuuopcwOyHmkQ34SDySAkA5FXmDMOFNjYhF/egEsMjE50lSm8sjMBe0CYOXnmHwPMUEknmSowMQ0mpk1Cmpk0IyIK2o+Um8wYiCQOsxfXnbSh+1d2kYpvK7ytlMR2ijeOgiCJN+w0uT61UwIgEagVIlTE3Z3shwbSyopznXzX+NMacO1h0/RpSmOQvRc0obb2ylClhWoJ/Z5UO99KxjpavEf4SLF7VDYU6q6r+GOp1VXNG0q2hjUpF2mlEqVqFriCBzABj1PSvNtbdXjnSxhj5b+I7wSgCVBMa2Bv8ACug7q7AYwLOSYWCAuRMKJKYJRKRdJtPA0Lp6snW/yjXWdQApqr+f2EY9ntZWwnkIqU1D/qbUe8BpbKqbyLCJPunQWitTtFqYCwbkWCj7ok6DSxvWoGExSpk1RnWohtNojNnAHMhQB05j+ofPkakQ4FAKBkHTXtx6g1dWB4lCCJqaixSgltSlEgCwjUn8hUppR3x2sptCvKuACRA17TrRVXJg2OIqbw7axLuJGGw2WSmSo3IkkWGnDjNMe5W538IFKcOZxd1E8zc0C9muyVuurxbgjMfKOnD4Cuk1VfbOo/KWPsDSPnPIrRdb1ZZwIU2tRVEaRzohYLuYMAniIW3/AOYX/b+BNZWu3J8dc/0/hFZSjeYxpfKIfOp71pigmACnNIJAzRKpAQk2MBRzX4ZdDNb8T3qyhagISRwNyBxUSNdDlSnT/wC4TNq0eoJCbfea1hONpolSE2QCRKb2HlOeFDiR5DyvA1Nb/wASj7Ri945JSvnN0qt2PI1uXlcMo0MFRPFUgmQJAT6lQ61srELiyQSSoDzSDAJBN7AgEX0PcClPEcd/pA6m/BPBiETEmxgmLAwTrOkAmdIBvW6cW3AkkEkCDAMkuAAidZaUO5HOtkKUFGEgZlHzJyTlK0xqbkJWs6XKTzvuH3CAcgFpIKuME2832uf2h1qniOef6kammMYhKjAm17gdNL8QoH/ypXAnKc/u2JvFgQoyeRiD0Jr0qvqTVPaCEuZWioeZSZE3y6n00o2NvakudK5MqM7Rwjii2MQSok5ROWCSkwmUibg2m+YjSjA2cJBC3JE8QdVLVBEXHnI7AUqb/butJUA0kJCU3jnVHc3e9SXAw8ZGiSdexqpoQprXiKJaC2lhHlOxhljxHDYCTlNwgthVxqLGeaQedbtYVpaiA8VKCsxSFpkeZRiE3jzqHY9BEmKMpCQYzkJnSAdSOsffXP8AfbCIZWSwSgp0IN5HGaolKudMtbYEPE6nhmsqUpknKAJOpgASetqtopJ3O27iXsKlSm5XFlKMAj7RHWoEe0VbOI8LEoRlMjOiRlPCQSZFDNTHIHaT4qzoqeFTJoO5vAyhKSpRhSFLEAmUpygxGplQgcb8qtO7bZSQkuJkkCAQYmRe9h5T8KUMme7UQCkcDNjy/Y4VphT5L1tica0oFPiNknMIzpuQBI9JE96qNYpGUoLiL2HmTNwYi/SakSpmYjGkaWHAnU9hw7n4Us7wblN46PFlIHCde/P/ADRnD49EkqUlZtGUgk5gkpsDInMn/sOdWk7SaKcwWkDW5CYBAIJk2kEHsQeNX2ld+0EbC3QYwicraBpBJEyDYjtV5WAbiPDRrOg1vr8T8auZwoSCCOBBkaxqKjooAgyTKzeFSAZSm/Qdf1PxNQubObKgrIJE6WBkgmQOoFWMXiAhOY6DU8hzNRsYhK0hSSCDoRXKyOSo5HMg6hvNBhED6iLaeUco+61ehIEACANBUhqM60YAQZJka+NK+9uMDxAAJgQEjW3AU0mh5YbZc8UgQqc1tCRE0VTpOYNhkYi97PytOHyOgJWk+7IsPSmc0AxmyiFZkmDzFSYTbJScrvbN+tXCADaU16jvDVbNMLWoBC8o1VIBBA+7vVBO1kEwQsWkEpgEcxxqwt5xCErBT5xOUagHSTOtQw7SQe8TtvJjELGvu/hFe0s47fUOuKX4ShJi6hPl8vCeVeUizjJjiqcCdFOp71q4uOMfl1rbie9arTatl+Jrys8+YkfD99KnwWNKkyRlqBeHm4PpXuEbUJnTvSftAysKIeMweOn+fWrSaoYVyddavoonaVMt4DChwmVQlOtL2O8NvGJyaGwJ56/lW20MY6ypRSCUq1i562pF2/vEpShkkKBkWMg1FdTMx3mVc51YM6DvE8FpKjyrkW0MQUvoKTfOkD4z+RphxW9y1Mw4ghYF4425HSeVDNzt3ncbiUPKSUtJuJ49TUWHwqyh5Mqil2yJ1HajjimWfD/3BCiL6RqYHOuebxYpZWkOkZcwzX4TB+VdBVvAhpp4CzhUR2AsB8KUt0dkjH4panT5Gz89T++tXpOhSzDYSLTqbaHsRvaltnIggDpy5WrmG8W1C6vKm5UYHxv++oroG92wGUhRbEAafsUq7j7OaXtJsLEwmY4a2P3/AAqrlUpLJ32nKMtgzquyw023h0YhsrIaQc0nynMrLbMIByqlWnug2NWTjcKPD+gcCCDc2s2J8oC7keIpJ42WBMU1NJAAFTgVjkxyLGDw2GcWEBhYnP75P1W0JUEws6BSE6R5elWMTsJlKgrKbhWYZj5j5TmN5JB6/XPOjxqtiGpFSJBgprY7cJlMBN0wVc0HnJP0aNfsisOx2QPcEQNSo2SkpGp+yoj16CiUWioXkyCKtjbbmUzK7YSEgJ0Gl548zVNW1EBwNqICjMCReKHYNT6XnA62gIiULSVXvooH4yKT921HG7QdxJJDbJUhPZJIn119aUXqbPECsNIUZb092PrLmsYzzniO23FpKS2pYSXZbTMaqBAA6nlxihm5qC00WFkFbdj1HAjoRVDaG0GcXjUMySpohdtApJkA9RFbYVh1OPffcGRsNpCY0UQSZV6E/Kh0saWPUEnQwyc8j09TJYaho7iNpqM60Ja2z/FYZa8PE3CSqwzQYnpMVTa3iQx4TLrqXHlWVlP1uNtQO9PJ1qG80nnbH8Z39IA0nRqh81o42FAg3BrYGa8NaMXgLGOKw4ulS2/6blI7cRS1tTe3CBaU5lklQBAbXYTcqJAt2nWnxaZqk5slomShJPare0PKZTCnmK+9W+zLba1IWhx5QhpCfNE2Ex7qRrflFDRitpvYVKUhtJUmCsAhQEagTlB9KcHN2cOpectpzdqvhASIAgVXQxO5290tlQNhOXp3ZLIDalXSBPcjN+dZTDt/+YX/AG/gTWUqRg4jIORmM2QSbDWsUgchofyrKytRuJqyHIIFhqKmyDNoOFZWUCVMl8Mch8KttJEC1ZWVJkSN5Ak2H7FANpspn3RryHKsrKpX5pl2cmKO0WUz7o05DrT97PWwMGiABblWVlT1PmX5y/TcmLW2k/TPf81/easez5sAOwAPP+VZWUd/24v/AOjCu8yBkNhx+40qez1lP+qe6PdHAVlZSlv7I+P3ha/NO7N1MmsrKzjGZ4qoF17WVwkGaGoFCsrKIJQyltcfQr7UieztoDCOwAPpOA71lZWV1vls+C/2Yert85S9nrQ/isQYEzrAnXnTvtxI/h3P+KvwmsrKc6v/AOY/L+xAp+4Iu7tJCdkpygJ8rpta8qvbjYfCubez5lJxaCUgnW4BvzryspbpP37PiIazyCdyCbCvCmsrK3pnGRFImvCkcqysq8rNco5VqpI5VlZVhzIlJ/AtqUSptBNrlIJ07VlZWUi/mMfTyif/2Q==">
            <a:hlinkClick r:id="rId2"/>
            <a:extLst>
              <a:ext uri="{FF2B5EF4-FFF2-40B4-BE49-F238E27FC236}">
                <a16:creationId xmlns:a16="http://schemas.microsoft.com/office/drawing/2014/main" id="{1042B402-4CC1-4B3A-A094-18DDA03C8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6628" name="AutoShape 4" descr="data:image/jpeg;base64,/9j/4AAQSkZJRgABAQAAAQABAAD/2wCEAAkGBhQSERQUEhQUFBUWGBgaFhgXGBcXHRgZGhgXFxgYGBwXHCYeGBkjGRcYIC8gIycpLCwsFh8xNTAqNSYrLCkBCQoKDgwOGg8PGiwkHyQsLCwsLywvKiwtKiwsLCwsKSwqKiwsLCwsLCksLCwsLCwsLCwsLCwsLCwsLCwsLCwsLP/AABEIAMIBAwMBIgACEQEDEQH/xAAbAAACAgMBAAAAAAAAAAAAAAAFBgMEAAIHAf/EAEEQAAEDAgMGAwQIBQUAAQUAAAECAxEAIQQSMQUGQVFhcRMigQcykaEjQlKxssHR8BQ0YoLhFTNykvHSJEOTorP/xAAaAQACAwEBAAAAAAAAAAAAAAADBAECBQAG/8QAMBEAAgIBAwIDBwUBAQEBAAAAAQIAAxESITEEQRMyUSJhcYGh0fAFM5GxweFCNCP/2gAMAwEAAhEDEQA/AGLMZNzrUiVHmai4nvW6TXpTNCaPPEHWBrM8qlbWVoUJNwRIPMVb2chJXCuIP3UqN4xTWP8ACJ8i027gkH5EVnP1Gi8VkbETtI0lvzeHGcUqSepETyJH5UTQuRrQNtBSQDwgHrY39VR8aL4RcpFGyOIIS0lVSJNRpqRFQZElSalSaiTWPKIScpAPAm96EZQ7byzEgg6EX7UgbVacwbxW0som0qkpWAZhXD1tUe194lueIlLQecR5Sjgk6GOhN+d9aFNpfbQVqw60c0g50q6EGIN541UOBneKWe3jA+c6Fuzvml8+G4Ah0aiQQeo4x3psbpK3V3Ww/kxKG8iyLinVulnOd4UZxvLDVTJpMVvb4GL8BxWYLUcpgDLqMthcW1N705INBdSDKg5niqicqVVROVAkGRKNQqNSrqFdFEGZEuoya02hiw2gqMWrlu9HtJyqyJJJOiU3J/ICh2XhDpAyYxV0psGonA9Z1BTg5j41qTXHMHtDaLxSptkoEzmUZt8BXUNhY3O0ApaVLHvQQYNGqsLeYYgrqlU+wcj4Qio61TxeMyQOJStUmY8uUBNgSVKUtNhwCjwg21VHNMYyNorkA7ykdrogk54BNwJESYi9zkyqgDjAmDXi9rIEzmtqPLyBtCr2M+h4iKJNtKPOvHWYiYEGxkWMESJ0sSPWsy79SqpOnVk+4Z/5GVpLb4x85Qbx6FKyAmTMaXibi/Q/LmKM7LZyp6m5/KqLiTFj8avsPARPIVndb+pV3VBa25O/aFroKtkib47GZR6x26n98aCtBTyiEXUbKXwQOPm+sbmB15VexG1MOs+ZIXHHwyoDneKKYZaSkFGXLwyxHpFJg6RnBlimo8zne9KcuKWlJIADYF+AbQKytt7v5x3+z/8AmivK0E3USZrjCQJHBUntcfn8qiw7xTB+qeHL/FXFCZ9aos+6UjTh2Cv0FewbnMZPMKoPEelA95cL5msQkGW1SoD7Jsoelj6UWZeAQCQSMyE2/qUATpeBJjpWFxK0mQZIJy6/ULiBmsJU3lMCbrAvWb1oBwy+YSy2KMq3BlvBvogLIlJF+NqpY9gohxlUpNwRcVFs4pZzJKpR7wGpSIBI7AGe08jF1tpCVKCSqF2KQLZpACh1JIHX4Ut1AFgFqHDCTXcFOk7jvJtlbQDqZ4iyhyNEE0t4FgN4hK0q8jkAza8oCVX09+OPuHkaNs7RQRJ8siRHmt4YcOnEAkd0K5U1XeGUatjAsyhiAZeTW8SIqDDvhUxPlMGRF/394qwmiZBGRK8xHxSv4PGF4iUrML/WnvBPoeQFJgpNDtrbIQ7ClJzZbkcxypawGOXg3rEqYUrvkvf4VUgNxz/cUBNRweJ0RsBI4AD0ArXGbTQy0XVEZQLX1PACgWM2thcUjwvEbcJMhE+8U8D+nrwpIxDy8KTkSpDRPmaV5gkjRSJ0PUUMV6tu/pJezHw9Zph1Lxm02zeyis9OQ6V29sQKTtwNhsIb8ZrzKXcqNzPEU5JpWxtRkqMDE8VUTlSqqJyqiQZCuoVmpl1A8LGiiUnNPafvIW0lINkjTmTp84FC/ZjuSHAcViBmUoyJ/wA8Ko+0hrO+kHQuI+H/ALXWdkYcIYbSkQAkfdS3SrqJc85j3XMVC1jgCS+CAIAAFKG9OFKVh5ryLSAFAWkDQ9iPupyXVDamDC0K5waY6irWm3I4i3SXeHZg8HYwZu1vAMQgpV76Ynr1o7hmsyu1ct2Vizh8ajkolBHzH511TBriTS93UE9Gzjnj64k3UCvqNHb8MuOIjgT0H7vQrEOrUY8JZTJtkgREaqIGsnjVJzaQKUZhmKok6GTqExfMNY5A8aN7JeKm1BRKsiikKOpEAieZExPSsLToX4S2oOcQGp0NZwryzcIT5so5mLCfyqzg3w40IPCD+XyoVtXFeZeslwgxyTAHDShG2dtOYLCl9sJJCm05VTCsywCLaGCYPClLqtbDHmOPhDI2B7hCeLQpswPdmR04/I3q5sbbORR+yoEkdQbHvGvOKp4XeJnEIT4n0DhA8rhgH/irRX7tVg7NOqbzx/yKhrLaspYMGcEUnUsD7x4jPiVqHHJ+BIrKg2s0Q6oHkn8IrK2qTmtT7hBnmEjqfWh+DXYTYwkesD/NEOJ71VOFOaEiQr5HW3revZWbbxlhL+BWoJlOuYTppefnGnCa926FuNgwW4BgpN7BJFhqSStJ7cjVfCry+VXlVyOtEAMyCjjqn8/19ay+rUMnioc4nKntYJxmD9mYQDzISFEi6s1jdNrnUpKx0IBuDRZC1KHnAkERxGiVyJE+9z4opX2Gss4hxlXuqOZHr7w+P3imhNEoAsQPmDNZUkHtFPf7GLbcw5Sog+ONOqV054VwlKew+4Upbw7tPYl9tRWPDQoKiBqJEzroabGEQAOQofTUtWCGlnYM2QJYBqVNRJr1OITmyk3EfPT7qMxAg5ZRQnau7QdlTai2siJEEHuDY1JhGMQFXUkgE2KiqAtanLibqSAhAn6pVFTttYoA+4onL73AhEGAIEFYCrRZR40uX90EcHkRE2nurj7BtLMz76QQQOgmAetOOJ3cU5ggh27qU68yKvuoxRCgnwxOaDNxKRHqDIniQDYVM1/FzBDWUcdToYkTqSEyepjS9TYc5g9C4IxFD2T4xaXcQwZypNp+fzrqKaVsLsbEIClJDQWUmSBdSoSASRESSomAIywNZFov4wjyFnVyLhU5SkAa6g50k8CASNRQXOo5nAYGIeVUTlSCYE68e9RuVAkGQPKgSaX8ZvY02soXqORBoztR3K0pXKD8xXANqOvvYtLTRGZxSrnhBH60K2xwwVI309NbI1lnAjJv20F/SN3EhSe4Mj5iugbtbQD2GbWPsiaRm92cS0ypGIyqTqlQmxOoPyqrsPb72EWUDzJ+yeXQ8DQqrfAYrYOY1dQOqQPUeNt51JxV41J4ChmL2uEGFNrjmMp+40NxW8Qda8VqZAhaeIHak7H+0TKSltLrivslJI+K4McLGmLbrM+xxFKenqxmw79xwRKO9B/+pYKPrPCOGgP611nCu5QCdIE/r6Vz9CjiWPGWyWlgyUG8RopJj/w007ubcD6Sk2Uix68j8Kr0yqyNQ/ed12SVvTiTbR2cpKiUEgG8C4ve36VU/wBXcbTkTYCZ5ybn1q9iX3WboSHW+KNFDnlOh7H4iplhtyD4RJMcBPyNef6np7OlbFm4PB9ZWtlsGRATaVLcBUJKje3zgVU3s2AvFobabWlKW3AtYM+YgEASNNT8uVNadmq0QgNg2J1JFRYvDhkAcTz5DUnoJFKB38RWrG44zC7AHMF/6e2tsNrSDlABBAoM9uI1fwlutT9hakj5GjhJXOUpzp91Q0NyMpE6SIr3Z2ODqMwsRZQ5KFiD617Pouqr6xSrgahyPtMq1GqOVOxiBtDdgIcUkuuKIi5UokyAdc3WvaN7e/31/wBv4E1lS1agkAQquSBDXE96t7PdyuJJ5/4qodT3rcVt2LqUqe81YI3xQW5dSTKFhXpMK+Rn0o1g38yErTrAIr3ENh9CkKuoC4+0nSf1/wA0L2Cstyyv6vuE8U8PUVi9H/8Am7UPCW+1hx8DJdv4XMA6iygZHRXEduFXtmbUS40FzEWM8DpHebVFtXCrUhXhEBR5iR/7SvsHBPMhSVyVEk8rmZMacf3JolVT0OyjyniCtsDAbb9/8jinbCCYTCo180H0ET8YrF7XSYAMSbyReJ8qYOunpNDMDu0ffWqVdbgdqKo2QCPNw06U17R5gN5fwiiRJ0/KlFraSsRtEJROVBzK78B8KObcx38PhlEm8EekX/fWgfszwRKXMQvVwmO1Z7HxL8dl/s/8lW9I4sbJCcsOLEBIIFs2VIAmD/Tm7zzIO/8Ao+mV11JCQJBk2y+a9s0gn+48IqZ7FJbTmWQkczSRvJv1Kw21JB0SNVHhPJNRa6IdI3Pp95GBHYbFVeH3BMx/TJSqB5tAU2HAEiTJmX/QZM+KuM2aIsT4hcg3uNB/aO1Q7tKdLQU97xvHKjbdWIEpBZ3bV5Ql5wIFlSpRV7mWQZucwzzwKlazVhndqDPjLIkki4BKshXMEG6k5rRdR9SrVSpoRlYBO7BiDiHSQFQdPeSBz4QD3nmaK4h0JEmrCqBb04oobJGoSs+oAAPzNVZtIzLImtgsD7Y3wbhbRTqCCcwt8P1rmaAGcchw/VV8QdfuFDsPh8TjsYpllWUJjMqAbxPHvTPtzdN5hpvxFZ1JtmjXkDHLSk28XAt9JrV+Bk9OM7/2PSdIzIxDXlIUlQsR99cw3mYVhlnOlUcFBJP3Ct9jbdVhSlaSfDPvoPA9ORrpTSm8Q2lUBSVCRN6aUJ1S5OxESY2dA+BuDOSbh4x13G+VKg1EGbA9fu+FdUOympnw0zzip2cAhv3EhPYRUkU7WgrXTM62xrXLHkwVtxtIZUbCufbkYs/6i4kGxQme9/8AFHfaFvK22gpCpyg5iDx5DmaDeyjZKlFzFLEFZt24D4RSiHxOoLLwNo9aPC6UI3JOZ0miuDQNaFVOHTlGQgHrcdjFKfrI/bJ4yf52xFOl/wDUt4zaiWzBBPPLBI7jWh218OVkOIGdKkgWIGhkG50M/KhONUsLlSSTMnQiJkRBFwQIJFSt49XhhAnj6SSY7X+VYzuqLkcxgAtsw2lXDNFK4+7QCLClzdHGBWJxyU+4H3Mv/cz85o9tPHDCsOvrPuJJ7n6qe5VA9aXPZls8owxWr3nDmPc3rR/Q1Z7Ws+Up1eBXpku3v99f9v4E1lZt7/fX/b+BNZW8/mMWXyiGjqe9bprTie9bpraM15sUmxSYUND++FLG9G1HvEbSywcxIzKmUjmE8b9efGjuLfUk2i+k8xwHerODfS4nNERrPA8QeVZdnhXOQ2zL+AyuojIBxmT4MkoTm1i9ThsawKF4veFlqZVJHAfrpQDFe0ZIs2kE9JV91qq/XVcLlvgP94lCQI8pqVFc7O9mLcgttrH9oAr1eKxAzKxKlNpiwzX9eAHpS9vXMi6tH8kf5mVyDLu/jTj5DbcAWBJWkADUqiZ4RpVhneprBMJbRBKRGY2BPMc6S9lbOxW0HFltSm2gYHMgcSdb06bJ9mDSSFPKU6rqZ++lKabyCS2M7nHP8yuc7iLOJ25i8crKyFK/qI8o7Dj6047nez9OHPjYg53NSToPjpRZ/H4fBpypCZH1R+dI229/XX1FpqVGbJRp0kiuDV1ErUNTd/8ApkEdzH7a2+zLAIRC1D0AilFj2nvOYgBsld/cQkZeylcRVXZPs1xGKIVi1lKTfILfHn610nYG6OHwqR4aBPOL1YVWMdVjfIbCVJ9Ib2c8pTaVKGUkXFXk1Aip00Qwc1VS1vsg+AVDhKT2UI+8CmVVUto4UONqQdFAj9PnVGXUpEvW+hw05J7M4bxrwVAKwCO4EEV03aeADqCk8dO9cfx2fDYkLFihX3WIrqZd/i8J9GsJ8RJGa9pSYiP68vpNR07669J7bQ3W1mu3WODuJyjevA4ptRaQypRJ8qhp379K6HuLs1xjBoQ9OYDQ8KKrwzxXPiokqCoiwHiTlTYyMspjpNoqt/ButpSkPgJGRI8snzEJABymSq5B4Ei0C5akWvyiL3XPdjWYTXQneBpwsq8FRSsTEcQQQR8KtIw7wIJeBTmkiPqyDl00gKHrOoqwaZwHBBEWDFGDLzOKsbm4vGPgPpyNJMkczzJ4mus7OwCWW0toEACKvRVHF7RQ2pIWcuYwCQYnlOlWqrWsYWdZY9xy25k5qljW3B52VAK4pVdKu44HqK12nthDKPEUCUzcpi3Hib2qhit7G0LQmMwWAUlKgdRIB5Wq1ipYpRxkSErs8yiUcVvfiW7OYEqPNDlj2CkSPjQ/Eb94mPo9nqn+ty3/AOqJ+dMuA221iJyG4NwdRVDbW8aGYCMillWTKTGU6So8B+VZp/SOk5x9T94dbridON4pr2BjtouJVjFBDSTKWkWSPTVRjiZ9KfcJg0tIShIgJFCWN5srvhP+GCTCVNk5Vf8AYzR1RrU6emuoYQRS8vnDxR2//ML7J/AmsrNv/wAwvsj8CayhP5jCrwIa4nvW6a0Op71W2ntDwkEgSbx05k1p3WCtC5GcTYMza+022R57kXiYgcz0pUc3q/iM4zqZA0Vl8p/L4xVXZ+y3Mc5mVKWgf+3WnvCbFaQ3kCRFYh6N+qPi2nB7e77/ADgd24ingN2GFHM88XeMi4+RpjwuHwbQBSgd8v61DitxsOu4TlPS33VRe9n+GTdxwxyUa56b6RkuoHrgSuMdpPtXflhuUtkTwCIUrtawoLhNk4jaChnBaZHDir/keNEEN4DC3QjMofagDveoMVv64rysJMaAIT+ZpUFNWrd2+n2HykH3mO2GQxgmgmQkD4mlzb/tECfK1I6C6j+lAGNi47Fm/wBEk8Tc/Hh6U4bvez1ljzL+kXxKr39aPouu2f2V9B/pnZ9IpbP3axePVmXLTZ15kd/yrpG7u5zGESMiQVfaOtFWUACAIFTophKlrGFEriToqyiqS5IMHKAJJ17ATS1h99fDfQy6Z8RRCVWGg41JQkE+kCbAG0x5RwqdNQNnSp00sZM1VUK6mVUK64SpnL/afszIrxo8qrkgTBGvxrz2Z5sTglIXmSErKmzxBE5CecTMcYro2NwiHElK0hQPOq+HwTbKIQAhI9BXJUFYsO8JZezoqHtKA3dZCYIUoQBBOkJWgEWsQlxQEaVCdjMKKoKjczC+KssxA8twDaIOkWgPvZvuhpCsqoCSQonU9Bxvw50E3PxD63vFeV4bZulBN76FXU8qhLVZ9IG3r9oEggZzHxjAobzZRGaJ/tECALDUn1qltzafgoJkAkGCRIkRbuZoqqhm3NkpxDSm1cdDyPMU6BttBAjVlpy3eH2glxGRUJcBmUlVhoIEmNJ9e1DnNr47GMDKhagDAJOnXnrenbd/2YNMOKW4fEJ53oztLaLODbOVAypICgCBFgdOJgjlUYJ5jHiknTWIjbT3XxisKghSirKApBNu/wAKHs7kY6Ao5ZAsLiO1dX2ftJDyAtsyDSfvjvMtjO2tOXzEpXwUn6o9Bw51YqBvmVqd2OnOIH3H3fxDeKK3lBIiyZ1Gs9e9HN7dyv4pXiNq8NdpPOLA9440h4re7E4l5CkZyqRBAIAH/ldg2epRbQV+9AnvU14YFYO8lG1KYgYrDMsNFDgcViW1Hzai3ukW5ffTZuttn+Jw6VxBoJvm6+ylxKEBxpxRWYHmSogA9xa3egOL3paZZa8JCmnUAA81nr0PKuDaGhnQXoCDvGPeD+YX2T+BNZQlzbHiwtSVSpKSbT9UCvaCzgkwSqQBG/ie9av4YLTlVoa24nvW6a2zuJrGZhcMlCcqRAFWU/49eXfpUaao7Z2OrEeFldDZaV4iZRml1JQWybiEiFi1/PQLCVX2RKNsNoXA4mw4k2AHMnhQfbW7anj5VFHMjU+p0rTFbvLWlafHnO2+k5lPnKp0vwUgLCSMjjaCFAgBkQL1mI3ceJHh4tTaU+MEkFyUpcOJypuSFBPitXkR4PHylKbsz+ZIIsfSaYHcFhJlcrIgmTOswSOsH4GmDC7JbbHlQlMdNKAp3XeCs6cQArwymSXSRAxWVEgjMicQi5gjwRGtt17purbcbXiMyVsutpkvHw85fKQAFhK0jxW5Kkz9CABEZaBmHCSuSO0akN8IqRBkAi4NwRcEHQgixFLid23S4pS8QrIpxtRQlboGRIP0YuCAJCQZ8yR5r1Lu/u+8w4lTj4cSGENZRnglCWEpXlVYEeG5/wDk4XFdrYnidk+kZEVMioUVKmuacZQ2/iS20T9rT0rle7mHc2jtMLE+CwogHmQfMr1iB0HWmD2g7wOI+jDa1riEBKTHQk/vSjXsk2AcPhAViFquZ1qLGwoUfP8AyI1qS5YiP7KYAFWE1Aip00mYxNVVCuotpbWaYSS4oDpxuYFqRN5/aSlsEIIRe06qHIRp/ihmwLt3kYzG7ae122B51XgkJGpj/wBGvOucbx78qeV4LSSsqFmxIPPMonQd4iKX1O4nFmT9Ci6gVXcIJOk6csx+Jq1gGAn6HCt51mMytb6+dY94g8BahEtYcfT7n/JOAJV/hUtnxcSrxnr5E3hB/oH1lf1G3KmTdvd155xLz0pQLpTz6nrRbd7cRLZ8V8+I6b30FNIEaU3VSF3PME79hNSIFQl9ObJmTn1y5k5tJ92Z0vpU66VcXuw6cTiXm1tJL3hlKj4gWgoQynL5bZVeEQTrCyKZJI4gwAeYyDiOWvSRInlakrfvctWK+kaJQuwVcgGLCRpOg+FTs7nYhJJ/iUlSggOGXRnypaSUm+kIUQoyRIBBEitRuc94SkO4gPHKzClqf1aUwrIQF5ch8JRzQVS8eV41Me0sPZOQ0k3L3bVgsPlcVJ1JOgi5JJ0HWie2NkNvIlxsLi4sTxF4FzAvA1ihb+6ry/FCsWshaniBmcA87b6W5AMeUutym4IZHYENl7LcaeeWt3OlYSEpGeAUrWQqFEwcikpsfqcBAFlJ8uJQgc5lfC7PQ0kFvD8wIBSTEXAhUA5reY6E1fW8UwC2bqyiCTPlUqxyTPlIAiLiVCrSlVCTRVRh3gy6+kquPlVvBUSRIBzROZIgyiRrcxYg62JF7U3fYdWCrDlRkeYCBBKgnVMycht1TMZhR0mtVGp8InkzvEA4ETds4cNvKQmyQEgf9E1lb7wfzC+yfwJrKXbkwy8CGuJ71ILahWijIywAkSomVDQRpzHOo+J71v4wTcxxFxNjEjrMC3QVq25C5BxNcgkbSQKTIGYSdBxm9oHGx+FbpdTE50xzmOMceEiJoXiNsZbJCQTM2BNxlJPAeUkcbGKFJ226t0gIzCTmOVN5MnhzvWcepszpA/PnKlWA3I+sYMS6ftC08YHlknNzjKZHTSrDGKIHmI+sOvlJCrcAI+BBtNCGn1uGJShMybTeCCSftQT1o1hsEkASAo3MnjKSkzzkH5DkK5PEb2gRKtr7yynEJg3mCpMCNUrS2eOkrR6LFTNOpV7qgrsZ1kA/I/Cogyk6oQf7R/T/APBP/UVK2gDQAWAtyTYDsKIA+d8SntSdNSJqNNSoSTYCTyFSZxOJKipM4GtUXtoJbVlXIPxodt7eVtCPLAAEqUbdT2FU0FjFLOoVRsd4Txm1m2gSQFLPy/Wk7drfRbm0jh0eZAHnjQKnQdhr36UoYZ7GbWcUlglpiYz3ClDvwB5CupbkbhNYBFhKzqqgu640r/P2g60cnU0ckVOmoEVOmlTDzm2/2wXPEK0KWAoEqVGa32QTCUi9p0pMwTTSFwy2p5w2Kj5lTxOY2T2SOGtdy2hgUPIKFiUnUVTwexGWf9tCU+lDFSkziYibO3MffviFZEfYTN/+RNz6037N2I1h0w2kDrxoqqoVmmFAA2giSZG5S7t3aC0j6NwIVqlOUEkczIMUfdWCkweFJO0JViQOaT8hNK9XaVUBe80P0+lXclhxLWxN7fEWGXYCyDBFpjWmM1yJx/Lj8KRqVrHp5f8AFdVxL+UfnyA1PXgO5FNdJYXqBaLdfUtd7KvE9ViEiZOk/IAn76qv40JXc+UgknlBA+c/KqDr8nlExxidSTxP741EU5gZGYCCAYuE6C/A/nTDkhTjmKoqlhq4zK43iKUKWqyfEAQFC6wSSY0sAQJ5mtF72JOL8FuVBUDsQPMe0/dScrZ2K2hiVpKsjKVyABHEEwddZpmd3d/hpUz4hdUIzA2CfrydaRDW1p4jdu3ymgVpts8NO/f03z9sRrKrVGaQ9l76OF5LYYWkDyqBAtHUEyeM8aexpWlRb4i5xiZfUVeE+nOZlaLretFUyIvFHb/8wvsj8Cays2//ADC+yPwJrKRfzGOLwIaOp71DiXOEcPe0A9dZ7VMdT3rFMhWtazgkYE2IILYHuJJJ1N63ZaVEJQTPOw9Y19avY1WQCNNAE2JPU8BHL40JcecmUz1GZcDvJv8ALtWbYApxjM4Z9ZaOFgys5in6oMJT0J4dhevXNurNkEx/SkDtdUn5VJgMJ43v6DgLCre0craQEgCAT6+6PzPpXOpC5JnKd9hBbO1HUufWM2JUoqjSegpwYVIBpa2Lhcy5PC5700IFWqXSsG7ZOZKmvHdtJYSr7RFulVMfthLKVWBXAieE8Y41zDbe138Xik4XDLymPpFJ1B+yDwgaxe9S2AMtx/czbrSzeGkJb6b1BKFCZeWCEIGsm2YxoBM1ts72dv4thsv4hzLEqQYvA48/WaMbs+y9llQcdJcc1JVe/rTdtJ3w2zltCSLcAaGS1h32HpI8IVISeYM3SxOHYAw6AEKvFx5o4/OnJFcT2MVv7YSEnysi/dUKPyy12xuhWgBiBC1EsgJlhFTpqFNTJpYy01VVd1cC9WFUpbx7XKHBrliB1P1o9RQ3fQuYWmo2vpEL4jaAHEChOK2nmskT1Og9TSntXfNpm7ikJPJRlXokX+VLqt78TjFhvBsLcKjAU5KE98ovHUkUtqezgTQFVNHmIz9Y54jaa1LCGpKp4fP0qHamJDbpWRfKoDuRFHcLgBhm22pS48QA6sJCcyuPYdKTPaRtfww4WwkqSQEg8SSAeN4EmOlBZG4zvmN1WofaxhcH4xdw30u1GEfYSVHoVH9Ej41155nMmDSJ7N9z1tk4p85nHL/vp+ldANbPT1+GgWed6u7xrS/rA7+Ay3tAvPLUk/Ct2FtjUnMeBAJ7QknzdNb3iidVjg29Mifh2i+v6QKOdXaLAjvKjL7KASkgSCT5VT10Go1jUC9LG9YxvihDNxcZiAAASbW1703PYNChBSLGRHlg9I7D4DkKlUaq1XibPLpcat6zzFHc/dpzDhReVnUsyaZFLA1IHepcQpCEFa1RyA1P+K5lvRvk864rDsJKyjlEDMJvGpvTC6UHoIBtTt750V90IIzWm461FjcY2j66VHiEmb8q55tL/U320AgJUQkFYOkRcCIHzqZ7czGLSArEZQReAlJ63SJqdfx/PjIKH1EI7eP06+yPwJrKo4/DuoWUrWlSgEyqDfyi9jrXlKsdzGFGwjYdT3qRNR8T3qPEYnLwvzNgO5/IVruwUZM2cZnmPdAHWL9uQ7kfKqeA2epdz5Ucufeo2WS6vjlmVE/WP5COFMDaYFKKus62lCc7DiakhtFh0A5ngKEY1/Ocupm8cVfoOFFsW0Sny6xHx19YqrsnZuU5lDtVXUs2/H5+fhk5wNuZe2RhPDRfU60RTUSa2dbKkKSkwpSSAQSCJsSCLggEkdQKsdhBHaUdvbBGKRlzKQftJMH4iqm6m4zOCkp8yjxNF8Ph3xMqSSVBSrk8UJUlMp8qciSRb3lGedbts4gJAzNnUFVyZKVayOCiggcpB4GlS2TkiB2znEIope3w22GWVJWQlJuVHkBpRRTOIOWFITBBOt4FgbXGfUcQBEXmPEbMdfRDqWVCUkcQRIKrlJ+rpH2jrY1Aswc4g7V1jER/ZKkvYnEYjKQlR8sjgAEj5CuuopcwOyHmkQ34SDySAkA5FXmDMOFNjYhF/egEsMjE50lSm8sjMBe0CYOXnmHwPMUEknmSowMQ0mpk1Cmpk0IyIK2o+Um8wYiCQOsxfXnbSh+1d2kYpvK7ytlMR2ijeOgiCJN+w0uT61UwIgEagVIlTE3Z3shwbSyopznXzX+NMacO1h0/RpSmOQvRc0obb2ylClhWoJ/Z5UO99KxjpavEf4SLF7VDYU6q6r+GOp1VXNG0q2hjUpF2mlEqVqFriCBzABj1PSvNtbdXjnSxhj5b+I7wSgCVBMa2Bv8ACug7q7AYwLOSYWCAuRMKJKYJRKRdJtPA0Lp6snW/yjXWdQApqr+f2EY9ntZWwnkIqU1D/qbUe8BpbKqbyLCJPunQWitTtFqYCwbkWCj7ok6DSxvWoGExSpk1RnWohtNojNnAHMhQB05j+ofPkakQ4FAKBkHTXtx6g1dWB4lCCJqaixSgltSlEgCwjUn8hUppR3x2sptCvKuACRA17TrRVXJg2OIqbw7axLuJGGw2WSmSo3IkkWGnDjNMe5W538IFKcOZxd1E8zc0C9muyVuurxbgjMfKOnD4Cuk1VfbOo/KWPsDSPnPIrRdb1ZZwIU2tRVEaRzohYLuYMAniIW3/AOYX/b+BNZWu3J8dc/0/hFZSjeYxpfKIfOp71pigmACnNIJAzRKpAQk2MBRzX4ZdDNb8T3qyhagISRwNyBxUSNdDlSnT/wC4TNq0eoJCbfea1hONpolSE2QCRKb2HlOeFDiR5DyvA1Nb/wASj7Ri945JSvnN0qt2PI1uXlcMo0MFRPFUgmQJAT6lQ61srELiyQSSoDzSDAJBN7AgEX0PcClPEcd/pA6m/BPBiETEmxgmLAwTrOkAmdIBvW6cW3AkkEkCDAMkuAAidZaUO5HOtkKUFGEgZlHzJyTlK0xqbkJWs6XKTzvuH3CAcgFpIKuME2832uf2h1qniOef6kammMYhKjAm17gdNL8QoH/ypXAnKc/u2JvFgQoyeRiD0Jr0qvqTVPaCEuZWioeZSZE3y6n00o2NvakudK5MqM7Rwjii2MQSok5ROWCSkwmUibg2m+YjSjA2cJBC3JE8QdVLVBEXHnI7AUqb/butJUA0kJCU3jnVHc3e9SXAw8ZGiSdexqpoQprXiKJaC2lhHlOxhljxHDYCTlNwgthVxqLGeaQedbtYVpaiA8VKCsxSFpkeZRiE3jzqHY9BEmKMpCQYzkJnSAdSOsffXP8AfbCIZWSwSgp0IN5HGaolKudMtbYEPE6nhmsqUpknKAJOpgASetqtopJ3O27iXsKlSm5XFlKMAj7RHWoEe0VbOI8LEoRlMjOiRlPCQSZFDNTHIHaT4qzoqeFTJoO5vAyhKSpRhSFLEAmUpygxGplQgcb8qtO7bZSQkuJkkCAQYmRe9h5T8KUMme7UQCkcDNjy/Y4VphT5L1tica0oFPiNknMIzpuQBI9JE96qNYpGUoLiL2HmTNwYi/SakSpmYjGkaWHAnU9hw7n4Us7wblN46PFlIHCde/P/ADRnD49EkqUlZtGUgk5gkpsDInMn/sOdWk7SaKcwWkDW5CYBAIJk2kEHsQeNX2ld+0EbC3QYwicraBpBJEyDYjtV5WAbiPDRrOg1vr8T8auZwoSCCOBBkaxqKjooAgyTKzeFSAZSm/Qdf1PxNQubObKgrIJE6WBkgmQOoFWMXiAhOY6DU8hzNRsYhK0hSSCDoRXKyOSo5HMg6hvNBhED6iLaeUco+61ehIEACANBUhqM60YAQZJka+NK+9uMDxAAJgQEjW3AU0mh5YbZc8UgQqc1tCRE0VTpOYNhkYi97PytOHyOgJWk+7IsPSmc0AxmyiFZkmDzFSYTbJScrvbN+tXCADaU16jvDVbNMLWoBC8o1VIBBA+7vVBO1kEwQsWkEpgEcxxqwt5xCErBT5xOUagHSTOtQw7SQe8TtvJjELGvu/hFe0s47fUOuKX4ShJi6hPl8vCeVeUizjJjiqcCdFOp71q4uOMfl1rbie9arTatl+Jrys8+YkfD99KnwWNKkyRlqBeHm4PpXuEbUJnTvSftAysKIeMweOn+fWrSaoYVyddavoonaVMt4DChwmVQlOtL2O8NvGJyaGwJ56/lW20MY6ypRSCUq1i562pF2/vEpShkkKBkWMg1FdTMx3mVc51YM6DvE8FpKjyrkW0MQUvoKTfOkD4z+RphxW9y1Mw4ghYF4425HSeVDNzt3ncbiUPKSUtJuJ49TUWHwqyh5Mqil2yJ1HajjimWfD/3BCiL6RqYHOuebxYpZWkOkZcwzX4TB+VdBVvAhpp4CzhUR2AsB8KUt0dkjH4panT5Gz89T++tXpOhSzDYSLTqbaHsRvaltnIggDpy5WrmG8W1C6vKm5UYHxv++oroG92wGUhRbEAafsUq7j7OaXtJsLEwmY4a2P3/AAqrlUpLJ32nKMtgzquyw023h0YhsrIaQc0nynMrLbMIByqlWnug2NWTjcKPD+gcCCDc2s2J8oC7keIpJ42WBMU1NJAAFTgVjkxyLGDw2GcWEBhYnP75P1W0JUEws6BSE6R5elWMTsJlKgrKbhWYZj5j5TmN5JB6/XPOjxqtiGpFSJBgprY7cJlMBN0wVc0HnJP0aNfsisOx2QPcEQNSo2SkpGp+yoj16CiUWioXkyCKtjbbmUzK7YSEgJ0Gl548zVNW1EBwNqICjMCReKHYNT6XnA62gIiULSVXvooH4yKT921HG7QdxJJDbJUhPZJIn119aUXqbPECsNIUZb092PrLmsYzzniO23FpKS2pYSXZbTMaqBAA6nlxihm5qC00WFkFbdj1HAjoRVDaG0GcXjUMySpohdtApJkA9RFbYVh1OPffcGRsNpCY0UQSZV6E/Kh0saWPUEnQwyc8j09TJYaho7iNpqM60Ja2z/FYZa8PE3CSqwzQYnpMVTa3iQx4TLrqXHlWVlP1uNtQO9PJ1qG80nnbH8Z39IA0nRqh81o42FAg3BrYGa8NaMXgLGOKw4ulS2/6blI7cRS1tTe3CBaU5lklQBAbXYTcqJAt2nWnxaZqk5slomShJPare0PKZTCnmK+9W+zLba1IWhx5QhpCfNE2Ex7qRrflFDRitpvYVKUhtJUmCsAhQEagTlB9KcHN2cOpectpzdqvhASIAgVXQxO5290tlQNhOXp3ZLIDalXSBPcjN+dZTDt/+YX/AG/gTWUqRg4jIORmM2QSbDWsUgchofyrKytRuJqyHIIFhqKmyDNoOFZWUCVMl8Mch8KttJEC1ZWVJkSN5Ak2H7FANpspn3RryHKsrKpX5pl2cmKO0WUz7o05DrT97PWwMGiABblWVlT1PmX5y/TcmLW2k/TPf81/easez5sAOwAPP+VZWUd/24v/AOjCu8yBkNhx+40qez1lP+qe6PdHAVlZSlv7I+P3ha/NO7N1MmsrKzjGZ4qoF17WVwkGaGoFCsrKIJQyltcfQr7UieztoDCOwAPpOA71lZWV1vls+C/2Yert85S9nrQ/isQYEzrAnXnTvtxI/h3P+KvwmsrKc6v/AOY/L+xAp+4Iu7tJCdkpygJ8rpta8qvbjYfCubez5lJxaCUgnW4BvzryspbpP37PiIazyCdyCbCvCmsrK3pnGRFImvCkcqysq8rNco5VqpI5VlZVhzIlJ/AtqUSptBNrlIJ07VlZWUi/mMfTyif/2Q==">
            <a:hlinkClick r:id="rId2"/>
            <a:extLst>
              <a:ext uri="{FF2B5EF4-FFF2-40B4-BE49-F238E27FC236}">
                <a16:creationId xmlns:a16="http://schemas.microsoft.com/office/drawing/2014/main" id="{F27CF627-E5CF-4157-A6B7-BA01C6D02D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6" y="-7318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82A885D6-EC2A-486E-96B8-B463FFDB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78301"/>
            <a:ext cx="105283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Unicellular &amp; multicellular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Eukaryotic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Animal-like, plant-like, fungi-like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Heterotrophic, autotrophic, saprotrophic</a:t>
            </a:r>
          </a:p>
        </p:txBody>
      </p:sp>
      <p:pic>
        <p:nvPicPr>
          <p:cNvPr id="26630" name="Picture 6">
            <a:hlinkClick r:id="rId3"/>
            <a:extLst>
              <a:ext uri="{FF2B5EF4-FFF2-40B4-BE49-F238E27FC236}">
                <a16:creationId xmlns:a16="http://schemas.microsoft.com/office/drawing/2014/main" id="{9AE27495-8FD2-4A51-BAFF-3C16D547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11" y="284163"/>
            <a:ext cx="2647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8">
            <a:hlinkClick r:id="rId5"/>
            <a:extLst>
              <a:ext uri="{FF2B5EF4-FFF2-40B4-BE49-F238E27FC236}">
                <a16:creationId xmlns:a16="http://schemas.microsoft.com/office/drawing/2014/main" id="{E68DDD78-A512-4EDA-8673-5D811F3975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2697163"/>
            <a:ext cx="953452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6632" name="AutoShape 10">
            <a:hlinkClick r:id="rId5"/>
            <a:extLst>
              <a:ext uri="{FF2B5EF4-FFF2-40B4-BE49-F238E27FC236}">
                <a16:creationId xmlns:a16="http://schemas.microsoft.com/office/drawing/2014/main" id="{B131A8A1-1943-4411-AE60-D39CB8CBE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6" y="-2544763"/>
            <a:ext cx="9534525" cy="53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26633" name="Picture 12">
            <a:hlinkClick r:id="rId5"/>
            <a:extLst>
              <a:ext uri="{FF2B5EF4-FFF2-40B4-BE49-F238E27FC236}">
                <a16:creationId xmlns:a16="http://schemas.microsoft.com/office/drawing/2014/main" id="{697C246B-5ED8-4B66-89DD-FE8F0EE7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70" y="315913"/>
            <a:ext cx="52578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A1268F8-25BB-4542-A2FF-EF84B839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Fungi</a:t>
            </a:r>
          </a:p>
        </p:txBody>
      </p:sp>
      <p:pic>
        <p:nvPicPr>
          <p:cNvPr id="27652" name="Picture 4">
            <a:hlinkClick r:id="rId2"/>
            <a:extLst>
              <a:ext uri="{FF2B5EF4-FFF2-40B4-BE49-F238E27FC236}">
                <a16:creationId xmlns:a16="http://schemas.microsoft.com/office/drawing/2014/main" id="{EC2D5F27-CFC9-487A-BE5C-8E645879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61" y="279560"/>
            <a:ext cx="4373639" cy="289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6" descr="data:image/jpeg;base64,/9j/4AAQSkZJRgABAQAAAQABAAD/2wCEAAkGBhQSEBUUExQUFBUUFBUWFRYUFBUQFRQUFBQVFBQQFBQXHCYeFxkjGRUUHy8gIycpLCwsFR8xNTAqNSYrLCkBCQoKDgwOGg8PGikcHBwpKSkpKSksKSksKSkpKSkpKSkpKSkpLCkpKSkpKSkpKSwsKSkpKSksKSkpLCksLCksLP/AABEIARIAuAMBIgACEQEDEQH/xAAbAAACAwEBAQAAAAAAAAAAAAAEBQIDBgABB//EAEAQAAEDAwIDBQYEBAQFBQAAAAEAAhEDBCESMQVBUSJhcYGRBhMyobHwFELB0VJicuEjJJLxBxUzgqJDU2Oywv/EABkBAAMBAQEAAAAAAAAAAAAAAAECAwAEBf/EACERAAICAgICAwEAAAAAAAAAAAABAhESIQMxE0EyUWEU/9oADAMBAAIRAxEAPwD4mvF6FLSukJZRfCvqOkIKVdTBU5QV2RlH2VPGU04S1Aup5CecPt4CEpaGTsOphSIXrAuK52WR60Lx65V1nrUMV1CqS5el0qmrhOkJZIql7FOm9TAyj0DtF9LZXe8lToW0ohltCXyg8ZSKZIXlNsFHimoVKCDkHEk25gIO6uZK6q0oao1PmK4h1pUkL27YIQlKtCsq1pCLloCiKq9PK5e135XilsehSbWFBwhOb22wk9Zq6IuxW/RVCMpsQgamNs3C0yXIVUaUvC0NuzCX2lvmU2Y3ClJlOJHQvGU5Uyr6DVJyo6Egd1NC1mpnWYg6lJZSM0AAQq6zkQWqipSVU7YtUilgRDBlDtblEtRkKkOLIYRoaEptrmESL5RY6DXBVOqIZ16h33KwQtzZUXWqqo3CNZUC1gFtW3QtUwE6eAUBc28opgoz1xc7rlfdcOPJcuiONEnYwdUBVL7Rp5JK68IO6Lt+KdVsGuhe+wl3CwvG2pCKp3QVrXApW2DFMla0sIsBeUKaJ90oNnTCNIo0yjKVDChSt8phUZDVKTKpAbGSVXc0sKTXryoSds+CFuxktCmozKg9qZjhrzs0qD+C1f4VZSRNoU6F45qYHg9UfkPllUvtnA5BHiITZJiULqlUhDuv3J2LKQhK/C0VXsR2A0r4q03JU2cPhWus8LOjJsooX2UdTve9J7uhpVVG5IR8dq0OmaalcF2yObYuIkpVwiuMLTMrDTukqgCKvQjdcp8Sq5wuS5DUYqo3KJtKQJVVVkK6zdld7ejnWxk6jhX2FEqqnU1EBOLalAXNKQ8Y7LqLIRLAEKH5U2Ekrnas6E6GDQAFzzOPkqm0i4wm3D7HuJ8N1Nj2DWfA9Rk/2Ty34KwBEWdOBMIlxLTEendhZyNiQbw9sbfJRfw8fYRLX4+/ReuMqEpstGAtfaN6foq6nD2kQR6hNxkcip+4BHd9EM2M4oylz7Ot/KC3wyPRI+IcLdTyRI6j9ei+k/hcdUPX4a1w23+8q0OVkJ8SZ8sNNemjhPuP+zrqMvaJZz/l/skjayu5WRxoXXdlISStaFpWrqVBCUcQiFfjnQjQvtdQOCnNvVcdylVFyOpXICTktsdUGPC5L7i/AC5SXHJmyRU+0lUttS1ObajhWG3C67OdIE4db5kpzyUKFAAK9tNc8pWy8VogGou0tpUGUpMLV8AsWiXES4RpBEtHV7vDBgAz4ApGMkdwTg7CW+8aYPwNwPebgkuPwtEb9xRrKA95Ua9ga4ghrWjSGPBAGBOMH1T3iNUUnsOXO3Bn88wGwZ7OXCNzElU8YgPpiQXHJcRp+MEl8jMDV6t5pGOhRag6CZyDts3TvnvkBWTnocKFVga4huwIBEyDAGe/M/JeDJ9ApMskWh0kn/bAUyqh06om2o6jkx1P6qVWU6ObTx0KJtwRn/f0TC3s2yGgGXAfFgc5IPMTEIhvDmkGJ3wCM9CZ/dHBiPkQAGyV66lP7ogUSN/vvVraP39/YQSFbF1az1NIMGd/7r5p7XezX4ch7P8Apvx/Q4btPcdx59F9edQjKUcW4W2tTdSf8Ltj0M4cF18bo55bPh9R5QVxlNeK2LqNRzHiHNMHv6Edx3SqqV1xokwNwRlKiNPWUHWK9p38YIVWrJuyN9S0nC5QqvdUO2FyZGNRavwjaVGVn+E1S4wtTTENXNySrQ8I3sg5kLtarLySpPMKPRUO4YyXT0C2fs85rDrfuMt3kneR9B3uHRY3guXHyWqtahA3jMg7ER37qb7KpaHde5D5cejh2iN3N7ToJzz9Gqm0d71+p0g9kNJy1jGNJ1EncDB759Vle6nw3OSQSBBOZJlRFcnHePXcmNtseSWxq0XM7TySZ1Hc755+itLAHYMjEx1I2H0Q9Pr3Eq9o+o+iQoec89yacIaNY1GAXQSduzlBBo36gjqN9wrrY9OYx/UNkvTC9o3NrahrIwWnvLwQdx98wgq1drKh6bnfVJkfWErbfOLYk/DLRmN5cI8pXrM57i4c5H5gryna0cqhXYQ9knYCTt0P7EK+izHzHUDr5c1VbAbHbH+k7O8Rsj20ognmcd5237wpqNglKil1GB+g7tx5bpZeUoxjqPknVanyB3y08t8ehx5pXdiR4Z8M7HwMg9xVoonZ88/4hcC10/fAdqnAd3sPPyJ+ZXzCrSX3i/oCo1zHDDmuB5n4Tt393d3L4nXarozYqfbEqy34XJyiSUbYZKqmybCrDgAI2XLRWFZoC5EWzNcH4YGiUbWfJhXVCGtgKltPmVx3e2dVVorcdK45ErnHOVS6rOAiYc8AHaPl+q0gOPos1wJwknM+GI5meuy0TKmySWykdEnOH33f3UmD7xzElVz9P1VjT4KdDWWNO3p5QEQx23kUK5yuaf2Qoawym7lykj1VgOcc8juI3/VDsOfEfMf7ImocTvBDvXcesIUaw5ruY/rHgdwjLXAMAnTDhzwYkehCDt3bdAdJ/pdt+qItiZAmDJYZOx+Jp8JBHknUSMmMLYw4AcgS3+ZhnU3HMT9Uwot1sNOduf8AKdiO8FJ21SMjOk6mjaWujU0ffVMOH1wezIx2mu2mkRt5Y+wrQRGRI1MQe8QOo+NndIyEBXfnsgTv0l2nMf1NB8wmV9R7QIPxwJGwd/6b/WR5hJ+KXbaNN9aodLaY1GBn4hNNo6+8iO56eqEsBuiAHunDWOfqyToDC4GI3gerD1Xwu4K1PHvb6tXY+mGsYx4DTpmdLXFwbM9+YGfDCxleunQSL3wpW15BQVSrKrawkqqQjNGOKmFyVNoEBcltApmk1Tk7Lz8bJwqG1JEE+C5zNLwuarOu6LapnHMrvcgQBzXUn5cutyXPHQINGHdu0MLQPNNGP2WfpVzrz1Tcvx4An5FJFWhpvYYCvWP+/NDU6hnwP7Kbav8A+h8pRoFhk49fkVJrzE7bFUtdn0+YU6Ww/wC5voZ+i1GsNDo/7XTvy+x80wpjljm31y0+qV2rgSz+Zpb5gfu35phbnbvbic9pn9g5HEGQTZnVA6gtPi3LfUBvqUWcuBB+MQf62ifWR/5oIthx0mNTQ9n9Q6HwI/0ovXIc5ucNrNE57MagB/pHkmUSbYQapgP30kOPgTD2x0nV/qXU6+kGMin2x/NRfk47s+oXe9a0knLRodn/ANiudJd4B0HzS3ifGKNsGGo9upjoAadboDnU6rC0H4TAcP6lVInZp73iTQxzdBc3QxwgzqpuMOezoQSML5j/AMRvaprmfhgQ94d/iPDjAdSe9mktIyXBrCc8kn497aPcDToOqU6R1YcRr7TtWgOGQ0YEA5z1hY6tVkrN2FKiqrUlVG3JV9OmiGtR6MwOjYIgWgRAXj6sJXJjRiDXBgLkJxC6EFcqRi2hWaCvbhR1QJdnv/RN6nDNO/NBXdP8gEyuXI6pRI25BI7wrLOlElUULWCDOyvFXfvQlJehY/oysaAnyJRT3hwMbkGBz8Eqp8QjyQVbiUqcJSRSaizThhgnxP8A5NC7VDyP5yP/AAWco8cqtZhx2jIDoGMCRjYeivpe0zj8TWmHauYJMRJz4ei6MkyGLNFMZnGmmfnCuBh5HSoB/qGlIKXHwRBZjRpkHPUHbrA8Arv+fTqlkl8F0HSJDpBaIxiR5oZIOLHRrFrSQc06k7ERJwPWU3FQwS2JEVqY/ibgvaPKceKxw9oHl5cGsBJBcNOoOIOoSHTzQl1x2qRGsgSSAIAbMyGxloycDqspp6M4M+n3AhjXsg6Hh7RI7VNwcXAZyYLge9Qddii01PiZSe5zRzdSeDqpHoZIOcSvm/s7xEmv2iSSOZJ+q3Ma6Tm9WkfJWic89GJ4j7e1zApu900U/dwNLiW6i4y4idzy2gLNOu1RfnS4joSPRCUqklamxrSOu70oaldElGV6QIQlKjlOkqFy2MKRVzXKhogKupdQkexkFvqwlV7fwoXF/OyWVnyU0OPew5fR5VrF265QXLp6FPqlxXce7xQ4eB4ncncphUpchk9w/VDPsXcm+a8dnY2yivB+HHyQVbGxTL8HHxHPPml98dPJD8N+gwqkb7fVDXVvrPZMKx2SpAgc8plaFewW5ujT0tIkc1IXALZ5nZWjSJ1Rnr+iB4lSmPd40/NVjT0KwyhVKNta8jKzttxA7OwUzoV8JZwaYykOqZQtwraJLgqbkwkh2NLolwGp/mmDvK+mWrseS+V8Bf8A5pnivqdmuyJxTPkftBitUH8x+qVUwZwn3tJRm6qf1FUW9oE10B7AtBIRNraolzQFZTCRsCRXUoIKrYSmRarW0Ut0M1Zm6vDF43hYKfVqChTops2DEzVzw2Fyf3dvIXqouR+wPRt6Z6ADnJyT3KNRkzkk7dAo2Vw4iajQx3Q9o+nIqw58O8xC809GiplmNyUtu7feBIHMpmwh2GEOjHZ/VTqUpbGTjkIHms3QcbRk20NXPyGEPUtnAnp3J9cW+UFWbHh8k+f0Tx+xdUtxEHPjuuo0pxCM92OvluvSwAdEHJmxFd7w8FvfyPRA0WuYYd5FO30ifBS9wIgj1VFyNKmK4/RC2uoAC9vThQDWscBMj6Kni9ztC0EnIEm6LvZ0f5hnivqtmV8q9mh/jM8V9TsCV0+zml0fP/aC2/zVTxQLmpz7Rs/zL46pWWFZ9gQKWZR9nbShg3Ka2gAC1GJmwwvador318IX8VBQoY9qWKqNh0CLpXUoihdAOAI5pZaVoZbZnru2I3XLZ8R4IKlPU1cpx5ItBlxNMT1OMsBho9449BA9V1Wk49qq8AYhuzc7COfmhLjTSGCBygRPojLa+Y8ag0AcyRA6QAeag0dSZfTAZ3D0XNuJ/fO3gqa9ZpcCHR3TJKk+5a3MeRyd4nu5LYmyJvo6hAz448kBcWmYMmFaeMVHjSGAA7dfllT/AMRwy7y2CD0HsX1bYDfmfVUXALQMHwjl1RlQZOo6oOBOyDuqmIM/fJaIrRF0dc9Faykeg7+5Ro0p7WyKZeaAe8RnK12ZKgR9oCYSbiNPMHEFPqN1nMAKniVEPp6mwc+aEJ4yGlG0V+y9v/itK+k2Oywfs3uO5buzfDZ7l3RlkcU1RmeL0JrO8UF+HCNvasvce9BOci2LFEX2g3UQYVwcUNU3WsagkZUX24KjTcrjVwiBgzWQVa56pfXEqDq8oGH/AAnj35D6LlmpgyNwuXNLiTZ0R5WkHvrDcwT13jw6qutdEjYT9966hbeBnxjvxzTGxsAXgQJPLkI5LSko9DRjfYDY2kjW7HdAPn3IwUAWtYXmm0kZdLonnA5bJs+0DNRIEjbfPQADvhZuk9zqpmTHZM/Iwem6RPdjtegi7tDTeWOLTpJBc12puP4SOSFp3RDTEx1n6lEOtnfmz4HYnqupUQOy/AicCfAQlatmRnv+cj3kZ3zzPkrH1S9w6HrzRVzwthqHsmJxPZIHXxRLKAGBmNp26ZV0o1oluyik6SRMGdlCszqdiiazNLjIjqg74QMbqbhSHyF14T1gIa34k4kNbzVV9e6hp580x4RaANBiSqYqMdoW2aDgFCMrXPfppOPQJHwihACJ9puIe7oaebsK3GqRzz2zO1L/ACfFTZdBZ2vWIUG8Uxuio2Fs01S8CH99JSFt9J3RbbqAi4i2OGVV5VrYSUXxXPvZG6A2i25vIQ9PiGUNUaXL2hww7pkkI39DF17hcld80tC8RULFyZt+HkHrjqeab8PdDnVHO3OhvKd58NgEps7YwCQM77nYfFHSE5tOHaaYAdAfLmg/lZzcT1MT4Lz+Sj0IFtxUqt0PgZ+EbkgCT4ffVVe0Vq3R71kmTBAyB0Hj+6LtqjS5rXFwDGukOiS1py5pOQdvHV3KXD6BqOJyabfhntQcmBy2G/IfOQzYish75oLgRnSd5LRjVH7J/QpUgZdR96QJfLy2AHAh7YHQRB6ouu7XNOk1o0NmMzDZ1ERJJJPNJRxDSDrkTjn12nonUn6BV9gXEqDfeu0B3ad2Q8ZgDeRhdw7hLX1A2pVFJrplzhIaY2IRn45r9IglwEujEEYwkz7kOeZcf7rpi72yL1ohxa30PLGkOAc7tCe0JwRPJIeNVNMDmQtG5znjAkUxuBsOpSbinD9ZBWbV7BRnrK11PkjC1nD7fbCFsLDSnlnRQ+TtgbpDWyoQsx7T3+upp5NT2+vxTpHryWKquJJJ3Ks3SolFW7B67JCU1aAym1c4SK7rkEp+O2GR1MwU4t6ZcEksu08BbS0twGppkX2B0uH9UfS4UI2XCsAiaN0ghkUt4Ui2WQAR1q8FeX9QAYQodIy3GLcGV6q+J3EyuVIkpdm0s64DAXZDnjB2LW5LSOXJMbfiBc6SAJ6iZ3gd3M+iT1qgJDYw09M7ifKVf7+XAAgF5ieQHUcwF5jR6KY6/HNJECcgbTqO5noPvoh+JcaMhrMmQDHITPdzQ9zTaKRa2ZY6d4h0Dn8/9lVStmhzXH4tvEcyPFJSQVs1Hs7TZRYXl3aIlzndohswABmPTOB1RFxd0B2gAAzIc/8AxIeckhn8ZPWT4LM07lzRzDnHHMAgb98Sq6l6cTy+AxME/mAPOSp4tsfFEOKXTQ8lrHN1SDMMmeekLO3Tw52BHgZWgaz3g0vcTI3c4OdOf4ZhDVOByIYepJcIAjqV1QkkqIzg7FVKuQ0hpI1YIHMdCry0FqOPCabB8Zmd3ABpnYt6DfdA1KZbI3A5jI9QqJom4tHUWo0VgwSUs/GtBjmvHVdW5TxX0TZTe33vD3IB9JE1mgIcVspqMgG9pkBZ6rRLnFam9qAhLaNESqQtCyFthQLaglbO3eNCQVKcZRFG+xCd72TZdc1YKrbfgc14aWtA1rIhyySFtoc0uMkbKm74y52EPSpAIhtuCEtjtsEq1+zleqm9pQuTpE2z6C2jGSCXHMArqVkHkcw6XHkA0CfIbLjXDhkyOY5z0EDfbCnVq+5DtJAc7luBkkNHyyvOVnoNg9Vp1FgJMZcdjMZ9P0U6NY4aTzgHaQBkxyxPqg7YZJnL8bb5RoeNIiOYHgOfmUslWh4hP4iYgY2E47M7+P8AZWVKAccGYyQMk9N+UJa1mdRORtyyZBhX16xGA4ziY5yMN8PLklUaKNlra2YyIOADBMqNa9wcnBwJGAOefvKDDocAO+TscDw+5RDqII5QRkkH8vhuf2TpIFstY6QdUPDiIONvoAMIh4BIY4AxIgYjoCBv1yh6DgzB1fKduk4VVSqQOx85nwkeqzMv0RcRpaXGN0KKTyMAla5vDG1DJzABce8+KJtuGtGMAd6p51FdHP4W2YCuyq0S5pA6pdVvIWv9qb0afdMg9SPosZVsjOSr8fJkrZGcMeiupXc7ZTt6VToEysrIQj6dMBNLl9Imo32IazX9FQ2mRlakUWoW4sAUq5RsLEtvxPSYIXt7fhyKqcIB5KpnDhMQj5UN4r9lNvUcU0tqmFfT4aGtQzGmSFN8vsp4dEbmyL9l6radZzSuSf0NB/nTNgXllOSAIGM5dJzI6n6JUXlxl2R+k7DomHEKrXODW5DQcnYxuShaVAnAExvykZwFlpWH2e0W4ERk9nc74LvqircAnA0hpAPgEJcP25ZAgddg3vRDGO7RHwt7GOpyR34BU3ssge7q9rHUASM5GHY3GPmmJpDoATuTtE5k7lRttLQahyXktbty5/QIs3gA7IGARnnO8+J6dySX4OgKrbkmAZxyB36ypF/uxDmn4RAMHbE6T5oe4uH7TkbgA/YVQrO2GBG5PqGj0wik2DKg7hlydcgN7QyXY679eW6YVmzlpD9UiNYa05yQAcf7rMmsQSPk8SNsx0n9l5WrhpgBoaRz7/LCbx+xczQi7BJbUEB0BpaeucEZdB5Ku5Dnt7DXEQROxHIdk7eKR0n4gd4nOmf4dQ27iiKl8RgVD/MQ7aNg7YkBFwNnZm7kuY4hwMyd/vKV3tw47LW13NcIqtgkBwcBgg8wQq+H+yLapJFTsjug9ypkoq2QlBvozvDbo7FOGpZfWvuarmj8pRVG82lFq9og9BzWyrGUFSK7UfauBCm9BTK/w0heCyCve5VlxQTGK3tS6pRIfITNzlXV6o0h1NglSmvVOZXJMWdCmhhb7u/qH0V9ifo76Lxcqy6JxPbYSwz/ABO/+wCL1H3Pk/6Llyk+yhdef9CkOQa2O7JVNTYeA+pXLkBgW6dGnva4+eMqjWfdtyfhd9XCfReLlSPZOQoa8kwSSN4JnMnKKdTEuwNgducbrlyr6JLsJtzLGznsO+bkorOhwjnk95zlcuQj2PIb2VQ++OT8B5//ABpzwQdpvezPfsuXKPN8R4dmR9qB/mXJeSuXK0fijjn8i9qb257K5chLoUspnKtXLlAZEayoOy5cm9jIjGF6uXJjH//Z">
            <a:hlinkClick r:id="rId4"/>
            <a:extLst>
              <a:ext uri="{FF2B5EF4-FFF2-40B4-BE49-F238E27FC236}">
                <a16:creationId xmlns:a16="http://schemas.microsoft.com/office/drawing/2014/main" id="{4E08269A-B71B-48C8-B492-DB64F0AAF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2376488"/>
            <a:ext cx="333375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27654" name="AutoShape 8" descr="data:image/jpeg;base64,/9j/4AAQSkZJRgABAQAAAQABAAD/2wCEAAkGBhQSEBUUExQUFBUUFBUWFRYUFBUQFRQUFBQVFBQQFBQXHCYeFxkjGRUUHy8gIycpLCwsFR8xNTAqNSYrLCkBCQoKDgwOGg8PGikcHBwpKSkpKSksKSksKSkpKSkpKSkpKSkpLCkpKSkpKSkpKSwsKSkpKSksKSkpLCksLCksLP/AABEIARIAuAMBIgACEQEDEQH/xAAbAAACAwEBAQAAAAAAAAAAAAAEBQIDBgABB//EAEAQAAEDAwIDBQYEBAQFBQAAAAEAAhEDBCESMQVBUSJhcYGRBhMyobHwFELB0VJicuEjJJLxBxUzgqJDU2Oywv/EABkBAAMBAQEAAAAAAAAAAAAAAAECAwAEBf/EACERAAICAgICAwEAAAAAAAAAAAABAhESIQMxE0EyUWEU/9oADAMBAAIRAxEAPwD4mvF6FLSukJZRfCvqOkIKVdTBU5QV2RlH2VPGU04S1Aup5CecPt4CEpaGTsOphSIXrAuK52WR60Lx65V1nrUMV1CqS5el0qmrhOkJZIql7FOm9TAyj0DtF9LZXe8lToW0ohltCXyg8ZSKZIXlNsFHimoVKCDkHEk25gIO6uZK6q0oao1PmK4h1pUkL27YIQlKtCsq1pCLloCiKq9PK5e135XilsehSbWFBwhOb22wk9Zq6IuxW/RVCMpsQgamNs3C0yXIVUaUvC0NuzCX2lvmU2Y3ClJlOJHQvGU5Uyr6DVJyo6Egd1NC1mpnWYg6lJZSM0AAQq6zkQWqipSVU7YtUilgRDBlDtblEtRkKkOLIYRoaEptrmESL5RY6DXBVOqIZ16h33KwQtzZUXWqqo3CNZUC1gFtW3QtUwE6eAUBc28opgoz1xc7rlfdcOPJcuiONEnYwdUBVL7Rp5JK68IO6Lt+KdVsGuhe+wl3CwvG2pCKp3QVrXApW2DFMla0sIsBeUKaJ90oNnTCNIo0yjKVDChSt8phUZDVKTKpAbGSVXc0sKTXryoSds+CFuxktCmozKg9qZjhrzs0qD+C1f4VZSRNoU6F45qYHg9UfkPllUvtnA5BHiITZJiULqlUhDuv3J2LKQhK/C0VXsR2A0r4q03JU2cPhWus8LOjJsooX2UdTve9J7uhpVVG5IR8dq0OmaalcF2yObYuIkpVwiuMLTMrDTukqgCKvQjdcp8Sq5wuS5DUYqo3KJtKQJVVVkK6zdld7ejnWxk6jhX2FEqqnU1EBOLalAXNKQ8Y7LqLIRLAEKH5U2Ekrnas6E6GDQAFzzOPkqm0i4wm3D7HuJ8N1Nj2DWfA9Rk/2Ty34KwBEWdOBMIlxLTEendhZyNiQbw9sbfJRfw8fYRLX4+/ReuMqEpstGAtfaN6foq6nD2kQR6hNxkcip+4BHd9EM2M4oylz7Ot/KC3wyPRI+IcLdTyRI6j9ei+k/hcdUPX4a1w23+8q0OVkJ8SZ8sNNemjhPuP+zrqMvaJZz/l/skjayu5WRxoXXdlISStaFpWrqVBCUcQiFfjnQjQvtdQOCnNvVcdylVFyOpXICTktsdUGPC5L7i/AC5SXHJmyRU+0lUttS1ObajhWG3C67OdIE4db5kpzyUKFAAK9tNc8pWy8VogGou0tpUGUpMLV8AsWiXES4RpBEtHV7vDBgAz4ApGMkdwTg7CW+8aYPwNwPebgkuPwtEb9xRrKA95Ua9ga4ghrWjSGPBAGBOMH1T3iNUUnsOXO3Bn88wGwZ7OXCNzElU8YgPpiQXHJcRp+MEl8jMDV6t5pGOhRag6CZyDts3TvnvkBWTnocKFVga4huwIBEyDAGe/M/JeDJ9ApMskWh0kn/bAUyqh06om2o6jkx1P6qVWU6ObTx0KJtwRn/f0TC3s2yGgGXAfFgc5IPMTEIhvDmkGJ3wCM9CZ/dHBiPkQAGyV66lP7ogUSN/vvVraP39/YQSFbF1az1NIMGd/7r5p7XezX4ch7P8Apvx/Q4btPcdx59F9edQjKUcW4W2tTdSf8Ltj0M4cF18bo55bPh9R5QVxlNeK2LqNRzHiHNMHv6Edx3SqqV1xokwNwRlKiNPWUHWK9p38YIVWrJuyN9S0nC5QqvdUO2FyZGNRavwjaVGVn+E1S4wtTTENXNySrQ8I3sg5kLtarLySpPMKPRUO4YyXT0C2fs85rDrfuMt3kneR9B3uHRY3guXHyWqtahA3jMg7ER37qb7KpaHde5D5cejh2iN3N7ToJzz9Gqm0d71+p0g9kNJy1jGNJ1EncDB759Vle6nw3OSQSBBOZJlRFcnHePXcmNtseSWxq0XM7TySZ1Hc755+itLAHYMjEx1I2H0Q9Pr3Eq9o+o+iQoec89yacIaNY1GAXQSduzlBBo36gjqN9wrrY9OYx/UNkvTC9o3NrahrIwWnvLwQdx98wgq1drKh6bnfVJkfWErbfOLYk/DLRmN5cI8pXrM57i4c5H5gryna0cqhXYQ9knYCTt0P7EK+izHzHUDr5c1VbAbHbH+k7O8Rsj20ognmcd5237wpqNglKil1GB+g7tx5bpZeUoxjqPknVanyB3y08t8ehx5pXdiR4Z8M7HwMg9xVoonZ88/4hcC10/fAdqnAd3sPPyJ+ZXzCrSX3i/oCo1zHDDmuB5n4Tt393d3L4nXarozYqfbEqy34XJyiSUbYZKqmybCrDgAI2XLRWFZoC5EWzNcH4YGiUbWfJhXVCGtgKltPmVx3e2dVVorcdK45ErnHOVS6rOAiYc8AHaPl+q0gOPos1wJwknM+GI5meuy0TKmySWykdEnOH33f3UmD7xzElVz9P1VjT4KdDWWNO3p5QEQx23kUK5yuaf2Qoawym7lykj1VgOcc8juI3/VDsOfEfMf7ImocTvBDvXcesIUaw5ruY/rHgdwjLXAMAnTDhzwYkehCDt3bdAdJ/pdt+qItiZAmDJYZOx+Jp8JBHknUSMmMLYw4AcgS3+ZhnU3HMT9Uwot1sNOduf8AKdiO8FJ21SMjOk6mjaWujU0ffVMOH1wezIx2mu2mkRt5Y+wrQRGRI1MQe8QOo+NndIyEBXfnsgTv0l2nMf1NB8wmV9R7QIPxwJGwd/6b/WR5hJ+KXbaNN9aodLaY1GBn4hNNo6+8iO56eqEsBuiAHunDWOfqyToDC4GI3gerD1Xwu4K1PHvb6tXY+mGsYx4DTpmdLXFwbM9+YGfDCxleunQSL3wpW15BQVSrKrawkqqQjNGOKmFyVNoEBcltApmk1Tk7Lz8bJwqG1JEE+C5zNLwuarOu6LapnHMrvcgQBzXUn5cutyXPHQINGHdu0MLQPNNGP2WfpVzrz1Tcvx4An5FJFWhpvYYCvWP+/NDU6hnwP7Kbav8A+h8pRoFhk49fkVJrzE7bFUtdn0+YU6Ww/wC5voZ+i1GsNDo/7XTvy+x80wpjljm31y0+qV2rgSz+Zpb5gfu35phbnbvbic9pn9g5HEGQTZnVA6gtPi3LfUBvqUWcuBB+MQf62ifWR/5oIthx0mNTQ9n9Q6HwI/0ovXIc5ucNrNE57MagB/pHkmUSbYQapgP30kOPgTD2x0nV/qXU6+kGMin2x/NRfk47s+oXe9a0knLRodn/ANiudJd4B0HzS3ifGKNsGGo9upjoAadboDnU6rC0H4TAcP6lVInZp73iTQxzdBc3QxwgzqpuMOezoQSML5j/AMRvaprmfhgQ94d/iPDjAdSe9mktIyXBrCc8kn497aPcDToOqU6R1YcRr7TtWgOGQ0YEA5z1hY6tVkrN2FKiqrUlVG3JV9OmiGtR6MwOjYIgWgRAXj6sJXJjRiDXBgLkJxC6EFcqRi2hWaCvbhR1QJdnv/RN6nDNO/NBXdP8gEyuXI6pRI25BI7wrLOlElUULWCDOyvFXfvQlJehY/oysaAnyJRT3hwMbkGBz8Eqp8QjyQVbiUqcJSRSaizThhgnxP8A5NC7VDyP5yP/AAWco8cqtZhx2jIDoGMCRjYeivpe0zj8TWmHauYJMRJz4ei6MkyGLNFMZnGmmfnCuBh5HSoB/qGlIKXHwRBZjRpkHPUHbrA8Arv+fTqlkl8F0HSJDpBaIxiR5oZIOLHRrFrSQc06k7ERJwPWU3FQwS2JEVqY/ibgvaPKceKxw9oHl5cGsBJBcNOoOIOoSHTzQl1x2qRGsgSSAIAbMyGxloycDqspp6M4M+n3AhjXsg6Hh7RI7VNwcXAZyYLge9Qddii01PiZSe5zRzdSeDqpHoZIOcSvm/s7xEmv2iSSOZJ+q3Ma6Tm9WkfJWic89GJ4j7e1zApu900U/dwNLiW6i4y4idzy2gLNOu1RfnS4joSPRCUqklamxrSOu70oaldElGV6QIQlKjlOkqFy2MKRVzXKhogKupdQkexkFvqwlV7fwoXF/OyWVnyU0OPew5fR5VrF265QXLp6FPqlxXce7xQ4eB4ncncphUpchk9w/VDPsXcm+a8dnY2yivB+HHyQVbGxTL8HHxHPPml98dPJD8N+gwqkb7fVDXVvrPZMKx2SpAgc8plaFewW5ujT0tIkc1IXALZ5nZWjSJ1Rnr+iB4lSmPd40/NVjT0KwyhVKNta8jKzttxA7OwUzoV8JZwaYykOqZQtwraJLgqbkwkh2NLolwGp/mmDvK+mWrseS+V8Bf8A5pnivqdmuyJxTPkftBitUH8x+qVUwZwn3tJRm6qf1FUW9oE10B7AtBIRNraolzQFZTCRsCRXUoIKrYSmRarW0Ut0M1Zm6vDF43hYKfVqChTops2DEzVzw2Fyf3dvIXqouR+wPRt6Z6ADnJyT3KNRkzkk7dAo2Vw4iajQx3Q9o+nIqw58O8xC809GiplmNyUtu7feBIHMpmwh2GEOjHZ/VTqUpbGTjkIHms3QcbRk20NXPyGEPUtnAnp3J9cW+UFWbHh8k+f0Tx+xdUtxEHPjuuo0pxCM92OvluvSwAdEHJmxFd7w8FvfyPRA0WuYYd5FO30ifBS9wIgj1VFyNKmK4/RC2uoAC9vThQDWscBMj6Kni9ztC0EnIEm6LvZ0f5hnivqtmV8q9mh/jM8V9TsCV0+zml0fP/aC2/zVTxQLmpz7Rs/zL46pWWFZ9gQKWZR9nbShg3Ka2gAC1GJmwwvador318IX8VBQoY9qWKqNh0CLpXUoihdAOAI5pZaVoZbZnru2I3XLZ8R4IKlPU1cpx5ItBlxNMT1OMsBho9449BA9V1Wk49qq8AYhuzc7COfmhLjTSGCBygRPojLa+Y8ag0AcyRA6QAeag0dSZfTAZ3D0XNuJ/fO3gqa9ZpcCHR3TJKk+5a3MeRyd4nu5LYmyJvo6hAz448kBcWmYMmFaeMVHjSGAA7dfllT/AMRwy7y2CD0HsX1bYDfmfVUXALQMHwjl1RlQZOo6oOBOyDuqmIM/fJaIrRF0dc9Faykeg7+5Ro0p7WyKZeaAe8RnK12ZKgR9oCYSbiNPMHEFPqN1nMAKniVEPp6mwc+aEJ4yGlG0V+y9v/itK+k2Oywfs3uO5buzfDZ7l3RlkcU1RmeL0JrO8UF+HCNvasvce9BOci2LFEX2g3UQYVwcUNU3WsagkZUX24KjTcrjVwiBgzWQVa56pfXEqDq8oGH/AAnj35D6LlmpgyNwuXNLiTZ0R5WkHvrDcwT13jw6qutdEjYT9966hbeBnxjvxzTGxsAXgQJPLkI5LSko9DRjfYDY2kjW7HdAPn3IwUAWtYXmm0kZdLonnA5bJs+0DNRIEjbfPQADvhZuk9zqpmTHZM/Iwem6RPdjtegi7tDTeWOLTpJBc12puP4SOSFp3RDTEx1n6lEOtnfmz4HYnqupUQOy/AicCfAQlatmRnv+cj3kZ3zzPkrH1S9w6HrzRVzwthqHsmJxPZIHXxRLKAGBmNp26ZV0o1oluyik6SRMGdlCszqdiiazNLjIjqg74QMbqbhSHyF14T1gIa34k4kNbzVV9e6hp580x4RaANBiSqYqMdoW2aDgFCMrXPfppOPQJHwihACJ9puIe7oaebsK3GqRzz2zO1L/ACfFTZdBZ2vWIUG8Uxuio2Fs01S8CH99JSFt9J3RbbqAi4i2OGVV5VrYSUXxXPvZG6A2i25vIQ9PiGUNUaXL2hww7pkkI39DF17hcld80tC8RULFyZt+HkHrjqeab8PdDnVHO3OhvKd58NgEps7YwCQM77nYfFHSE5tOHaaYAdAfLmg/lZzcT1MT4Lz+Sj0IFtxUqt0PgZ+EbkgCT4ffVVe0Vq3R71kmTBAyB0Hj+6LtqjS5rXFwDGukOiS1py5pOQdvHV3KXD6BqOJyabfhntQcmBy2G/IfOQzYish75oLgRnSd5LRjVH7J/QpUgZdR96QJfLy2AHAh7YHQRB6ouu7XNOk1o0NmMzDZ1ERJJJPNJRxDSDrkTjn12nonUn6BV9gXEqDfeu0B3ad2Q8ZgDeRhdw7hLX1A2pVFJrplzhIaY2IRn45r9IglwEujEEYwkz7kOeZcf7rpi72yL1ohxa30PLGkOAc7tCe0JwRPJIeNVNMDmQtG5znjAkUxuBsOpSbinD9ZBWbV7BRnrK11PkjC1nD7fbCFsLDSnlnRQ+TtgbpDWyoQsx7T3+upp5NT2+vxTpHryWKquJJJ3Ks3SolFW7B67JCU1aAym1c4SK7rkEp+O2GR1MwU4t6ZcEksu08BbS0twGppkX2B0uH9UfS4UI2XCsAiaN0ghkUt4Ui2WQAR1q8FeX9QAYQodIy3GLcGV6q+J3EyuVIkpdm0s64DAXZDnjB2LW5LSOXJMbfiBc6SAJ6iZ3gd3M+iT1qgJDYw09M7ifKVf7+XAAgF5ieQHUcwF5jR6KY6/HNJECcgbTqO5noPvoh+JcaMhrMmQDHITPdzQ9zTaKRa2ZY6d4h0Dn8/9lVStmhzXH4tvEcyPFJSQVs1Hs7TZRYXl3aIlzndohswABmPTOB1RFxd0B2gAAzIc/8AxIeckhn8ZPWT4LM07lzRzDnHHMAgb98Sq6l6cTy+AxME/mAPOSp4tsfFEOKXTQ8lrHN1SDMMmeekLO3Tw52BHgZWgaz3g0vcTI3c4OdOf4ZhDVOByIYepJcIAjqV1QkkqIzg7FVKuQ0hpI1YIHMdCry0FqOPCabB8Zmd3ABpnYt6DfdA1KZbI3A5jI9QqJom4tHUWo0VgwSUs/GtBjmvHVdW5TxX0TZTe33vD3IB9JE1mgIcVspqMgG9pkBZ6rRLnFam9qAhLaNESqQtCyFthQLaglbO3eNCQVKcZRFG+xCd72TZdc1YKrbfgc14aWtA1rIhyySFtoc0uMkbKm74y52EPSpAIhtuCEtjtsEq1+zleqm9pQuTpE2z6C2jGSCXHMArqVkHkcw6XHkA0CfIbLjXDhkyOY5z0EDfbCnVq+5DtJAc7luBkkNHyyvOVnoNg9Vp1FgJMZcdjMZ9P0U6NY4aTzgHaQBkxyxPqg7YZJnL8bb5RoeNIiOYHgOfmUslWh4hP4iYgY2E47M7+P8AZWVKAccGYyQMk9N+UJa1mdRORtyyZBhX16xGA4ziY5yMN8PLklUaKNlra2YyIOADBMqNa9wcnBwJGAOefvKDDocAO+TscDw+5RDqII5QRkkH8vhuf2TpIFstY6QdUPDiIONvoAMIh4BIY4AxIgYjoCBv1yh6DgzB1fKduk4VVSqQOx85nwkeqzMv0RcRpaXGN0KKTyMAla5vDG1DJzABce8+KJtuGtGMAd6p51FdHP4W2YCuyq0S5pA6pdVvIWv9qb0afdMg9SPosZVsjOSr8fJkrZGcMeiupXc7ZTt6VToEysrIQj6dMBNLl9Imo32IazX9FQ2mRlakUWoW4sAUq5RsLEtvxPSYIXt7fhyKqcIB5KpnDhMQj5UN4r9lNvUcU0tqmFfT4aGtQzGmSFN8vsp4dEbmyL9l6radZzSuSf0NB/nTNgXllOSAIGM5dJzI6n6JUXlxl2R+k7DomHEKrXODW5DQcnYxuShaVAnAExvykZwFlpWH2e0W4ERk9nc74LvqircAnA0hpAPgEJcP25ZAgddg3vRDGO7RHwt7GOpyR34BU3ssge7q9rHUASM5GHY3GPmmJpDoATuTtE5k7lRttLQahyXktbty5/QIs3gA7IGARnnO8+J6dySX4OgKrbkmAZxyB36ypF/uxDmn4RAMHbE6T5oe4uH7TkbgA/YVQrO2GBG5PqGj0wik2DKg7hlydcgN7QyXY679eW6YVmzlpD9UiNYa05yQAcf7rMmsQSPk8SNsx0n9l5WrhpgBoaRz7/LCbx+xczQi7BJbUEB0BpaeucEZdB5Ku5Dnt7DXEQROxHIdk7eKR0n4gd4nOmf4dQ27iiKl8RgVD/MQ7aNg7YkBFwNnZm7kuY4hwMyd/vKV3tw47LW13NcIqtgkBwcBgg8wQq+H+yLapJFTsjug9ypkoq2QlBvozvDbo7FOGpZfWvuarmj8pRVG82lFq9og9BzWyrGUFSK7UfauBCm9BTK/w0heCyCve5VlxQTGK3tS6pRIfITNzlXV6o0h1NglSmvVOZXJMWdCmhhb7u/qH0V9ifo76Lxcqy6JxPbYSwz/ABO/+wCL1H3Pk/6Llyk+yhdef9CkOQa2O7JVNTYeA+pXLkBgW6dGnva4+eMqjWfdtyfhd9XCfReLlSPZOQoa8kwSSN4JnMnKKdTEuwNgducbrlyr6JLsJtzLGznsO+bkorOhwjnk95zlcuQj2PIb2VQ++OT8B5//ABpzwQdpvezPfsuXKPN8R4dmR9qB/mXJeSuXK0fijjn8i9qb257K5chLoUspnKtXLlAZEayoOy5cm9jIjGF6uXJjH//Z">
            <a:hlinkClick r:id="rId4"/>
            <a:extLst>
              <a:ext uri="{FF2B5EF4-FFF2-40B4-BE49-F238E27FC236}">
                <a16:creationId xmlns:a16="http://schemas.microsoft.com/office/drawing/2014/main" id="{9FC31626-10E1-4B23-BB9C-96A09F7E0D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2224088"/>
            <a:ext cx="3333750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pic>
        <p:nvPicPr>
          <p:cNvPr id="27655" name="Picture 10">
            <a:hlinkClick r:id="rId4"/>
            <a:extLst>
              <a:ext uri="{FF2B5EF4-FFF2-40B4-BE49-F238E27FC236}">
                <a16:creationId xmlns:a16="http://schemas.microsoft.com/office/drawing/2014/main" id="{71004B2B-F395-4803-9157-4141F80E3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86" y="-38670"/>
            <a:ext cx="3333750" cy="49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9">
            <a:extLst>
              <a:ext uri="{FF2B5EF4-FFF2-40B4-BE49-F238E27FC236}">
                <a16:creationId xmlns:a16="http://schemas.microsoft.com/office/drawing/2014/main" id="{8E89F267-5932-406C-B113-BC925893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" y="4419601"/>
            <a:ext cx="86336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multicellular &amp; eukaryotic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Cell wall made of chitin (animal material)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saprotrophic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598D-38F7-4E72-BF08-7B610BBD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Saprotrophs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B152-FE76-420A-8208-AD3B73E8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3429000"/>
            <a:ext cx="10515600" cy="4351338"/>
          </a:xfrm>
        </p:spPr>
        <p:txBody>
          <a:bodyPr/>
          <a:lstStyle/>
          <a:p>
            <a:r>
              <a:rPr lang="en-US" dirty="0"/>
              <a:t>Also called saprophyte or saprobe </a:t>
            </a:r>
          </a:p>
          <a:p>
            <a:r>
              <a:rPr lang="en-US" dirty="0"/>
              <a:t>Organism that </a:t>
            </a:r>
            <a:r>
              <a:rPr lang="en-US" b="1" dirty="0"/>
              <a:t>feeds on nonliving organic matter </a:t>
            </a:r>
            <a:r>
              <a:rPr lang="en-US" dirty="0"/>
              <a:t>known as detritus at a microscopic level. </a:t>
            </a:r>
          </a:p>
          <a:p>
            <a:r>
              <a:rPr lang="en-US" dirty="0"/>
              <a:t>The etymology of the word saprotroph comes from the Greek </a:t>
            </a:r>
            <a:r>
              <a:rPr lang="en-US" dirty="0" err="1"/>
              <a:t>saprós</a:t>
            </a:r>
            <a:r>
              <a:rPr lang="en-US" dirty="0"/>
              <a:t> (“rotten, putrid”) and </a:t>
            </a:r>
            <a:r>
              <a:rPr lang="en-US" dirty="0" err="1"/>
              <a:t>trophē</a:t>
            </a:r>
            <a:r>
              <a:rPr lang="en-US" dirty="0"/>
              <a:t> (“nourishment”).</a:t>
            </a:r>
          </a:p>
        </p:txBody>
      </p:sp>
      <p:pic>
        <p:nvPicPr>
          <p:cNvPr id="2050" name="Picture 2" descr="What are examples of saprotrophic organisms? | Study.com">
            <a:extLst>
              <a:ext uri="{FF2B5EF4-FFF2-40B4-BE49-F238E27FC236}">
                <a16:creationId xmlns:a16="http://schemas.microsoft.com/office/drawing/2014/main" id="{5461DF1E-F386-43AD-9E01-478EB75BE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/>
          <a:stretch/>
        </p:blipFill>
        <p:spPr bwMode="auto">
          <a:xfrm>
            <a:off x="5280660" y="115094"/>
            <a:ext cx="6299835" cy="32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67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4BECA91-109E-4AF9-B086-0A40D68EC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Plantae</a:t>
            </a:r>
          </a:p>
        </p:txBody>
      </p:sp>
      <p:pic>
        <p:nvPicPr>
          <p:cNvPr id="28676" name="Picture 4">
            <a:hlinkClick r:id="rId2"/>
            <a:extLst>
              <a:ext uri="{FF2B5EF4-FFF2-40B4-BE49-F238E27FC236}">
                <a16:creationId xmlns:a16="http://schemas.microsoft.com/office/drawing/2014/main" id="{BC7D24AF-97A4-4062-AE91-D7D0009E3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387475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>
            <a:hlinkClick r:id="rId4"/>
            <a:extLst>
              <a:ext uri="{FF2B5EF4-FFF2-40B4-BE49-F238E27FC236}">
                <a16:creationId xmlns:a16="http://schemas.microsoft.com/office/drawing/2014/main" id="{C14CF594-E19D-44E4-AF9B-598841235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266825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>
            <a:extLst>
              <a:ext uri="{FF2B5EF4-FFF2-40B4-BE49-F238E27FC236}">
                <a16:creationId xmlns:a16="http://schemas.microsoft.com/office/drawing/2014/main" id="{25725DC2-86C1-47E5-8210-D9E54838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4419600"/>
            <a:ext cx="68818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multicellular &amp; eukaryotic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Cell wall made of cellulose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Autotrophic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7B3E4F1-0F05-47C1-B85A-C0244BE8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Animalia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C647AAD4-287D-441E-AB0A-3B64EEC1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" y="4419599"/>
            <a:ext cx="924306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multicellular &amp; eukaryotic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Heterotrophic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sz="3600" dirty="0">
                <a:latin typeface="+mn-lt"/>
              </a:rPr>
              <a:t>No wall cell (only cell membrane)</a:t>
            </a:r>
          </a:p>
        </p:txBody>
      </p:sp>
      <p:pic>
        <p:nvPicPr>
          <p:cNvPr id="29701" name="Picture 2">
            <a:hlinkClick r:id="rId2"/>
            <a:extLst>
              <a:ext uri="{FF2B5EF4-FFF2-40B4-BE49-F238E27FC236}">
                <a16:creationId xmlns:a16="http://schemas.microsoft.com/office/drawing/2014/main" id="{29388AA5-AE14-4BDE-9E21-D079F581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33" y="798375"/>
            <a:ext cx="4173169" cy="312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>
            <a:hlinkClick r:id="rId4"/>
            <a:extLst>
              <a:ext uri="{FF2B5EF4-FFF2-40B4-BE49-F238E27FC236}">
                <a16:creationId xmlns:a16="http://schemas.microsoft.com/office/drawing/2014/main" id="{59199663-3219-4000-A728-22E756BA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02" y="684075"/>
            <a:ext cx="4694237" cy="335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854C-F39D-427B-8A5D-CC653815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Dimetrodon is a </a:t>
            </a:r>
            <a:r>
              <a:rPr lang="en-US" b="1" dirty="0"/>
              <a:t>protomammal</a:t>
            </a:r>
            <a:r>
              <a:rPr lang="en-US" dirty="0"/>
              <a:t> constantly confused for a dinosaur and classified incorrectly as a reptile! You can even buy dinosaur toys and candy that includes Dimetrodon!</a:t>
            </a:r>
          </a:p>
          <a:p>
            <a:r>
              <a:rPr lang="en-US" dirty="0">
                <a:hlinkClick r:id="rId2"/>
              </a:rPr>
              <a:t>https://youtu.be/-tdVPiyVDsQ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D2C7D3-8D1E-4064-97BC-F5F9A6A4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3" y="3238197"/>
            <a:ext cx="4658255" cy="26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09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B2ED623-CC39-4EBF-AC01-F30FA261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altLang="en-US"/>
            </a:br>
            <a:br>
              <a:rPr lang="en-CA" altLang="en-US"/>
            </a:br>
            <a:r>
              <a:rPr lang="en-CA" altLang="en-US"/>
              <a:t>What factors contribute to how organisms are classified?</a:t>
            </a:r>
            <a:br>
              <a:rPr lang="en-CA" altLang="en-US"/>
            </a:br>
            <a:endParaRPr lang="en-CA" altLang="en-U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22E9FD7-7E21-41BC-98DB-847B99ED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dirty="0"/>
          </a:p>
          <a:p>
            <a:endParaRPr lang="en-CA" altLang="en-US" dirty="0"/>
          </a:p>
          <a:p>
            <a:r>
              <a:rPr lang="en-CA" altLang="en-US" dirty="0"/>
              <a:t>Evolutionary connections</a:t>
            </a:r>
          </a:p>
          <a:p>
            <a:r>
              <a:rPr lang="en-CA" altLang="en-US" dirty="0"/>
              <a:t>Homologous structures</a:t>
            </a:r>
          </a:p>
          <a:p>
            <a:r>
              <a:rPr lang="en-CA" altLang="en-US" dirty="0"/>
              <a:t>Embryonic development</a:t>
            </a:r>
          </a:p>
        </p:txBody>
      </p:sp>
      <p:pic>
        <p:nvPicPr>
          <p:cNvPr id="23556" name="Picture 2">
            <a:hlinkClick r:id="rId2"/>
            <a:extLst>
              <a:ext uri="{FF2B5EF4-FFF2-40B4-BE49-F238E27FC236}">
                <a16:creationId xmlns:a16="http://schemas.microsoft.com/office/drawing/2014/main" id="{28EA22DD-EBC0-4069-96AB-1A49068B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90814"/>
            <a:ext cx="328453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452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ED51-F80A-4668-BF80-EFC675F14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Basis for Classification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6284D-6A62-40AC-A7B8-AA6E787D2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en-US" dirty="0"/>
              <a:t>Evolutionary connections</a:t>
            </a:r>
          </a:p>
          <a:p>
            <a:r>
              <a:rPr lang="en-CA" altLang="en-US" dirty="0"/>
              <a:t>Homologous structures</a:t>
            </a:r>
          </a:p>
          <a:p>
            <a:r>
              <a:rPr lang="en-CA" altLang="en-US" dirty="0"/>
              <a:t>Embryonic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29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39A7EA8-3335-4ACD-BBB3-E00B71D13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Examples of Vestigial Structures</a:t>
            </a:r>
          </a:p>
        </p:txBody>
      </p:sp>
      <p:pic>
        <p:nvPicPr>
          <p:cNvPr id="1028" name="Picture 6">
            <a:extLst>
              <a:ext uri="{FF2B5EF4-FFF2-40B4-BE49-F238E27FC236}">
                <a16:creationId xmlns:a16="http://schemas.microsoft.com/office/drawing/2014/main" id="{FFA804EC-8B4D-4818-BBBC-2CCFA3DC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524000"/>
            <a:ext cx="36560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52A3C169-9F9D-4FC0-9CD2-148B767A76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362200"/>
          <a:ext cx="54864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715269" imgH="2752381" progId="MSPhotoEd.3">
                  <p:embed/>
                </p:oleObj>
              </mc:Choice>
              <mc:Fallback>
                <p:oleObj name="Photo Editor Photo" r:id="rId3" imgW="3715269" imgH="2752381" progId="MSPhotoEd.3">
                  <p:embed/>
                  <p:pic>
                    <p:nvPicPr>
                      <p:cNvPr id="1026" name="Object 7">
                        <a:extLst>
                          <a:ext uri="{FF2B5EF4-FFF2-40B4-BE49-F238E27FC236}">
                            <a16:creationId xmlns:a16="http://schemas.microsoft.com/office/drawing/2014/main" id="{52A3C169-9F9D-4FC0-9CD2-148B767A7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5486400" cy="406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51DD-40BF-43E5-8064-4AF6151C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431CB1-8A1D-485D-B5CE-3119B9714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82" y="791824"/>
            <a:ext cx="11677618" cy="57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9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EC0B00F-F738-473A-ABDD-61544FFB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654" y="365125"/>
            <a:ext cx="10863146" cy="13255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of Classification Systems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C0B99A6-5AB4-4FCC-91BA-246B87D6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1825624"/>
            <a:ext cx="11485756" cy="50323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Linnaeus’ original system was based on 2 main Kingdoms:   Animalia and Plantae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textbook lists 5 kingdoms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now have: </a:t>
            </a:r>
          </a:p>
          <a:p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Domains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Kingdoms</a:t>
            </a:r>
          </a:p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4AA527-3A19-4266-91B2-B258539CC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50000" r="12886"/>
          <a:stretch/>
        </p:blipFill>
        <p:spPr bwMode="auto">
          <a:xfrm>
            <a:off x="5374887" y="2903804"/>
            <a:ext cx="5186246" cy="32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4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Features of Domains and Kingdoms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854C-F39D-427B-8A5D-CC653815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 </a:t>
            </a:r>
            <a:r>
              <a:rPr lang="en-US" b="1" dirty="0" err="1"/>
              <a:t>Archeabacteria</a:t>
            </a:r>
            <a:r>
              <a:rPr lang="en-US" b="1" dirty="0"/>
              <a:t> –</a:t>
            </a:r>
            <a:r>
              <a:rPr lang="en-US" dirty="0"/>
              <a:t> Unicellular, Prokaryotic cell, No peptidoglycan (sugar) in cell wall</a:t>
            </a:r>
          </a:p>
          <a:p>
            <a:r>
              <a:rPr lang="en-US" b="1" dirty="0"/>
              <a:t>Domain Eubacteria – </a:t>
            </a:r>
            <a:r>
              <a:rPr lang="en-US" dirty="0"/>
              <a:t>Unicellular, Prokaryotic cell, Peptidoglycan in cell wall</a:t>
            </a:r>
          </a:p>
          <a:p>
            <a:r>
              <a:rPr lang="en-US" b="1" dirty="0"/>
              <a:t>Domain Eukarya – </a:t>
            </a:r>
            <a:r>
              <a:rPr lang="en-US" dirty="0"/>
              <a:t>Eukaryotic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7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4D3F-A4BF-4F9C-967D-D28C7006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organisms organized?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AA7D-293F-489F-86C6-3695F2AD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Organisms are placed into domains and kingdoms based on their:</a:t>
            </a:r>
          </a:p>
          <a:p>
            <a:pPr lvl="1"/>
            <a:r>
              <a:rPr lang="en-US" dirty="0"/>
              <a:t>cell </a:t>
            </a:r>
            <a:r>
              <a:rPr lang="en-US" b="1" u="sng" dirty="0"/>
              <a:t>type </a:t>
            </a:r>
            <a:r>
              <a:rPr lang="en-US" i="1" dirty="0">
                <a:solidFill>
                  <a:srgbClr val="FF0000"/>
                </a:solidFill>
              </a:rPr>
              <a:t>(eukaryotic vs prokaryotic)</a:t>
            </a:r>
          </a:p>
          <a:p>
            <a:pPr lvl="1"/>
            <a:r>
              <a:rPr lang="en-US" dirty="0"/>
              <a:t>number of </a:t>
            </a:r>
            <a:r>
              <a:rPr lang="en-US" b="1" u="sng" dirty="0"/>
              <a:t>cells</a:t>
            </a:r>
            <a:r>
              <a:rPr lang="en-US" dirty="0"/>
              <a:t> in their bodies (</a:t>
            </a:r>
            <a:r>
              <a:rPr lang="en-US" i="1" dirty="0">
                <a:solidFill>
                  <a:srgbClr val="FF0000"/>
                </a:solidFill>
              </a:rPr>
              <a:t>multicellular vs </a:t>
            </a:r>
            <a:r>
              <a:rPr lang="en-US" i="1" dirty="0" err="1">
                <a:solidFill>
                  <a:srgbClr val="FF0000"/>
                </a:solidFill>
              </a:rPr>
              <a:t>uni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ability to make </a:t>
            </a:r>
            <a:r>
              <a:rPr lang="en-US" b="1" u="sng" dirty="0"/>
              <a:t>food </a:t>
            </a:r>
            <a:r>
              <a:rPr lang="en-US" i="1" dirty="0">
                <a:solidFill>
                  <a:srgbClr val="FF0000"/>
                </a:solidFill>
              </a:rPr>
              <a:t>(heterotroph vs autotrophic) </a:t>
            </a:r>
          </a:p>
        </p:txBody>
      </p:sp>
    </p:spTree>
    <p:extLst>
      <p:ext uri="{BB962C8B-B14F-4D97-AF65-F5344CB8AC3E}">
        <p14:creationId xmlns:p14="http://schemas.microsoft.com/office/powerpoint/2010/main" val="84308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3EC4BCC7-4678-441B-8317-5A40959FEC42}"/>
              </a:ext>
            </a:extLst>
          </p:cNvPr>
          <p:cNvSpPr/>
          <p:nvPr/>
        </p:nvSpPr>
        <p:spPr>
          <a:xfrm>
            <a:off x="1981200" y="274638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="ctr" compatLnSpc="0"/>
          <a:lstStyle/>
          <a:p>
            <a:pPr algn="ctr">
              <a:defRPr/>
            </a:pPr>
            <a:r>
              <a:rPr lang="en-US" sz="4400" dirty="0"/>
              <a:t>Classification </a:t>
            </a:r>
            <a:r>
              <a:rPr lang="en-US" sz="4400" dirty="0">
                <a:latin typeface="Times New Roman" pitchFamily="18"/>
                <a:ea typeface="Lucida Sans Unicode" pitchFamily="2"/>
                <a:cs typeface="Tahoma" pitchFamily="2"/>
              </a:rPr>
              <a:t>Kingdoms and Domains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7D79960-F258-4C37-9766-B396E1ED140E}"/>
              </a:ext>
            </a:extLst>
          </p:cNvPr>
          <p:cNvSpPr/>
          <p:nvPr/>
        </p:nvSpPr>
        <p:spPr>
          <a:xfrm>
            <a:off x="3276600" y="27432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Bacteria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8E77902-1472-4A98-B8C9-93AFDE30F82F}"/>
              </a:ext>
            </a:extLst>
          </p:cNvPr>
          <p:cNvSpPr/>
          <p:nvPr/>
        </p:nvSpPr>
        <p:spPr>
          <a:xfrm>
            <a:off x="4724400" y="2743200"/>
            <a:ext cx="5715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3D69B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Eukarya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D9F8701-DFC0-4D54-ACCF-8B8750AA6138}"/>
              </a:ext>
            </a:extLst>
          </p:cNvPr>
          <p:cNvSpPr/>
          <p:nvPr/>
        </p:nvSpPr>
        <p:spPr>
          <a:xfrm>
            <a:off x="1828800" y="27432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A2C7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Archaea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EE10B93-52FA-4E39-BF09-D16C886007E5}"/>
              </a:ext>
            </a:extLst>
          </p:cNvPr>
          <p:cNvSpPr/>
          <p:nvPr/>
        </p:nvSpPr>
        <p:spPr>
          <a:xfrm>
            <a:off x="1828800" y="45720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B3A2C7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Archaea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22FFA9-E200-445D-913E-059C9A661D94}"/>
              </a:ext>
            </a:extLst>
          </p:cNvPr>
          <p:cNvSpPr/>
          <p:nvPr/>
        </p:nvSpPr>
        <p:spPr>
          <a:xfrm>
            <a:off x="3276600" y="45720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99694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Bacteria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ABF5F5-67A8-45ED-8A13-EFA9EFBC9554}"/>
              </a:ext>
            </a:extLst>
          </p:cNvPr>
          <p:cNvSpPr/>
          <p:nvPr/>
        </p:nvSpPr>
        <p:spPr>
          <a:xfrm>
            <a:off x="4724400" y="45720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AC090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Protista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FB98C41-BF6E-4CF4-B38E-82091EACDEE6}"/>
              </a:ext>
            </a:extLst>
          </p:cNvPr>
          <p:cNvSpPr/>
          <p:nvPr/>
        </p:nvSpPr>
        <p:spPr>
          <a:xfrm>
            <a:off x="6172200" y="45720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48A54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Plantae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E17107B-3562-45DC-A208-45AD459D236A}"/>
              </a:ext>
            </a:extLst>
          </p:cNvPr>
          <p:cNvSpPr/>
          <p:nvPr/>
        </p:nvSpPr>
        <p:spPr>
          <a:xfrm>
            <a:off x="7620000" y="4572000"/>
            <a:ext cx="12954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3CDDD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Fungi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D8F8FD0-0E5C-4137-85E4-5B63EC2C65E7}"/>
              </a:ext>
            </a:extLst>
          </p:cNvPr>
          <p:cNvSpPr/>
          <p:nvPr/>
        </p:nvSpPr>
        <p:spPr>
          <a:xfrm>
            <a:off x="9067800" y="4572000"/>
            <a:ext cx="13716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85D8A"/>
            </a:solidFill>
            <a:prstDash val="solid"/>
            <a:miter/>
          </a:ln>
        </p:spPr>
        <p:txBody>
          <a:bodyPr lIns="90000" tIns="46800" rIns="90000" bIns="46800" anchor="ctr" compatLnSpc="0"/>
          <a:lstStyle/>
          <a:p>
            <a:pPr algn="ctr" hangingPunct="1">
              <a:defRPr/>
            </a:pPr>
            <a:r>
              <a:rPr lang="en-US" sz="24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rPr>
              <a:t>Animalia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6835F07-9D53-4912-B17D-F71DD063E700}"/>
              </a:ext>
            </a:extLst>
          </p:cNvPr>
          <p:cNvSpPr/>
          <p:nvPr/>
        </p:nvSpPr>
        <p:spPr>
          <a:xfrm>
            <a:off x="1817688" y="1981201"/>
            <a:ext cx="3456116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compatLnSpc="0">
            <a:spAutoFit/>
          </a:bodyPr>
          <a:lstStyle/>
          <a:p>
            <a:pPr hangingPunct="1">
              <a:defRPr/>
            </a:pPr>
            <a:r>
              <a:rPr lang="en-US" sz="3200">
                <a:latin typeface="Times New Roman" pitchFamily="18"/>
                <a:ea typeface="Lucida Sans Unicode" pitchFamily="2"/>
                <a:cs typeface="Tahoma" pitchFamily="2"/>
              </a:rPr>
              <a:t>The Three Domains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29593C5-EA3D-4283-AA7C-9CE7B378EE9A}"/>
              </a:ext>
            </a:extLst>
          </p:cNvPr>
          <p:cNvSpPr/>
          <p:nvPr/>
        </p:nvSpPr>
        <p:spPr>
          <a:xfrm>
            <a:off x="1743075" y="3810001"/>
            <a:ext cx="3282350" cy="566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compatLnSpc="0">
            <a:spAutoFit/>
          </a:bodyPr>
          <a:lstStyle/>
          <a:p>
            <a:pPr hangingPunct="1">
              <a:defRPr/>
            </a:pPr>
            <a:r>
              <a:rPr lang="en-US" sz="3200">
                <a:latin typeface="Times New Roman" pitchFamily="18"/>
                <a:ea typeface="Lucida Sans Unicode" pitchFamily="2"/>
                <a:cs typeface="Tahoma" pitchFamily="2"/>
              </a:rPr>
              <a:t>The Six Kingdoms</a:t>
            </a:r>
          </a:p>
        </p:txBody>
      </p:sp>
    </p:spTree>
    <p:extLst>
      <p:ext uri="{BB962C8B-B14F-4D97-AF65-F5344CB8AC3E}">
        <p14:creationId xmlns:p14="http://schemas.microsoft.com/office/powerpoint/2010/main" val="1716652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B04A8-D178-41B4-BCC2-97FAC93AA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axonomy: Major Groups | Texas Gateway">
            <a:extLst>
              <a:ext uri="{FF2B5EF4-FFF2-40B4-BE49-F238E27FC236}">
                <a16:creationId xmlns:a16="http://schemas.microsoft.com/office/drawing/2014/main" id="{313CAE06-FAFE-4013-AF19-899FEB0DB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9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F96F-1DCA-4D7F-9EA2-CB39B1B1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C866-7AAA-4481-83D7-3BCC16D9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Your textbook has only 5 kingdoms,</a:t>
            </a:r>
          </a:p>
          <a:p>
            <a:r>
              <a:rPr lang="en-US" dirty="0"/>
              <a:t>Monerans are the largest and oldest group of organisms on Earth. We know them better as bacteria. </a:t>
            </a:r>
          </a:p>
          <a:p>
            <a:r>
              <a:rPr lang="en-US" dirty="0"/>
              <a:t>In 1983, The Kingdom Monera was found to be too broad and has been split into two kingdoms called </a:t>
            </a:r>
            <a:r>
              <a:rPr lang="en-US" b="1" dirty="0"/>
              <a:t>Archaea </a:t>
            </a:r>
            <a:r>
              <a:rPr lang="en-US" dirty="0"/>
              <a:t>and</a:t>
            </a:r>
            <a:r>
              <a:rPr lang="en-US" b="1" dirty="0"/>
              <a:t> Bacteria </a:t>
            </a:r>
            <a:r>
              <a:rPr lang="en-US" dirty="0"/>
              <a:t>because some bacteria are chemically different.</a:t>
            </a:r>
          </a:p>
        </p:txBody>
      </p:sp>
    </p:spTree>
    <p:extLst>
      <p:ext uri="{BB962C8B-B14F-4D97-AF65-F5344CB8AC3E}">
        <p14:creationId xmlns:p14="http://schemas.microsoft.com/office/powerpoint/2010/main" val="139299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55D2F-F119-42EA-9D4F-57EB9C8C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new classification?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4636C-C29F-48B0-8658-F85ABDD5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 new discovery in 1983 led to the reclassification. Scientists took a water sample from a thermal vent deep in the Pacific Ocean. </a:t>
            </a:r>
          </a:p>
          <a:p>
            <a:r>
              <a:rPr lang="en-US" dirty="0">
                <a:solidFill>
                  <a:schemeClr val="accent1"/>
                </a:solidFill>
              </a:rPr>
              <a:t>Hot gases and molten rock poured out of the Earth's interior. </a:t>
            </a:r>
          </a:p>
          <a:p>
            <a:r>
              <a:rPr lang="en-US" dirty="0">
                <a:solidFill>
                  <a:schemeClr val="accent1"/>
                </a:solidFill>
              </a:rPr>
              <a:t>They found archaebacteria (</a:t>
            </a:r>
            <a:r>
              <a:rPr lang="en-US" dirty="0" err="1">
                <a:solidFill>
                  <a:schemeClr val="accent1"/>
                </a:solidFill>
              </a:rPr>
              <a:t>ahr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kee</a:t>
            </a:r>
            <a:r>
              <a:rPr lang="en-US" dirty="0">
                <a:solidFill>
                  <a:schemeClr val="accent1"/>
                </a:solidFill>
              </a:rPr>
              <a:t> back TIER </a:t>
            </a:r>
            <a:r>
              <a:rPr lang="en-US" dirty="0" err="1">
                <a:solidFill>
                  <a:schemeClr val="accent1"/>
                </a:solidFill>
              </a:rPr>
              <a:t>ee</a:t>
            </a:r>
            <a:r>
              <a:rPr lang="en-US" dirty="0">
                <a:solidFill>
                  <a:schemeClr val="accent1"/>
                </a:solidFill>
              </a:rPr>
              <a:t> uh) in the water samples where no life was thought to exist. </a:t>
            </a:r>
          </a:p>
          <a:p>
            <a:r>
              <a:rPr lang="en-US" dirty="0">
                <a:solidFill>
                  <a:schemeClr val="accent1"/>
                </a:solidFill>
              </a:rPr>
              <a:t>The word archaebacteria means "ancient bacteria." </a:t>
            </a:r>
          </a:p>
          <a:p>
            <a:r>
              <a:rPr lang="en-US" dirty="0">
                <a:solidFill>
                  <a:schemeClr val="accent1"/>
                </a:solidFill>
              </a:rPr>
              <a:t>Scientists think that modern-day archaebacteria were similar to Earth's early life forms, existing on Earth billions of years before the dinosaurs lived</a:t>
            </a:r>
          </a:p>
        </p:txBody>
      </p:sp>
    </p:spTree>
    <p:extLst>
      <p:ext uri="{BB962C8B-B14F-4D97-AF65-F5344CB8AC3E}">
        <p14:creationId xmlns:p14="http://schemas.microsoft.com/office/powerpoint/2010/main" val="1293358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888</Words>
  <Application>Microsoft Office PowerPoint</Application>
  <PresentationFormat>Widescreen</PresentationFormat>
  <Paragraphs>118</Paragraphs>
  <Slides>29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Times New Roman</vt:lpstr>
      <vt:lpstr>Office Theme</vt:lpstr>
      <vt:lpstr>Photo Editor Photo</vt:lpstr>
      <vt:lpstr>Kingdoms</vt:lpstr>
      <vt:lpstr>Three-Domain System:</vt:lpstr>
      <vt:lpstr>Evolution of Classification Systems</vt:lpstr>
      <vt:lpstr>Defining Features of Domains and Kingdoms</vt:lpstr>
      <vt:lpstr>How are organisms organized?</vt:lpstr>
      <vt:lpstr>PowerPoint Presentation</vt:lpstr>
      <vt:lpstr>PowerPoint Presentation</vt:lpstr>
      <vt:lpstr>Caution</vt:lpstr>
      <vt:lpstr>Why the new classification?</vt:lpstr>
      <vt:lpstr>Archaea</vt:lpstr>
      <vt:lpstr>PowerPoint Presentation</vt:lpstr>
      <vt:lpstr>Eubacteria </vt:lpstr>
      <vt:lpstr>Check your understanding</vt:lpstr>
      <vt:lpstr>Assignment</vt:lpstr>
      <vt:lpstr>Extra Slides Beyond here</vt:lpstr>
      <vt:lpstr>PowerPoint Presentation</vt:lpstr>
      <vt:lpstr>Characteristics of the 6 Kingdoms</vt:lpstr>
      <vt:lpstr>PowerPoint Presentation</vt:lpstr>
      <vt:lpstr>Terms</vt:lpstr>
      <vt:lpstr>Protista</vt:lpstr>
      <vt:lpstr>Fungi</vt:lpstr>
      <vt:lpstr>Saprotrophs</vt:lpstr>
      <vt:lpstr>Plantae</vt:lpstr>
      <vt:lpstr>Animalia</vt:lpstr>
      <vt:lpstr>Fun Fact</vt:lpstr>
      <vt:lpstr>  What factors contribute to how organisms are classified? </vt:lpstr>
      <vt:lpstr>Basis for Classification </vt:lpstr>
      <vt:lpstr>Examples of Vestigial Structures</vt:lpstr>
      <vt:lpstr>PowerPoint Presentation</vt:lpstr>
    </vt:vector>
  </TitlesOfParts>
  <Company>School District 41 Burnaby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Kingdoms</dc:title>
  <dc:creator>Tammy Wilson</dc:creator>
  <cp:lastModifiedBy>Tammy Wilson</cp:lastModifiedBy>
  <cp:revision>1</cp:revision>
  <dcterms:created xsi:type="dcterms:W3CDTF">2024-04-04T02:03:06Z</dcterms:created>
  <dcterms:modified xsi:type="dcterms:W3CDTF">2024-04-08T23:01:01Z</dcterms:modified>
</cp:coreProperties>
</file>