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64" r:id="rId2"/>
    <p:sldId id="326" r:id="rId3"/>
    <p:sldId id="265" r:id="rId4"/>
    <p:sldId id="266" r:id="rId5"/>
    <p:sldId id="345" r:id="rId6"/>
    <p:sldId id="258" r:id="rId7"/>
    <p:sldId id="346" r:id="rId8"/>
    <p:sldId id="348" r:id="rId9"/>
    <p:sldId id="347" r:id="rId10"/>
    <p:sldId id="344" r:id="rId11"/>
    <p:sldId id="342" r:id="rId12"/>
    <p:sldId id="295" r:id="rId13"/>
    <p:sldId id="305" r:id="rId14"/>
    <p:sldId id="328" r:id="rId15"/>
    <p:sldId id="257" r:id="rId16"/>
    <p:sldId id="292" r:id="rId17"/>
    <p:sldId id="333" r:id="rId18"/>
    <p:sldId id="297" r:id="rId19"/>
    <p:sldId id="339" r:id="rId20"/>
    <p:sldId id="340" r:id="rId21"/>
    <p:sldId id="330" r:id="rId22"/>
    <p:sldId id="327" r:id="rId23"/>
    <p:sldId id="304" r:id="rId24"/>
    <p:sldId id="300" r:id="rId25"/>
    <p:sldId id="338" r:id="rId26"/>
    <p:sldId id="331" r:id="rId27"/>
    <p:sldId id="332" r:id="rId28"/>
    <p:sldId id="301" r:id="rId29"/>
    <p:sldId id="325" r:id="rId30"/>
    <p:sldId id="302" r:id="rId31"/>
    <p:sldId id="343" r:id="rId32"/>
    <p:sldId id="306" r:id="rId33"/>
    <p:sldId id="298" r:id="rId34"/>
    <p:sldId id="280" r:id="rId35"/>
    <p:sldId id="299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9467B8-B44F-4E06-B85D-94EA1F8B1944}" v="35" dt="2021-12-12T18:54:34.2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65" autoAdjust="0"/>
    <p:restoredTop sz="73913" autoAdjust="0"/>
  </p:normalViewPr>
  <p:slideViewPr>
    <p:cSldViewPr snapToGrid="0">
      <p:cViewPr varScale="1">
        <p:scale>
          <a:sx n="35" d="100"/>
          <a:sy n="35" d="100"/>
        </p:scale>
        <p:origin x="90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my Wilson" userId="e3b55da62d900d7c" providerId="LiveId" clId="{D39467B8-B44F-4E06-B85D-94EA1F8B1944}"/>
    <pc:docChg chg="undo custSel addSld delSld modSld sldOrd">
      <pc:chgData name="Tammy Wilson" userId="e3b55da62d900d7c" providerId="LiveId" clId="{D39467B8-B44F-4E06-B85D-94EA1F8B1944}" dt="2021-12-12T18:54:42.431" v="132" actId="113"/>
      <pc:docMkLst>
        <pc:docMk/>
      </pc:docMkLst>
      <pc:sldChg chg="modSp ord">
        <pc:chgData name="Tammy Wilson" userId="e3b55da62d900d7c" providerId="LiveId" clId="{D39467B8-B44F-4E06-B85D-94EA1F8B1944}" dt="2021-12-12T18:54:42.431" v="132" actId="113"/>
        <pc:sldMkLst>
          <pc:docMk/>
          <pc:sldMk cId="2549373651" sldId="257"/>
        </pc:sldMkLst>
        <pc:spChg chg="mod">
          <ac:chgData name="Tammy Wilson" userId="e3b55da62d900d7c" providerId="LiveId" clId="{D39467B8-B44F-4E06-B85D-94EA1F8B1944}" dt="2021-12-12T18:54:37.798" v="131" actId="113"/>
          <ac:spMkLst>
            <pc:docMk/>
            <pc:sldMk cId="2549373651" sldId="257"/>
            <ac:spMk id="3" creationId="{00000000-0000-0000-0000-000000000000}"/>
          </ac:spMkLst>
        </pc:spChg>
        <pc:spChg chg="mod">
          <ac:chgData name="Tammy Wilson" userId="e3b55da62d900d7c" providerId="LiveId" clId="{D39467B8-B44F-4E06-B85D-94EA1F8B1944}" dt="2021-12-12T18:54:42.431" v="132" actId="113"/>
          <ac:spMkLst>
            <pc:docMk/>
            <pc:sldMk cId="2549373651" sldId="257"/>
            <ac:spMk id="4" creationId="{2E451A11-778F-469C-A059-6E537336572F}"/>
          </ac:spMkLst>
        </pc:spChg>
        <pc:picChg chg="mod">
          <ac:chgData name="Tammy Wilson" userId="e3b55da62d900d7c" providerId="LiveId" clId="{D39467B8-B44F-4E06-B85D-94EA1F8B1944}" dt="2021-12-12T18:54:34.244" v="130" actId="14100"/>
          <ac:picMkLst>
            <pc:docMk/>
            <pc:sldMk cId="2549373651" sldId="257"/>
            <ac:picMk id="5" creationId="{98948087-1C2C-4E72-ABF9-D83C99DBCCA4}"/>
          </ac:picMkLst>
        </pc:picChg>
      </pc:sldChg>
      <pc:sldChg chg="modSp">
        <pc:chgData name="Tammy Wilson" userId="e3b55da62d900d7c" providerId="LiveId" clId="{D39467B8-B44F-4E06-B85D-94EA1F8B1944}" dt="2021-12-01T19:18:20.335" v="54" actId="207"/>
        <pc:sldMkLst>
          <pc:docMk/>
          <pc:sldMk cId="2247640027" sldId="258"/>
        </pc:sldMkLst>
        <pc:spChg chg="mod">
          <ac:chgData name="Tammy Wilson" userId="e3b55da62d900d7c" providerId="LiveId" clId="{D39467B8-B44F-4E06-B85D-94EA1F8B1944}" dt="2021-12-01T19:18:20.335" v="54" actId="207"/>
          <ac:spMkLst>
            <pc:docMk/>
            <pc:sldMk cId="2247640027" sldId="258"/>
            <ac:spMk id="3" creationId="{00000000-0000-0000-0000-000000000000}"/>
          </ac:spMkLst>
        </pc:spChg>
      </pc:sldChg>
      <pc:sldChg chg="modSp">
        <pc:chgData name="Tammy Wilson" userId="e3b55da62d900d7c" providerId="LiveId" clId="{D39467B8-B44F-4E06-B85D-94EA1F8B1944}" dt="2021-12-12T18:49:23.209" v="90" actId="115"/>
        <pc:sldMkLst>
          <pc:docMk/>
          <pc:sldMk cId="194913665" sldId="266"/>
        </pc:sldMkLst>
        <pc:spChg chg="mod">
          <ac:chgData name="Tammy Wilson" userId="e3b55da62d900d7c" providerId="LiveId" clId="{D39467B8-B44F-4E06-B85D-94EA1F8B1944}" dt="2021-12-12T18:49:23.209" v="90" actId="115"/>
          <ac:spMkLst>
            <pc:docMk/>
            <pc:sldMk cId="194913665" sldId="266"/>
            <ac:spMk id="3" creationId="{00000000-0000-0000-0000-000000000000}"/>
          </ac:spMkLst>
        </pc:spChg>
      </pc:sldChg>
      <pc:sldChg chg="addSp delSp modSp add del">
        <pc:chgData name="Tammy Wilson" userId="e3b55da62d900d7c" providerId="LiveId" clId="{D39467B8-B44F-4E06-B85D-94EA1F8B1944}" dt="2021-12-12T18:53:53.199" v="120" actId="2696"/>
        <pc:sldMkLst>
          <pc:docMk/>
          <pc:sldMk cId="1862027233" sldId="291"/>
        </pc:sldMkLst>
        <pc:spChg chg="mod">
          <ac:chgData name="Tammy Wilson" userId="e3b55da62d900d7c" providerId="LiveId" clId="{D39467B8-B44F-4E06-B85D-94EA1F8B1944}" dt="2021-12-01T19:22:13.264" v="64" actId="20577"/>
          <ac:spMkLst>
            <pc:docMk/>
            <pc:sldMk cId="1862027233" sldId="291"/>
            <ac:spMk id="2" creationId="{00000000-0000-0000-0000-000000000000}"/>
          </ac:spMkLst>
        </pc:spChg>
        <pc:picChg chg="add del mod">
          <ac:chgData name="Tammy Wilson" userId="e3b55da62d900d7c" providerId="LiveId" clId="{D39467B8-B44F-4E06-B85D-94EA1F8B1944}" dt="2021-12-01T19:22:37.588" v="71" actId="14100"/>
          <ac:picMkLst>
            <pc:docMk/>
            <pc:sldMk cId="1862027233" sldId="291"/>
            <ac:picMk id="6" creationId="{00000000-0000-0000-0000-000000000000}"/>
          </ac:picMkLst>
        </pc:picChg>
        <pc:picChg chg="add del">
          <ac:chgData name="Tammy Wilson" userId="e3b55da62d900d7c" providerId="LiveId" clId="{D39467B8-B44F-4E06-B85D-94EA1F8B1944}" dt="2021-12-01T19:22:31.949" v="68" actId="478"/>
          <ac:picMkLst>
            <pc:docMk/>
            <pc:sldMk cId="1862027233" sldId="291"/>
            <ac:picMk id="7" creationId="{273DCBAB-9828-4FB7-A2B4-EDC4519B6EB1}"/>
          </ac:picMkLst>
        </pc:picChg>
        <pc:picChg chg="del">
          <ac:chgData name="Tammy Wilson" userId="e3b55da62d900d7c" providerId="LiveId" clId="{D39467B8-B44F-4E06-B85D-94EA1F8B1944}" dt="2021-12-01T19:22:33.964" v="69" actId="478"/>
          <ac:picMkLst>
            <pc:docMk/>
            <pc:sldMk cId="1862027233" sldId="291"/>
            <ac:picMk id="7170" creationId="{00000000-0000-0000-0000-000000000000}"/>
          </ac:picMkLst>
        </pc:picChg>
      </pc:sldChg>
      <pc:sldChg chg="modSp">
        <pc:chgData name="Tammy Wilson" userId="e3b55da62d900d7c" providerId="LiveId" clId="{D39467B8-B44F-4E06-B85D-94EA1F8B1944}" dt="2021-12-01T18:47:17.773" v="35" actId="14100"/>
        <pc:sldMkLst>
          <pc:docMk/>
          <pc:sldMk cId="192579424" sldId="292"/>
        </pc:sldMkLst>
        <pc:spChg chg="mod">
          <ac:chgData name="Tammy Wilson" userId="e3b55da62d900d7c" providerId="LiveId" clId="{D39467B8-B44F-4E06-B85D-94EA1F8B1944}" dt="2021-12-01T18:47:17.773" v="35" actId="14100"/>
          <ac:spMkLst>
            <pc:docMk/>
            <pc:sldMk cId="192579424" sldId="292"/>
            <ac:spMk id="2" creationId="{8FECE5D2-6E93-4AF7-BFD9-939EE12867F4}"/>
          </ac:spMkLst>
        </pc:spChg>
      </pc:sldChg>
      <pc:sldChg chg="modSp">
        <pc:chgData name="Tammy Wilson" userId="e3b55da62d900d7c" providerId="LiveId" clId="{D39467B8-B44F-4E06-B85D-94EA1F8B1944}" dt="2021-12-01T19:27:48.328" v="79" actId="113"/>
        <pc:sldMkLst>
          <pc:docMk/>
          <pc:sldMk cId="4079550133" sldId="297"/>
        </pc:sldMkLst>
        <pc:spChg chg="mod">
          <ac:chgData name="Tammy Wilson" userId="e3b55da62d900d7c" providerId="LiveId" clId="{D39467B8-B44F-4E06-B85D-94EA1F8B1944}" dt="2021-12-01T19:27:48.328" v="79" actId="113"/>
          <ac:spMkLst>
            <pc:docMk/>
            <pc:sldMk cId="4079550133" sldId="297"/>
            <ac:spMk id="3" creationId="{C65BE61E-BD56-496D-B6C2-B59108F311BE}"/>
          </ac:spMkLst>
        </pc:spChg>
      </pc:sldChg>
      <pc:sldChg chg="modSp">
        <pc:chgData name="Tammy Wilson" userId="e3b55da62d900d7c" providerId="LiveId" clId="{D39467B8-B44F-4E06-B85D-94EA1F8B1944}" dt="2021-12-01T19:29:11.884" v="87" actId="113"/>
        <pc:sldMkLst>
          <pc:docMk/>
          <pc:sldMk cId="1704451510" sldId="300"/>
        </pc:sldMkLst>
        <pc:spChg chg="mod">
          <ac:chgData name="Tammy Wilson" userId="e3b55da62d900d7c" providerId="LiveId" clId="{D39467B8-B44F-4E06-B85D-94EA1F8B1944}" dt="2021-12-01T19:29:11.884" v="87" actId="113"/>
          <ac:spMkLst>
            <pc:docMk/>
            <pc:sldMk cId="1704451510" sldId="300"/>
            <ac:spMk id="3" creationId="{81B7630D-1A8D-4B5F-A31A-FFAA6E7A8682}"/>
          </ac:spMkLst>
        </pc:spChg>
      </pc:sldChg>
      <pc:sldChg chg="del">
        <pc:chgData name="Tammy Wilson" userId="e3b55da62d900d7c" providerId="LiveId" clId="{D39467B8-B44F-4E06-B85D-94EA1F8B1944}" dt="2021-12-01T19:23:26.911" v="74" actId="2696"/>
        <pc:sldMkLst>
          <pc:docMk/>
          <pc:sldMk cId="2309596890" sldId="334"/>
        </pc:sldMkLst>
      </pc:sldChg>
      <pc:sldChg chg="del">
        <pc:chgData name="Tammy Wilson" userId="e3b55da62d900d7c" providerId="LiveId" clId="{D39467B8-B44F-4E06-B85D-94EA1F8B1944}" dt="2021-12-01T19:29:50.025" v="88" actId="2696"/>
        <pc:sldMkLst>
          <pc:docMk/>
          <pc:sldMk cId="1570609397" sldId="336"/>
        </pc:sldMkLst>
      </pc:sldChg>
      <pc:sldChg chg="del">
        <pc:chgData name="Tammy Wilson" userId="e3b55da62d900d7c" providerId="LiveId" clId="{D39467B8-B44F-4E06-B85D-94EA1F8B1944}" dt="2021-12-01T19:30:01.356" v="89" actId="2696"/>
        <pc:sldMkLst>
          <pc:docMk/>
          <pc:sldMk cId="2290981873" sldId="337"/>
        </pc:sldMkLst>
      </pc:sldChg>
      <pc:sldChg chg="modSp">
        <pc:chgData name="Tammy Wilson" userId="e3b55da62d900d7c" providerId="LiveId" clId="{D39467B8-B44F-4E06-B85D-94EA1F8B1944}" dt="2021-12-01T19:28:00.325" v="80" actId="1076"/>
        <pc:sldMkLst>
          <pc:docMk/>
          <pc:sldMk cId="2983240279" sldId="339"/>
        </pc:sldMkLst>
        <pc:spChg chg="mod">
          <ac:chgData name="Tammy Wilson" userId="e3b55da62d900d7c" providerId="LiveId" clId="{D39467B8-B44F-4E06-B85D-94EA1F8B1944}" dt="2021-12-01T19:28:00.325" v="80" actId="1076"/>
          <ac:spMkLst>
            <pc:docMk/>
            <pc:sldMk cId="2983240279" sldId="339"/>
            <ac:spMk id="3" creationId="{E3ED9615-2A65-4BD6-BF04-B216D97416FE}"/>
          </ac:spMkLst>
        </pc:spChg>
      </pc:sldChg>
      <pc:sldChg chg="modSp">
        <pc:chgData name="Tammy Wilson" userId="e3b55da62d900d7c" providerId="LiveId" clId="{D39467B8-B44F-4E06-B85D-94EA1F8B1944}" dt="2021-12-01T19:28:50.099" v="86" actId="115"/>
        <pc:sldMkLst>
          <pc:docMk/>
          <pc:sldMk cId="2504049721" sldId="340"/>
        </pc:sldMkLst>
        <pc:spChg chg="mod">
          <ac:chgData name="Tammy Wilson" userId="e3b55da62d900d7c" providerId="LiveId" clId="{D39467B8-B44F-4E06-B85D-94EA1F8B1944}" dt="2021-12-01T19:28:50.099" v="86" actId="115"/>
          <ac:spMkLst>
            <pc:docMk/>
            <pc:sldMk cId="2504049721" sldId="340"/>
            <ac:spMk id="3" creationId="{E3ED9615-2A65-4BD6-BF04-B216D97416FE}"/>
          </ac:spMkLst>
        </pc:spChg>
      </pc:sldChg>
      <pc:sldChg chg="addSp delSp modSp add ord">
        <pc:chgData name="Tammy Wilson" userId="e3b55da62d900d7c" providerId="LiveId" clId="{D39467B8-B44F-4E06-B85D-94EA1F8B1944}" dt="2021-12-01T19:18:51.885" v="55"/>
        <pc:sldMkLst>
          <pc:docMk/>
          <pc:sldMk cId="353356872" sldId="344"/>
        </pc:sldMkLst>
        <pc:spChg chg="del">
          <ac:chgData name="Tammy Wilson" userId="e3b55da62d900d7c" providerId="LiveId" clId="{D39467B8-B44F-4E06-B85D-94EA1F8B1944}" dt="2021-12-01T18:58:27.093" v="38"/>
          <ac:spMkLst>
            <pc:docMk/>
            <pc:sldMk cId="353356872" sldId="344"/>
            <ac:spMk id="3" creationId="{EF2A9137-C7CB-4091-B937-A449215A262F}"/>
          </ac:spMkLst>
        </pc:spChg>
        <pc:picChg chg="add mod">
          <ac:chgData name="Tammy Wilson" userId="e3b55da62d900d7c" providerId="LiveId" clId="{D39467B8-B44F-4E06-B85D-94EA1F8B1944}" dt="2021-12-01T19:17:54.643" v="53" actId="1076"/>
          <ac:picMkLst>
            <pc:docMk/>
            <pc:sldMk cId="353356872" sldId="344"/>
            <ac:picMk id="1026" creationId="{3EFAA711-F815-45A8-B867-7731167B0D27}"/>
          </ac:picMkLst>
        </pc:picChg>
      </pc:sldChg>
      <pc:sldChg chg="addSp delSp modSp add">
        <pc:chgData name="Tammy Wilson" userId="e3b55da62d900d7c" providerId="LiveId" clId="{D39467B8-B44F-4E06-B85D-94EA1F8B1944}" dt="2021-12-01T18:58:56.832" v="46" actId="14100"/>
        <pc:sldMkLst>
          <pc:docMk/>
          <pc:sldMk cId="334445645" sldId="345"/>
        </pc:sldMkLst>
        <pc:spChg chg="del">
          <ac:chgData name="Tammy Wilson" userId="e3b55da62d900d7c" providerId="LiveId" clId="{D39467B8-B44F-4E06-B85D-94EA1F8B1944}" dt="2021-12-01T18:58:50.189" v="42"/>
          <ac:spMkLst>
            <pc:docMk/>
            <pc:sldMk cId="334445645" sldId="345"/>
            <ac:spMk id="3" creationId="{D9D1436B-8785-4961-939A-1211B0A6E7CA}"/>
          </ac:spMkLst>
        </pc:spChg>
        <pc:picChg chg="add mod">
          <ac:chgData name="Tammy Wilson" userId="e3b55da62d900d7c" providerId="LiveId" clId="{D39467B8-B44F-4E06-B85D-94EA1F8B1944}" dt="2021-12-01T18:58:56.832" v="46" actId="14100"/>
          <ac:picMkLst>
            <pc:docMk/>
            <pc:sldMk cId="334445645" sldId="345"/>
            <ac:picMk id="2050" creationId="{EFE33100-6141-47A5-A1AE-933785038ABE}"/>
          </ac:picMkLst>
        </pc:picChg>
      </pc:sldChg>
      <pc:sldChg chg="addSp delSp modSp add ord">
        <pc:chgData name="Tammy Wilson" userId="e3b55da62d900d7c" providerId="LiveId" clId="{D39467B8-B44F-4E06-B85D-94EA1F8B1944}" dt="2021-12-12T18:52:28.662" v="104" actId="1076"/>
        <pc:sldMkLst>
          <pc:docMk/>
          <pc:sldMk cId="2824881278" sldId="346"/>
        </pc:sldMkLst>
        <pc:graphicFrameChg chg="add del">
          <ac:chgData name="Tammy Wilson" userId="e3b55da62d900d7c" providerId="LiveId" clId="{D39467B8-B44F-4E06-B85D-94EA1F8B1944}" dt="2021-12-12T18:51:09.471" v="94"/>
          <ac:graphicFrameMkLst>
            <pc:docMk/>
            <pc:sldMk cId="2824881278" sldId="346"/>
            <ac:graphicFrameMk id="6" creationId="{12FAFBC7-B45E-4659-AD31-979A48B83A7E}"/>
          </ac:graphicFrameMkLst>
        </pc:graphicFrameChg>
        <pc:picChg chg="add mod modCrop">
          <ac:chgData name="Tammy Wilson" userId="e3b55da62d900d7c" providerId="LiveId" clId="{D39467B8-B44F-4E06-B85D-94EA1F8B1944}" dt="2021-12-12T18:52:28.662" v="104" actId="1076"/>
          <ac:picMkLst>
            <pc:docMk/>
            <pc:sldMk cId="2824881278" sldId="346"/>
            <ac:picMk id="4" creationId="{C23A474B-E196-43A3-B041-79B2C1160C6C}"/>
          </ac:picMkLst>
        </pc:picChg>
        <pc:picChg chg="del">
          <ac:chgData name="Tammy Wilson" userId="e3b55da62d900d7c" providerId="LiveId" clId="{D39467B8-B44F-4E06-B85D-94EA1F8B1944}" dt="2021-12-01T19:22:59.188" v="73" actId="478"/>
          <ac:picMkLst>
            <pc:docMk/>
            <pc:sldMk cId="2824881278" sldId="346"/>
            <ac:picMk id="6" creationId="{00000000-0000-0000-0000-000000000000}"/>
          </ac:picMkLst>
        </pc:picChg>
        <pc:picChg chg="del">
          <ac:chgData name="Tammy Wilson" userId="e3b55da62d900d7c" providerId="LiveId" clId="{D39467B8-B44F-4E06-B85D-94EA1F8B1944}" dt="2021-12-12T18:50:54.474" v="91" actId="478"/>
          <ac:picMkLst>
            <pc:docMk/>
            <pc:sldMk cId="2824881278" sldId="346"/>
            <ac:picMk id="7" creationId="{273DCBAB-9828-4FB7-A2B4-EDC4519B6EB1}"/>
          </ac:picMkLst>
        </pc:picChg>
        <pc:picChg chg="add del">
          <ac:chgData name="Tammy Wilson" userId="e3b55da62d900d7c" providerId="LiveId" clId="{D39467B8-B44F-4E06-B85D-94EA1F8B1944}" dt="2021-12-12T18:52:05.620" v="99" actId="478"/>
          <ac:picMkLst>
            <pc:docMk/>
            <pc:sldMk cId="2824881278" sldId="346"/>
            <ac:picMk id="7170" creationId="{00000000-0000-0000-0000-000000000000}"/>
          </ac:picMkLst>
        </pc:picChg>
      </pc:sldChg>
      <pc:sldChg chg="add">
        <pc:chgData name="Tammy Wilson" userId="e3b55da62d900d7c" providerId="LiveId" clId="{D39467B8-B44F-4E06-B85D-94EA1F8B1944}" dt="2021-12-12T18:52:02.849" v="98"/>
        <pc:sldMkLst>
          <pc:docMk/>
          <pc:sldMk cId="1844733614" sldId="347"/>
        </pc:sldMkLst>
      </pc:sldChg>
      <pc:sldChg chg="addSp delSp modSp add">
        <pc:chgData name="Tammy Wilson" userId="e3b55da62d900d7c" providerId="LiveId" clId="{D39467B8-B44F-4E06-B85D-94EA1F8B1944}" dt="2021-12-12T18:52:49.732" v="111" actId="14100"/>
        <pc:sldMkLst>
          <pc:docMk/>
          <pc:sldMk cId="2108047664" sldId="348"/>
        </pc:sldMkLst>
        <pc:spChg chg="del">
          <ac:chgData name="Tammy Wilson" userId="e3b55da62d900d7c" providerId="LiveId" clId="{D39467B8-B44F-4E06-B85D-94EA1F8B1944}" dt="2021-12-12T18:52:40.125" v="106" actId="478"/>
          <ac:spMkLst>
            <pc:docMk/>
            <pc:sldMk cId="2108047664" sldId="348"/>
            <ac:spMk id="3" creationId="{00000000-0000-0000-0000-000000000000}"/>
          </ac:spMkLst>
        </pc:spChg>
        <pc:spChg chg="add del mod">
          <ac:chgData name="Tammy Wilson" userId="e3b55da62d900d7c" providerId="LiveId" clId="{D39467B8-B44F-4E06-B85D-94EA1F8B1944}" dt="2021-12-12T18:52:41.254" v="107" actId="478"/>
          <ac:spMkLst>
            <pc:docMk/>
            <pc:sldMk cId="2108047664" sldId="348"/>
            <ac:spMk id="6" creationId="{DA3D3818-ED80-4EBC-A5D8-15FB5161A031}"/>
          </ac:spMkLst>
        </pc:spChg>
        <pc:picChg chg="mod modCrop">
          <ac:chgData name="Tammy Wilson" userId="e3b55da62d900d7c" providerId="LiveId" clId="{D39467B8-B44F-4E06-B85D-94EA1F8B1944}" dt="2021-12-12T18:52:49.732" v="111" actId="14100"/>
          <ac:picMkLst>
            <pc:docMk/>
            <pc:sldMk cId="2108047664" sldId="348"/>
            <ac:picMk id="4" creationId="{C23A474B-E196-43A3-B041-79B2C1160C6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E08CF-537A-4FE2-92BB-B3F3D65F5317}" type="datetimeFigureOut">
              <a:rPr lang="en-CA" smtClean="0"/>
              <a:pPr/>
              <a:t>2021-12-12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59E7D-BED0-40FD-9CC7-4297D000CE7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3992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Recall static electricity is a build up of charge until discharge like a spark jumping from hand to metal doorknob or lightning. Current electricity is </a:t>
            </a:r>
            <a:r>
              <a:rPr lang="en-CA" dirty="0" err="1"/>
              <a:t>electic</a:t>
            </a:r>
            <a:r>
              <a:rPr lang="en-CA" dirty="0"/>
              <a:t> charges flowing </a:t>
            </a:r>
            <a:r>
              <a:rPr lang="en-CA" dirty="0" err="1"/>
              <a:t>ina</a:t>
            </a:r>
            <a:r>
              <a:rPr lang="en-CA" dirty="0"/>
              <a:t> circuit </a:t>
            </a:r>
            <a:r>
              <a:rPr lang="en-CA" dirty="0" err="1"/>
              <a:t>througha</a:t>
            </a:r>
            <a:r>
              <a:rPr lang="en-CA" dirty="0"/>
              <a:t> conductors in a controlled way.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Static electricity involves charges that build up and stay in the same place on a an object. How could you store the charges to use later?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D00E2-CD70-48C9-9B85-EF22464F0403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90453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When switch is closed, electrons will flow and the light turns on.  In this diagram, e flow </a:t>
            </a:r>
            <a:r>
              <a:rPr lang="en-CA" dirty="0" err="1"/>
              <a:t>counterclockwise</a:t>
            </a:r>
            <a:r>
              <a:rPr lang="en-CA" dirty="0"/>
              <a:t> direction from negative terminal though bulb, to positive terminal.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59E7D-BED0-40FD-9CC7-4297D000CE76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59972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i="1" dirty="0"/>
              <a:t>Voltage loss is the same across all components</a:t>
            </a:r>
            <a:endParaRPr lang="en-CA" i="1" dirty="0">
              <a:cs typeface="Calibri"/>
            </a:endParaRPr>
          </a:p>
          <a:p>
            <a:r>
              <a:rPr lang="en-CA" i="1" dirty="0"/>
              <a:t>If circuit is broken, the current may pass through other pathways and other devices continue to work</a:t>
            </a:r>
            <a:endParaRPr lang="en-CA" i="1" dirty="0">
              <a:cs typeface="Calibri"/>
            </a:endParaRPr>
          </a:p>
          <a:p>
            <a:r>
              <a:rPr lang="en-CA" i="1" dirty="0"/>
              <a:t>None of the current goes through more than one device. </a:t>
            </a:r>
            <a:endParaRPr lang="en-CA" i="1" dirty="0">
              <a:cs typeface="Calibri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59E7D-BED0-40FD-9CC7-4297D000CE76}" type="slidenum">
              <a:rPr lang="en-CA" smtClean="0"/>
              <a:pPr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48536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Make a battery out of pennies, cardboard, tin foil, vinegar, wire, light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59E7D-BED0-40FD-9CC7-4297D000CE76}" type="slidenum">
              <a:rPr lang="en-CA" smtClean="0"/>
              <a:pPr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1915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It can also be carried by </a:t>
            </a:r>
            <a:r>
              <a:rPr lang="en-CA" b="1" dirty="0"/>
              <a:t>ions </a:t>
            </a:r>
            <a:r>
              <a:rPr lang="en-CA" dirty="0"/>
              <a:t>in an </a:t>
            </a:r>
            <a:r>
              <a:rPr lang="en-CA" b="1" dirty="0"/>
              <a:t>electrolyte</a:t>
            </a:r>
            <a:r>
              <a:rPr lang="en-CA" dirty="0"/>
              <a:t>, or by both ions and electrons such as in an ionised gas (plasma).</a:t>
            </a:r>
          </a:p>
          <a:p>
            <a:endParaRPr lang="en-CA" dirty="0"/>
          </a:p>
          <a:p>
            <a:endParaRPr lang="en-CA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Malcolm and Angus Young developed the idea for the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band's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name after their sister, Margaret Young, saw the initials "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DC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 on a sewing machine. "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DC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 is an abbreviation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meaning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"alternating current/direct current" electricity.</a:t>
            </a:r>
          </a:p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slang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for "bisexual," c.1940; the notion is of working both ways. 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D00E2-CD70-48C9-9B85-EF22464F0403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329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8BA28-3A33-415D-B748-64881A8D264F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2080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Cell: 2 parallel lines, shorter line is the negative terminal</a:t>
            </a:r>
          </a:p>
          <a:p>
            <a:r>
              <a:rPr lang="en-CA" dirty="0"/>
              <a:t>Some </a:t>
            </a:r>
            <a:r>
              <a:rPr lang="en-CA" dirty="0" err="1"/>
              <a:t>circucuits</a:t>
            </a:r>
            <a:r>
              <a:rPr lang="en-CA" dirty="0"/>
              <a:t> require &gt;1 cell.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59E7D-BED0-40FD-9CC7-4297D000CE76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0900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Cell: 2 parallel lines, shorter line is the negative terminal</a:t>
            </a:r>
          </a:p>
          <a:p>
            <a:r>
              <a:rPr lang="en-CA" dirty="0"/>
              <a:t>Some </a:t>
            </a:r>
            <a:r>
              <a:rPr lang="en-CA" dirty="0" err="1"/>
              <a:t>circucuits</a:t>
            </a:r>
            <a:r>
              <a:rPr lang="en-CA" dirty="0"/>
              <a:t> require &gt;1 cell.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59E7D-BED0-40FD-9CC7-4297D000CE76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1765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Cell: 2 parallel lines, shorter line is the negative terminal</a:t>
            </a:r>
          </a:p>
          <a:p>
            <a:r>
              <a:rPr lang="en-CA" dirty="0"/>
              <a:t>Some </a:t>
            </a:r>
            <a:r>
              <a:rPr lang="en-CA" dirty="0" err="1"/>
              <a:t>circucuits</a:t>
            </a:r>
            <a:r>
              <a:rPr lang="en-CA" dirty="0"/>
              <a:t> require &gt;1 cell.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59E7D-BED0-40FD-9CC7-4297D000CE76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5107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electrons flow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out of the negative terminal, through the circuit and into the positive terminal of the source</a:t>
            </a:r>
          </a:p>
          <a:p>
            <a:r>
              <a:rPr lang="en-CA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Posiitve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the long side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D00E2-CD70-48C9-9B85-EF22464F0403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9611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When switch is closed, electrons will flow and the light turns on.  In this diagram, e flow </a:t>
            </a:r>
            <a:r>
              <a:rPr lang="en-CA" dirty="0" err="1"/>
              <a:t>counterclockwise</a:t>
            </a:r>
            <a:r>
              <a:rPr lang="en-CA" dirty="0"/>
              <a:t> direction from negative terminal though bulb, to positive terminal.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59E7D-BED0-40FD-9CC7-4297D000CE76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5252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Initially it was thought that positive charges were moving so movement was always described as from positive to neg terminal.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27C6A-C60E-48E0-906B-11DBEEAE94F6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8425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F256E-85E9-4404-A3FE-53544CEFD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E97A32-E163-4B8A-9FA6-C7CE97391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A960D-A1D8-44DE-BE3D-000CA2B63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77FE-1C7F-4EC1-A397-0F96F0B54CA4}" type="datetimeFigureOut">
              <a:rPr lang="en-CA" smtClean="0"/>
              <a:pPr/>
              <a:t>2021-12-12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4CC9D-CF98-4760-8670-F15C21436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C0ADE-D7B7-4079-AD81-E0379CD8E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36E8-B46B-4E64-ADBC-9ABDAFA3FE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044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89785-1DE6-4316-BA84-575F3A6D0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22F5AF-4B76-4B5E-9563-4163B5DEA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C83E5-778B-48FC-8C8B-597603601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77FE-1C7F-4EC1-A397-0F96F0B54CA4}" type="datetimeFigureOut">
              <a:rPr lang="en-CA" smtClean="0"/>
              <a:pPr/>
              <a:t>2021-12-12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9C572-84B9-4E0A-BA14-A8EDCD901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008AC-6236-48B8-A80D-2664C23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36E8-B46B-4E64-ADBC-9ABDAFA3FE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872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CF6A14-8AFA-45C2-942D-B73A2BD357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8B0007-7389-4316-8163-678F4DA03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172E9-DD96-439E-BF7E-76FC29E04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77FE-1C7F-4EC1-A397-0F96F0B54CA4}" type="datetimeFigureOut">
              <a:rPr lang="en-CA" smtClean="0"/>
              <a:pPr/>
              <a:t>2021-12-12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DE0B4-6FEB-406B-BBF8-E57F5056D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03D58-22FB-40E0-8CDB-76138F82F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36E8-B46B-4E64-ADBC-9ABDAFA3FE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417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BC9B6-63C2-4397-A36C-F385DF569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9BCAB-DAA8-4585-A874-25E7474E1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A797F-A2C7-4DA7-8D75-A91D33371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77FE-1C7F-4EC1-A397-0F96F0B54CA4}" type="datetimeFigureOut">
              <a:rPr lang="en-CA" smtClean="0"/>
              <a:pPr/>
              <a:t>2021-12-12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5E708-3FB1-4192-BCCB-7620D1D58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5B08C-66EE-4727-98E5-C185ACEE1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36E8-B46B-4E64-ADBC-9ABDAFA3FE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917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5895A-6C1F-4A9F-9C1D-69C493E82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7B01A-CC89-4642-A346-8FEA80B23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AFB82-FBEB-4277-A9A0-1C84EE3EB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77FE-1C7F-4EC1-A397-0F96F0B54CA4}" type="datetimeFigureOut">
              <a:rPr lang="en-CA" smtClean="0"/>
              <a:pPr/>
              <a:t>2021-12-12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E363F-04A3-48A5-9224-BF67E96E1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14CE0-1CD8-4F7A-9023-E7298FF81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36E8-B46B-4E64-ADBC-9ABDAFA3FE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96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FB92A-4CAE-4DB7-994F-6F9D9E4E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1ADF5-37CB-404E-8BC2-F102FF47D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599E9-93E0-4599-95C4-BA6988A427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EA64F-1660-4D08-A42B-3E32A801E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77FE-1C7F-4EC1-A397-0F96F0B54CA4}" type="datetimeFigureOut">
              <a:rPr lang="en-CA" smtClean="0"/>
              <a:pPr/>
              <a:t>2021-12-12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FFFB7-ACF6-4785-A077-BF16904FA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2BD82-9F69-4926-849D-465E4167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36E8-B46B-4E64-ADBC-9ABDAFA3FE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048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44491-1BB9-49B8-90C9-D2CF13342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5C580-8F64-4CE8-90D9-DCF8418BF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942BE-E986-4E27-B9D4-68D252FA82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39BF77-AAC5-4D47-96DB-8979A080F5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74ED2B-7F1A-43A9-B9E7-B5B2E2B253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7BD63F-2BED-43DB-B1C1-EA0023936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77FE-1C7F-4EC1-A397-0F96F0B54CA4}" type="datetimeFigureOut">
              <a:rPr lang="en-CA" smtClean="0"/>
              <a:pPr/>
              <a:t>2021-12-12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A8A6DE-97CD-4F2F-9B9A-F115A0531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3C3C35-086B-40F7-8FFB-A3D092B11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36E8-B46B-4E64-ADBC-9ABDAFA3FE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1043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96BBF-7DC8-42F3-9ACC-D72D5EA70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371146-C223-4D0C-96EB-589777605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77FE-1C7F-4EC1-A397-0F96F0B54CA4}" type="datetimeFigureOut">
              <a:rPr lang="en-CA" smtClean="0"/>
              <a:pPr/>
              <a:t>2021-12-12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CF2569-BFED-473F-BCDC-E6B89DAA6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D28AFB-005E-4FF5-9C02-2DD8105D6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36E8-B46B-4E64-ADBC-9ABDAFA3FE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397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2167A0-4636-41A2-809F-BA7422CA3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77FE-1C7F-4EC1-A397-0F96F0B54CA4}" type="datetimeFigureOut">
              <a:rPr lang="en-CA" smtClean="0"/>
              <a:pPr/>
              <a:t>2021-12-12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3C579A-7EB3-4988-BD33-DD100D2B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5F3B87-E514-4BF1-884C-9E53A6BA5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36E8-B46B-4E64-ADBC-9ABDAFA3FE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654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36D5A-722A-45EA-A1E0-C99D103CF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2000E-CE15-4D85-82AD-E91C867D0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48CBC0-B487-49E7-8EA0-1506F309D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666C3-A6FB-4EA8-8382-EDAD4360D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77FE-1C7F-4EC1-A397-0F96F0B54CA4}" type="datetimeFigureOut">
              <a:rPr lang="en-CA" smtClean="0"/>
              <a:pPr/>
              <a:t>2021-12-12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33577-2619-4D68-A9C2-E87665082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76964-9DB9-4D88-AE0E-B067886F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36E8-B46B-4E64-ADBC-9ABDAFA3FE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430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74957-1210-471B-AD55-58F23C4C6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5E896E-D91F-433E-8B04-5E3AB5253A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3A056-09BC-4AAB-B50B-ED6566FD4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31896-C8E9-4D64-A5C1-3C35A4727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77FE-1C7F-4EC1-A397-0F96F0B54CA4}" type="datetimeFigureOut">
              <a:rPr lang="en-CA" smtClean="0"/>
              <a:pPr/>
              <a:t>2021-12-12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36832-B106-48DF-9384-F6D2CEF60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D2727F-9482-438C-89BD-D41A1EDED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36E8-B46B-4E64-ADBC-9ABDAFA3FE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992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8FFE8D-4EC5-4AEB-8C12-169D757E2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732CB-233C-416F-BF83-6C8E4032D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2B427-F722-431E-BB86-083B003FF9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577FE-1C7F-4EC1-A397-0F96F0B54CA4}" type="datetimeFigureOut">
              <a:rPr lang="en-CA" smtClean="0"/>
              <a:pPr/>
              <a:t>2021-12-12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A3946-FA8B-45A0-97F3-ACB01F0AF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DA4D3-E66C-4179-965B-42DAEC5562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836E8-B46B-4E64-ADBC-9ABDAFA3FE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702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YwNj9uauJ4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CA" dirty="0"/>
            </a:br>
            <a:r>
              <a:rPr lang="en-CA" dirty="0"/>
              <a:t>Electrical Circuits, chapter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b="1" dirty="0"/>
              <a:t> </a:t>
            </a:r>
            <a:r>
              <a:rPr lang="en-CA" dirty="0"/>
              <a:t>How do charges</a:t>
            </a:r>
            <a:r>
              <a:rPr lang="en-CA" b="1" dirty="0"/>
              <a:t> </a:t>
            </a:r>
            <a:r>
              <a:rPr lang="en-CA" dirty="0"/>
              <a:t>flow through the components of a circuit?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90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E7A24-F685-4A63-9756-EBCF012CF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owerPoint Presentation Simple Electric Circuit and Circuit Components |  Simple electric circuit, Circuit components, Powerpoint presentation">
            <a:extLst>
              <a:ext uri="{FF2B5EF4-FFF2-40B4-BE49-F238E27FC236}">
                <a16:creationId xmlns:a16="http://schemas.microsoft.com/office/drawing/2014/main" id="{3EFAA711-F815-45A8-B867-7731167B0D2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346301"/>
            <a:ext cx="10953750" cy="6165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56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6BCE3-9C0A-40AD-8D52-E5DBA0B6F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Switch closes the circuit</a:t>
            </a:r>
          </a:p>
        </p:txBody>
      </p:sp>
      <p:pic>
        <p:nvPicPr>
          <p:cNvPr id="1026" name="Picture 2" descr="Image result for open and closed switch in a circuit">
            <a:extLst>
              <a:ext uri="{FF2B5EF4-FFF2-40B4-BE49-F238E27FC236}">
                <a16:creationId xmlns:a16="http://schemas.microsoft.com/office/drawing/2014/main" id="{686F4E35-0573-46D6-BA17-77D44AE0CD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59627"/>
            <a:ext cx="10230154" cy="379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308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Simple Circuit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8198" name="Picture 6" descr="Image result for circuit diagram symbols for kid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21"/>
          <a:stretch/>
        </p:blipFill>
        <p:spPr bwMode="auto">
          <a:xfrm>
            <a:off x="287384" y="30653"/>
            <a:ext cx="11625942" cy="6982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584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B6E10-6DC8-4938-B87E-770EB698B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Draw the circuit diagram for this set up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9593D69-A587-4886-8AA6-92B1A998B1B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2863" y="1690688"/>
            <a:ext cx="9023684" cy="481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680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CE5D2-6E93-4AF7-BFD9-939EE1286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Circuit Diagram</a:t>
            </a:r>
          </a:p>
        </p:txBody>
      </p:sp>
      <p:pic>
        <p:nvPicPr>
          <p:cNvPr id="3074" name="Picture 2" descr="Image result for circuit diagram">
            <a:extLst>
              <a:ext uri="{FF2B5EF4-FFF2-40B4-BE49-F238E27FC236}">
                <a16:creationId xmlns:a16="http://schemas.microsoft.com/office/drawing/2014/main" id="{36BA24D3-3279-49A1-A489-0EC22F3A909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237" y="1825625"/>
            <a:ext cx="604352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775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Direction of Current (p306)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548" y="1946787"/>
            <a:ext cx="5313858" cy="41358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b="1" dirty="0"/>
              <a:t>Conventional Current: </a:t>
            </a:r>
          </a:p>
          <a:p>
            <a:r>
              <a:rPr lang="en-CA" sz="3200" dirty="0"/>
              <a:t>We used to think the </a:t>
            </a:r>
            <a:r>
              <a:rPr lang="en-CA" sz="3200" b="1" dirty="0"/>
              <a:t>positive</a:t>
            </a:r>
            <a:r>
              <a:rPr lang="en-CA" sz="3200" dirty="0"/>
              <a:t> charges were moving </a:t>
            </a:r>
            <a:r>
              <a:rPr lang="en-CA" sz="3200" dirty="0">
                <a:sym typeface="Wingdings" panose="05000000000000000000" pitchFamily="2" charset="2"/>
              </a:rPr>
              <a:t> negative terminal</a:t>
            </a:r>
            <a:endParaRPr lang="en-CA" sz="3200" dirty="0"/>
          </a:p>
        </p:txBody>
      </p:sp>
      <p:pic>
        <p:nvPicPr>
          <p:cNvPr id="1026" name="Picture 2" descr="Image result for conventional current image">
            <a:extLst>
              <a:ext uri="{FF2B5EF4-FFF2-40B4-BE49-F238E27FC236}">
                <a16:creationId xmlns:a16="http://schemas.microsoft.com/office/drawing/2014/main" id="{3FD485DC-1DDB-4DE1-9906-4889BBC274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33"/>
          <a:stretch/>
        </p:blipFill>
        <p:spPr bwMode="auto">
          <a:xfrm>
            <a:off x="8915399" y="3767754"/>
            <a:ext cx="3163053" cy="310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conventional current image">
            <a:extLst>
              <a:ext uri="{FF2B5EF4-FFF2-40B4-BE49-F238E27FC236}">
                <a16:creationId xmlns:a16="http://schemas.microsoft.com/office/drawing/2014/main" id="{98948087-1C2C-4E72-ABF9-D83C99DBCC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67"/>
          <a:stretch/>
        </p:blipFill>
        <p:spPr bwMode="auto">
          <a:xfrm>
            <a:off x="1430592" y="4014725"/>
            <a:ext cx="3996814" cy="2869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E451A11-778F-469C-A059-6E537336572F}"/>
              </a:ext>
            </a:extLst>
          </p:cNvPr>
          <p:cNvSpPr/>
          <p:nvPr/>
        </p:nvSpPr>
        <p:spPr>
          <a:xfrm>
            <a:off x="6025944" y="1946787"/>
            <a:ext cx="6166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b="1" dirty="0"/>
              <a:t>Electron Flow:  </a:t>
            </a:r>
            <a:r>
              <a:rPr lang="en-CA" sz="3600" dirty="0"/>
              <a:t>But it is the </a:t>
            </a:r>
            <a:r>
              <a:rPr lang="en-CA" sz="3600" b="1" i="1" dirty="0"/>
              <a:t>electrons</a:t>
            </a:r>
            <a:r>
              <a:rPr lang="en-CA" sz="3600" dirty="0"/>
              <a:t> that are moving from negative </a:t>
            </a:r>
            <a:r>
              <a:rPr lang="en-CA" sz="3600" dirty="0">
                <a:sym typeface="Wingdings" panose="05000000000000000000" pitchFamily="2" charset="2"/>
              </a:rPr>
              <a:t> positive terminal (this is correct way)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549373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CE5D2-6E93-4AF7-BFD9-939EE1286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22000" cy="1325563"/>
          </a:xfrm>
        </p:spPr>
        <p:txBody>
          <a:bodyPr/>
          <a:lstStyle/>
          <a:p>
            <a:r>
              <a:rPr lang="en-CA" dirty="0"/>
              <a:t>Circuit Diagrams: What’s the same? Different?</a:t>
            </a:r>
          </a:p>
        </p:txBody>
      </p:sp>
      <p:pic>
        <p:nvPicPr>
          <p:cNvPr id="1026" name="Picture 2" descr="Image result for circuit diagram blank">
            <a:extLst>
              <a:ext uri="{FF2B5EF4-FFF2-40B4-BE49-F238E27FC236}">
                <a16:creationId xmlns:a16="http://schemas.microsoft.com/office/drawing/2014/main" id="{43F141C1-E5C2-4DF6-8493-0852FAE85EF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424" y="1603267"/>
            <a:ext cx="8123425" cy="488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79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3CA24-49FA-4196-9CE8-38B33525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Two Types of Circuits:</a:t>
            </a:r>
          </a:p>
        </p:txBody>
      </p:sp>
      <p:pic>
        <p:nvPicPr>
          <p:cNvPr id="3074" name="Picture 2" descr="Image result for circuit diagram blank one battery two lamps">
            <a:extLst>
              <a:ext uri="{FF2B5EF4-FFF2-40B4-BE49-F238E27FC236}">
                <a16:creationId xmlns:a16="http://schemas.microsoft.com/office/drawing/2014/main" id="{FA837E60-70A0-4B2A-8DA4-1C50A68FDD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5" t="27174" r="68094" b="26254"/>
          <a:stretch/>
        </p:blipFill>
        <p:spPr bwMode="auto">
          <a:xfrm>
            <a:off x="838200" y="1922709"/>
            <a:ext cx="2801471" cy="385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circuit diagram blank one battery two lamps">
            <a:extLst>
              <a:ext uri="{FF2B5EF4-FFF2-40B4-BE49-F238E27FC236}">
                <a16:creationId xmlns:a16="http://schemas.microsoft.com/office/drawing/2014/main" id="{EF642A7A-ED0B-483E-B0AF-35A7FE6EE8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51" t="24652" r="12843" b="9931"/>
          <a:stretch/>
        </p:blipFill>
        <p:spPr bwMode="auto">
          <a:xfrm>
            <a:off x="5862918" y="782133"/>
            <a:ext cx="6329082" cy="6075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044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2D21A-D523-4A5C-BC34-A2C9EC2C1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Circuits in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BE61E-BD56-496D-B6C2-B59108F31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8494"/>
            <a:ext cx="10515600" cy="527246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z="4200" dirty="0"/>
              <a:t>Components are connected </a:t>
            </a:r>
            <a:r>
              <a:rPr lang="en-CA" sz="4200" dirty="0">
                <a:cs typeface="Calibri"/>
              </a:rPr>
              <a:t>in a </a:t>
            </a:r>
            <a:r>
              <a:rPr lang="en-CA" sz="4200" b="1" u="sng" dirty="0">
                <a:cs typeface="Calibri"/>
              </a:rPr>
              <a:t>single </a:t>
            </a:r>
            <a:r>
              <a:rPr lang="en-CA" sz="4200" dirty="0">
                <a:cs typeface="Calibri"/>
              </a:rPr>
              <a:t>loop.</a:t>
            </a:r>
          </a:p>
          <a:p>
            <a:r>
              <a:rPr lang="en-CA" sz="4200" dirty="0"/>
              <a:t>Current flows through </a:t>
            </a:r>
            <a:r>
              <a:rPr lang="en-CA" sz="4200" b="1" u="sng" dirty="0"/>
              <a:t>all</a:t>
            </a:r>
            <a:r>
              <a:rPr lang="en-CA" sz="4200" b="1" dirty="0"/>
              <a:t> </a:t>
            </a:r>
            <a:r>
              <a:rPr lang="en-CA" sz="4200" dirty="0"/>
              <a:t>devices</a:t>
            </a:r>
          </a:p>
          <a:p>
            <a:r>
              <a:rPr lang="en-CA" sz="4200" dirty="0"/>
              <a:t>Current is the </a:t>
            </a:r>
            <a:r>
              <a:rPr lang="en-CA" sz="4200" b="1" u="sng" dirty="0"/>
              <a:t>same</a:t>
            </a:r>
            <a:r>
              <a:rPr lang="en-CA" sz="4200" dirty="0"/>
              <a:t> at all points.</a:t>
            </a:r>
            <a:endParaRPr lang="en-CA" sz="4200" dirty="0">
              <a:cs typeface="Calibri"/>
            </a:endParaRPr>
          </a:p>
          <a:p>
            <a:r>
              <a:rPr lang="en-CA" sz="4200" b="1" dirty="0"/>
              <a:t> </a:t>
            </a:r>
            <a:r>
              <a:rPr lang="en-CA" sz="4200" dirty="0" err="1"/>
              <a:t>Eg.</a:t>
            </a:r>
            <a:r>
              <a:rPr lang="en-CA" sz="4200" dirty="0"/>
              <a:t>  Computers, radios, TV’s, rockets</a:t>
            </a:r>
            <a:endParaRPr lang="en-CA" sz="4200" dirty="0">
              <a:cs typeface="Calibri"/>
            </a:endParaRPr>
          </a:p>
          <a:p>
            <a:r>
              <a:rPr lang="en-CA" sz="2800" i="1" dirty="0"/>
              <a:t>Voltage is shared between components</a:t>
            </a:r>
            <a:endParaRPr lang="en-CA" sz="2800" i="1" dirty="0">
              <a:cs typeface="Calibri"/>
            </a:endParaRPr>
          </a:p>
          <a:p>
            <a:r>
              <a:rPr lang="en-CA" sz="2800" i="1" dirty="0"/>
              <a:t>If you add electric loads, each on get less electric pressure (light bulbs will dim as more are added)</a:t>
            </a:r>
            <a:endParaRPr lang="en-CA" sz="2800" i="1" dirty="0">
              <a:cs typeface="Calibri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9550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4AC92-DEBE-44E8-9E03-F7CA03A9E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Circuits in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D9615-2A65-4BD6-BF04-B216D9741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CA" i="1" dirty="0"/>
              <a:t>If you follow the circuit diagram from one side of the cell to the other, you should pass through </a:t>
            </a:r>
            <a:r>
              <a:rPr lang="en-CA" b="1" i="1" dirty="0"/>
              <a:t>all </a:t>
            </a:r>
            <a:r>
              <a:rPr lang="en-CA" i="1" dirty="0"/>
              <a:t>the different components, one after the other, without any branches.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9A2C2D-27AE-4292-8DBC-14A047631A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6967" y="3614737"/>
            <a:ext cx="7376833" cy="3243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240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7EFD4-A8F2-41C7-A1A0-29F8D14E7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 to Current Electricity, 5min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5DB1B-0854-42F2-ADA0-55E2D19FC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https://www.youtube.com/watch?v=kYwNj9uauJ4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96250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4AC92-DEBE-44E8-9E03-F7CA03A9E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Circuits in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D9615-2A65-4BD6-BF04-B216D9741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250331" cy="4351338"/>
          </a:xfrm>
        </p:spPr>
        <p:txBody>
          <a:bodyPr>
            <a:normAutofit fontScale="92500" lnSpcReduction="10000"/>
          </a:bodyPr>
          <a:lstStyle/>
          <a:p>
            <a:r>
              <a:rPr lang="en-CA" dirty="0"/>
              <a:t>If you put more lamps into a series circuit, the lamps will be</a:t>
            </a:r>
            <a:r>
              <a:rPr lang="en-CA" u="sng" dirty="0"/>
              <a:t> </a:t>
            </a:r>
            <a:r>
              <a:rPr lang="en-CA" b="1" u="sng" dirty="0"/>
              <a:t>dimmer</a:t>
            </a:r>
            <a:r>
              <a:rPr lang="en-CA" u="sng" dirty="0"/>
              <a:t> </a:t>
            </a:r>
            <a:r>
              <a:rPr lang="en-CA" dirty="0"/>
              <a:t>than before. </a:t>
            </a:r>
          </a:p>
          <a:p>
            <a:r>
              <a:rPr lang="en-CA" dirty="0"/>
              <a:t>If a lamp breaks or a component is disconnected, the circuit is </a:t>
            </a:r>
            <a:r>
              <a:rPr lang="en-CA" i="1" dirty="0"/>
              <a:t>broken</a:t>
            </a:r>
            <a:r>
              <a:rPr lang="en-CA" dirty="0"/>
              <a:t> and </a:t>
            </a:r>
            <a:r>
              <a:rPr lang="en-CA" b="1" dirty="0"/>
              <a:t>all the components </a:t>
            </a:r>
            <a:r>
              <a:rPr lang="en-CA" b="1" u="sng" dirty="0"/>
              <a:t>stop</a:t>
            </a:r>
            <a:r>
              <a:rPr lang="en-CA" b="1" dirty="0"/>
              <a:t> working.</a:t>
            </a:r>
          </a:p>
          <a:p>
            <a:r>
              <a:rPr lang="en-CA" dirty="0"/>
              <a:t>Series circuits are useful if you want a warning that one of the components in the circuit has failed. They also use less wiring than parallel circuits.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A53AEC-A2C5-4D6F-98D2-8E0BF70F4C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8531" y="2299018"/>
            <a:ext cx="3103469" cy="3404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0497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B890E-E2EF-4284-91B7-624F96D61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Draw an example of a circuit in series that includes: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A9A8F-42D2-48DC-AA3E-5D6287EE7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One battery</a:t>
            </a:r>
          </a:p>
          <a:p>
            <a:r>
              <a:rPr lang="en-CA" dirty="0"/>
              <a:t>One open switch </a:t>
            </a:r>
          </a:p>
          <a:p>
            <a:r>
              <a:rPr lang="en-CA" dirty="0"/>
              <a:t>Two lamps</a:t>
            </a:r>
          </a:p>
        </p:txBody>
      </p:sp>
    </p:spTree>
    <p:extLst>
      <p:ext uri="{BB962C8B-B14F-4D97-AF65-F5344CB8AC3E}">
        <p14:creationId xmlns:p14="http://schemas.microsoft.com/office/powerpoint/2010/main" val="4170961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B890E-E2EF-4284-91B7-624F96D61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Draw an example of a circuit in series that includes: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A9A8F-42D2-48DC-AA3E-5D6287EE7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One battery</a:t>
            </a:r>
          </a:p>
          <a:p>
            <a:r>
              <a:rPr lang="en-CA" dirty="0"/>
              <a:t>One open switch </a:t>
            </a:r>
          </a:p>
          <a:p>
            <a:r>
              <a:rPr lang="en-CA" dirty="0"/>
              <a:t>Two lamps</a:t>
            </a:r>
          </a:p>
        </p:txBody>
      </p:sp>
      <p:pic>
        <p:nvPicPr>
          <p:cNvPr id="4" name="Picture 2" descr="Image result for circuit diagram blank one battery two lamps">
            <a:extLst>
              <a:ext uri="{FF2B5EF4-FFF2-40B4-BE49-F238E27FC236}">
                <a16:creationId xmlns:a16="http://schemas.microsoft.com/office/drawing/2014/main" id="{D0B520AC-EF04-4995-B205-127422D0D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565" y="1650347"/>
            <a:ext cx="476076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7953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B890E-E2EF-4284-91B7-624F96D61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Circuit in Series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B79C837-2079-4C64-A668-E583685BD68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9354" y="1999289"/>
            <a:ext cx="4436645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0097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F57DA-DD73-41F5-9F93-E20A765DB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Parallel Circuits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7630D-1A8D-4B5F-A31A-FFAA6E7A8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8274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b="1" u="sng" dirty="0"/>
              <a:t>Two </a:t>
            </a:r>
            <a:r>
              <a:rPr lang="en-CA" dirty="0"/>
              <a:t>or more paths for electrons (current) to flow.</a:t>
            </a:r>
          </a:p>
          <a:p>
            <a:r>
              <a:rPr lang="en-CA" dirty="0"/>
              <a:t>Current</a:t>
            </a:r>
            <a:r>
              <a:rPr lang="en-CA" i="1" dirty="0"/>
              <a:t> </a:t>
            </a:r>
            <a:r>
              <a:rPr lang="en-CA" dirty="0"/>
              <a:t>is</a:t>
            </a:r>
            <a:r>
              <a:rPr lang="en-CA" i="1" dirty="0"/>
              <a:t> </a:t>
            </a:r>
            <a:r>
              <a:rPr lang="en-CA" b="1" u="sng" dirty="0"/>
              <a:t>shared</a:t>
            </a:r>
            <a:r>
              <a:rPr lang="en-CA" i="1" dirty="0"/>
              <a:t> </a:t>
            </a:r>
            <a:r>
              <a:rPr lang="en-CA" dirty="0"/>
              <a:t>between the branches (splits up).</a:t>
            </a:r>
          </a:p>
          <a:p>
            <a:r>
              <a:rPr lang="en-CA" dirty="0"/>
              <a:t>Only </a:t>
            </a:r>
            <a:r>
              <a:rPr lang="en-CA" b="1" u="sng" dirty="0"/>
              <a:t>some </a:t>
            </a:r>
            <a:r>
              <a:rPr lang="en-CA" dirty="0"/>
              <a:t>of the current goes through each device. </a:t>
            </a:r>
          </a:p>
          <a:p>
            <a:r>
              <a:rPr lang="en-CA" dirty="0"/>
              <a:t>Used in </a:t>
            </a:r>
            <a:r>
              <a:rPr lang="en-CA" b="1" u="sng" dirty="0"/>
              <a:t>homes.</a:t>
            </a:r>
          </a:p>
          <a:p>
            <a:endParaRPr lang="en-CA" dirty="0">
              <a:cs typeface="Calibri"/>
            </a:endParaRPr>
          </a:p>
          <a:p>
            <a:r>
              <a:rPr lang="en-CA" sz="2800" i="1" dirty="0"/>
              <a:t>To find </a:t>
            </a:r>
            <a:r>
              <a:rPr lang="en-CA" sz="2800" b="1" i="1" dirty="0"/>
              <a:t>total current </a:t>
            </a:r>
            <a:r>
              <a:rPr lang="en-CA" sz="2800" i="1" dirty="0"/>
              <a:t>you must </a:t>
            </a:r>
            <a:r>
              <a:rPr lang="en-CA" sz="2800" b="1" i="1" dirty="0"/>
              <a:t>add up </a:t>
            </a:r>
            <a:r>
              <a:rPr lang="en-CA" sz="2800" i="1" dirty="0"/>
              <a:t>the current flowing through each device.</a:t>
            </a:r>
          </a:p>
          <a:p>
            <a:endParaRPr lang="en-CA" dirty="0"/>
          </a:p>
        </p:txBody>
      </p:sp>
      <p:pic>
        <p:nvPicPr>
          <p:cNvPr id="4" name="Picture 3" descr="Image result for parallel circuits used in homes">
            <a:extLst>
              <a:ext uri="{FF2B5EF4-FFF2-40B4-BE49-F238E27FC236}">
                <a16:creationId xmlns:a16="http://schemas.microsoft.com/office/drawing/2014/main" id="{7FA590BB-9C9F-4012-804A-4A5758D827D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80" t="39700" r="16378"/>
          <a:stretch/>
        </p:blipFill>
        <p:spPr bwMode="auto">
          <a:xfrm>
            <a:off x="8999334" y="365125"/>
            <a:ext cx="2721610" cy="1952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44515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63516-49B2-43CC-85E3-66F1BA859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Parallel Circuits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2D115-1DBE-4DDA-9CEF-2BBCB1CE5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3078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i="1" dirty="0"/>
              <a:t>If a lamp </a:t>
            </a:r>
            <a:r>
              <a:rPr lang="en-CA" b="1" i="1" dirty="0"/>
              <a:t>breaks </a:t>
            </a:r>
            <a:r>
              <a:rPr lang="en-CA" i="1" dirty="0"/>
              <a:t>or a component is disconnected from one parallel wire, the components on different branches </a:t>
            </a:r>
            <a:r>
              <a:rPr lang="en-CA" b="1" i="1" dirty="0"/>
              <a:t>keep working</a:t>
            </a:r>
            <a:r>
              <a:rPr lang="en-CA" i="1" dirty="0"/>
              <a:t>. </a:t>
            </a:r>
          </a:p>
          <a:p>
            <a:r>
              <a:rPr lang="en-CA" i="1" dirty="0"/>
              <a:t>And, unlike a series circuit, the </a:t>
            </a:r>
            <a:r>
              <a:rPr lang="en-CA" b="1" i="1" dirty="0"/>
              <a:t>lamps stay bright if you add more lamps in parallel</a:t>
            </a:r>
            <a:r>
              <a:rPr lang="en-CA" i="1" dirty="0"/>
              <a:t>. </a:t>
            </a:r>
            <a:endParaRPr lang="en-CA" i="1" dirty="0"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5DD57C-037B-4278-BC89-EFE483F2F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8988" y="1272192"/>
            <a:ext cx="4477029" cy="490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4788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D2F5C-6E97-4F15-9647-4565C5F1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Draw a circuit with two lamps in parallel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E7169-87DA-40C3-BBA9-FF3E8C26C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94713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D2F5C-6E97-4F15-9647-4565C5F1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Draw a circuit with two lamps in parallel</a:t>
            </a:r>
          </a:p>
        </p:txBody>
      </p:sp>
      <p:pic>
        <p:nvPicPr>
          <p:cNvPr id="4" name="Picture 2" descr="Image result for parallel circuit diagram">
            <a:extLst>
              <a:ext uri="{FF2B5EF4-FFF2-40B4-BE49-F238E27FC236}">
                <a16:creationId xmlns:a16="http://schemas.microsoft.com/office/drawing/2014/main" id="{49C2CDA1-235B-4146-8057-262E23EAB11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40" r="16425" b="10844"/>
          <a:stretch/>
        </p:blipFill>
        <p:spPr bwMode="auto">
          <a:xfrm>
            <a:off x="3900169" y="1690688"/>
            <a:ext cx="4391662" cy="4426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5810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923DC-CFD7-47B0-95F9-2EF37B12F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Which circuits are in series and which are in parallel?</a:t>
            </a:r>
          </a:p>
        </p:txBody>
      </p:sp>
      <p:pic>
        <p:nvPicPr>
          <p:cNvPr id="4" name="Content Placeholder 3" descr="Four circuit diagrams showing in parallel or in series.">
            <a:extLst>
              <a:ext uri="{FF2B5EF4-FFF2-40B4-BE49-F238E27FC236}">
                <a16:creationId xmlns:a16="http://schemas.microsoft.com/office/drawing/2014/main" id="{C54B53BF-5FB0-42E6-BA8B-17F584240E5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980" y="1869440"/>
            <a:ext cx="8074660" cy="40047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40469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 descr="Four circuit diagrams. The top two are connected in series, the bottom two in parallel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9744663" cy="5481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019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Vocabulary for Chapter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Current electricity, joule, electric cell, battery, load, circuit, ampere, electron flow, direct current, alternating current, series and parallel circuits, electric potential difference, voltage, volt, voltmeter, cells, resistor, ohm, Ohm’s law, </a:t>
            </a:r>
          </a:p>
        </p:txBody>
      </p:sp>
    </p:spTree>
    <p:extLst>
      <p:ext uri="{BB962C8B-B14F-4D97-AF65-F5344CB8AC3E}">
        <p14:creationId xmlns:p14="http://schemas.microsoft.com/office/powerpoint/2010/main" val="6636823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D6D9B-BE3F-437C-A52B-8449EEB9B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40E35-AB0A-4BE3-80D7-F7890A6A8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CA" dirty="0"/>
          </a:p>
          <a:p>
            <a:r>
              <a:rPr lang="en-CA" sz="5100" dirty="0"/>
              <a:t>Circuit Diagram Worksheet</a:t>
            </a:r>
          </a:p>
          <a:p>
            <a:endParaRPr lang="en-CA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CA" dirty="0">
                <a:solidFill>
                  <a:schemeClr val="bg1">
                    <a:lumMod val="95000"/>
                  </a:schemeClr>
                </a:solidFill>
              </a:rPr>
              <a:t>CYU p 305</a:t>
            </a:r>
          </a:p>
          <a:p>
            <a:r>
              <a:rPr lang="en-CA" dirty="0">
                <a:solidFill>
                  <a:schemeClr val="bg1">
                    <a:lumMod val="95000"/>
                  </a:schemeClr>
                </a:solidFill>
              </a:rPr>
              <a:t>#1, 2, 4, 5, 6, 7</a:t>
            </a:r>
            <a:r>
              <a:rPr lang="en-CA">
                <a:solidFill>
                  <a:schemeClr val="bg1">
                    <a:lumMod val="95000"/>
                  </a:schemeClr>
                </a:solidFill>
              </a:rPr>
              <a:t>, </a:t>
            </a:r>
            <a:endParaRPr lang="en-CA" dirty="0">
              <a:solidFill>
                <a:schemeClr val="bg1">
                  <a:lumMod val="95000"/>
                </a:schemeClr>
              </a:solidFill>
            </a:endParaRPr>
          </a:p>
          <a:p>
            <a:endParaRPr lang="en-CA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CA" dirty="0">
                <a:solidFill>
                  <a:schemeClr val="bg1">
                    <a:lumMod val="95000"/>
                  </a:schemeClr>
                </a:solidFill>
              </a:rPr>
              <a:t>(10, 11, 13, 14, 15)</a:t>
            </a:r>
          </a:p>
        </p:txBody>
      </p:sp>
    </p:spTree>
    <p:extLst>
      <p:ext uri="{BB962C8B-B14F-4D97-AF65-F5344CB8AC3E}">
        <p14:creationId xmlns:p14="http://schemas.microsoft.com/office/powerpoint/2010/main" val="27371715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Extras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09BFD-9800-4821-B9A9-0410B2DD1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Circuit in Parallel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4F95B-5204-463D-A2B0-6881FEBB8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6F7FB5-ABE6-4BB6-B824-5667E5EA54C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004009" y="1825625"/>
            <a:ext cx="2505075" cy="36957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1CA5F4-BEB2-4CEA-B04A-3A6AB6DDD76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89157" y="1690688"/>
            <a:ext cx="318135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5059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Draw example of Series Circuit</a:t>
            </a:r>
          </a:p>
        </p:txBody>
      </p:sp>
      <p:pic>
        <p:nvPicPr>
          <p:cNvPr id="2050" name="Picture 2" descr="Image result for series circuit diagram">
            <a:extLst>
              <a:ext uri="{FF2B5EF4-FFF2-40B4-BE49-F238E27FC236}">
                <a16:creationId xmlns:a16="http://schemas.microsoft.com/office/drawing/2014/main" id="{2915228A-CAAC-479F-A34F-83877CCE320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704" y="1690688"/>
            <a:ext cx="8468591" cy="435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4948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122" name="Picture 2" descr="Image result for mcgraw hill dry cell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83" y="-538450"/>
            <a:ext cx="9463781" cy="739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4560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9458" name="Picture 2" descr="Image result for series circu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803" y="1961423"/>
            <a:ext cx="3324225" cy="432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series circu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604" y="2967831"/>
            <a:ext cx="3524250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series circui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2967831"/>
            <a:ext cx="22098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256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current electricity?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55765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dirty="0">
                <a:cs typeface="Calibri" panose="020F0502020204030204"/>
              </a:rPr>
              <a:t>An electric current is a </a:t>
            </a:r>
            <a:r>
              <a:rPr lang="en-CA" b="1" u="sng" dirty="0">
                <a:cs typeface="Calibri" panose="020F0502020204030204"/>
              </a:rPr>
              <a:t>flow </a:t>
            </a:r>
            <a:r>
              <a:rPr lang="en-CA" dirty="0">
                <a:cs typeface="Calibri" panose="020F0502020204030204"/>
              </a:rPr>
              <a:t>of electric charge (electrons) through a</a:t>
            </a:r>
            <a:r>
              <a:rPr lang="en-CA" b="1" dirty="0">
                <a:cs typeface="Calibri" panose="020F0502020204030204"/>
              </a:rPr>
              <a:t> </a:t>
            </a:r>
            <a:r>
              <a:rPr lang="en-CA" b="1" u="sng" dirty="0">
                <a:cs typeface="Calibri" panose="020F0502020204030204"/>
              </a:rPr>
              <a:t>conductor </a:t>
            </a:r>
            <a:r>
              <a:rPr lang="en-CA" dirty="0">
                <a:cs typeface="Calibri" panose="020F0502020204030204"/>
              </a:rPr>
              <a:t>(wire). </a:t>
            </a:r>
          </a:p>
          <a:p>
            <a:endParaRPr lang="en-CA" dirty="0">
              <a:cs typeface="Calibri" panose="020F0502020204030204"/>
            </a:endParaRPr>
          </a:p>
        </p:txBody>
      </p:sp>
      <p:pic>
        <p:nvPicPr>
          <p:cNvPr id="1028" name="Picture 4" descr="Imag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471" y="1351323"/>
            <a:ext cx="5180010" cy="338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13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7F301-E606-40CF-A7E9-941E81126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My Pals are Here! Science © 2008 Marshall Cavendish (Singapore) Private  Limited © 2009 Marshall Cavendish International (Singapore) Private  Limited. - ppt download">
            <a:extLst>
              <a:ext uri="{FF2B5EF4-FFF2-40B4-BE49-F238E27FC236}">
                <a16:creationId xmlns:a16="http://schemas.microsoft.com/office/drawing/2014/main" id="{EFE33100-6141-47A5-A1AE-933785038AB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65125"/>
            <a:ext cx="11150600" cy="649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45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Parts of an Electric Circuit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1132127" cy="5167312"/>
          </a:xfrm>
        </p:spPr>
        <p:txBody>
          <a:bodyPr>
            <a:normAutofit fontScale="77500" lnSpcReduction="20000"/>
          </a:bodyPr>
          <a:lstStyle/>
          <a:p>
            <a:r>
              <a:rPr lang="en-CA" sz="4600" dirty="0">
                <a:solidFill>
                  <a:schemeClr val="accent1"/>
                </a:solidFill>
              </a:rPr>
              <a:t>Energy</a:t>
            </a:r>
            <a:r>
              <a:rPr lang="en-CA" sz="4600" b="1" u="sng" dirty="0">
                <a:solidFill>
                  <a:schemeClr val="accent1"/>
                </a:solidFill>
              </a:rPr>
              <a:t> source </a:t>
            </a:r>
            <a:r>
              <a:rPr lang="en-CA" sz="4600" dirty="0">
                <a:solidFill>
                  <a:schemeClr val="accent1"/>
                </a:solidFill>
              </a:rPr>
              <a:t>– battery or wall outlet, energy measured in joules (J)</a:t>
            </a:r>
          </a:p>
          <a:p>
            <a:r>
              <a:rPr lang="en-CA" sz="4600" b="1" u="sng" dirty="0">
                <a:solidFill>
                  <a:schemeClr val="accent1"/>
                </a:solidFill>
              </a:rPr>
              <a:t>Conductor</a:t>
            </a:r>
            <a:r>
              <a:rPr lang="en-CA" sz="4600" b="1" dirty="0">
                <a:solidFill>
                  <a:schemeClr val="accent1"/>
                </a:solidFill>
              </a:rPr>
              <a:t> </a:t>
            </a:r>
            <a:r>
              <a:rPr lang="en-CA" sz="4600" dirty="0">
                <a:solidFill>
                  <a:schemeClr val="accent1"/>
                </a:solidFill>
              </a:rPr>
              <a:t>– wire to conduct electrons</a:t>
            </a:r>
          </a:p>
          <a:p>
            <a:r>
              <a:rPr lang="en-CA" sz="4600" b="1" u="sng" dirty="0">
                <a:solidFill>
                  <a:schemeClr val="accent1"/>
                </a:solidFill>
              </a:rPr>
              <a:t>Load </a:t>
            </a:r>
            <a:r>
              <a:rPr lang="en-CA" sz="4600" dirty="0">
                <a:solidFill>
                  <a:schemeClr val="accent1"/>
                </a:solidFill>
              </a:rPr>
              <a:t>– device that converts electrical energy into other forms of energy such as light or sound. </a:t>
            </a:r>
            <a:r>
              <a:rPr lang="en-CA" sz="4600" dirty="0" err="1">
                <a:solidFill>
                  <a:schemeClr val="accent1"/>
                </a:solidFill>
              </a:rPr>
              <a:t>Eg</a:t>
            </a:r>
            <a:r>
              <a:rPr lang="en-CA" sz="4600" dirty="0">
                <a:solidFill>
                  <a:schemeClr val="accent1"/>
                </a:solidFill>
              </a:rPr>
              <a:t>. Lightbulbs, speakers, heaters, motors.</a:t>
            </a:r>
          </a:p>
          <a:p>
            <a:r>
              <a:rPr lang="en-CA" sz="4600" b="1" u="sng" dirty="0">
                <a:solidFill>
                  <a:schemeClr val="accent1"/>
                </a:solidFill>
              </a:rPr>
              <a:t>Switch</a:t>
            </a:r>
            <a:r>
              <a:rPr lang="en-CA" sz="4600" dirty="0">
                <a:solidFill>
                  <a:schemeClr val="accent1"/>
                </a:solidFill>
              </a:rPr>
              <a:t> – a device for making and breaking the connection in an electric circuit (controls flow of electrons).</a:t>
            </a:r>
          </a:p>
          <a:p>
            <a:r>
              <a:rPr lang="en-CA" sz="4600" b="1" u="sng" dirty="0">
                <a:solidFill>
                  <a:schemeClr val="accent1"/>
                </a:solidFill>
              </a:rPr>
              <a:t>Complete circuit</a:t>
            </a:r>
            <a:r>
              <a:rPr lang="en-CA" sz="4600" u="sng" dirty="0">
                <a:solidFill>
                  <a:schemeClr val="accent1"/>
                </a:solidFill>
              </a:rPr>
              <a:t>: </a:t>
            </a:r>
            <a:r>
              <a:rPr lang="en-CA" sz="4600" dirty="0">
                <a:solidFill>
                  <a:schemeClr val="accent1"/>
                </a:solidFill>
              </a:rPr>
              <a:t>electrons flow freely whole circuit</a:t>
            </a:r>
          </a:p>
          <a:p>
            <a:r>
              <a:rPr lang="en-CA" sz="4600" u="sng" dirty="0">
                <a:solidFill>
                  <a:schemeClr val="accent1"/>
                </a:solidFill>
              </a:rPr>
              <a:t>I</a:t>
            </a:r>
            <a:r>
              <a:rPr lang="en-CA" sz="4600" b="1" u="sng" dirty="0">
                <a:solidFill>
                  <a:schemeClr val="accent1"/>
                </a:solidFill>
              </a:rPr>
              <a:t>ncomplete circuit</a:t>
            </a:r>
            <a:r>
              <a:rPr lang="en-CA" sz="4600" dirty="0">
                <a:solidFill>
                  <a:schemeClr val="accent1"/>
                </a:solidFill>
              </a:rPr>
              <a:t>: no electrons flow due to break in circuit (switch is off)</a:t>
            </a:r>
          </a:p>
        </p:txBody>
      </p:sp>
    </p:spTree>
    <p:extLst>
      <p:ext uri="{BB962C8B-B14F-4D97-AF65-F5344CB8AC3E}">
        <p14:creationId xmlns:p14="http://schemas.microsoft.com/office/powerpoint/2010/main" val="2247640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en-CA" dirty="0"/>
              <a:t>Copy the 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3A474B-E196-43A3-B041-79B2C1160C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9277"/>
          <a:stretch/>
        </p:blipFill>
        <p:spPr>
          <a:xfrm>
            <a:off x="589802" y="18255"/>
            <a:ext cx="9335995" cy="5733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881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en-CA" dirty="0"/>
              <a:t>Copy the  Symbols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3A474B-E196-43A3-B041-79B2C1160C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9512"/>
          <a:stretch/>
        </p:blipFill>
        <p:spPr>
          <a:xfrm>
            <a:off x="0" y="18255"/>
            <a:ext cx="7620000" cy="695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047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en-CA" dirty="0"/>
              <a:t>Copy the 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 </a:t>
            </a:r>
          </a:p>
        </p:txBody>
      </p:sp>
      <p:pic>
        <p:nvPicPr>
          <p:cNvPr id="7170" name="Picture 2" descr="Image result for circuit diagram symbols for ki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81037"/>
            <a:ext cx="8550032" cy="617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23A474B-E196-43A3-B041-79B2C1160C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5849" y="2750"/>
            <a:ext cx="3472295" cy="52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733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938</Words>
  <Application>Microsoft Office PowerPoint</Application>
  <PresentationFormat>Widescreen</PresentationFormat>
  <Paragraphs>113</Paragraphs>
  <Slides>35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 Theme</vt:lpstr>
      <vt:lpstr> Electrical Circuits, chapter 10</vt:lpstr>
      <vt:lpstr>Intro to Current Electricity, 5min</vt:lpstr>
      <vt:lpstr>Vocabulary for Chapter 10</vt:lpstr>
      <vt:lpstr>What is current electricity?</vt:lpstr>
      <vt:lpstr>PowerPoint Presentation</vt:lpstr>
      <vt:lpstr>Parts of an Electric Circuit</vt:lpstr>
      <vt:lpstr>Copy the  Symbols</vt:lpstr>
      <vt:lpstr>Copy the  Symbols</vt:lpstr>
      <vt:lpstr>Copy the  Symbols</vt:lpstr>
      <vt:lpstr>PowerPoint Presentation</vt:lpstr>
      <vt:lpstr>Switch closes the circuit</vt:lpstr>
      <vt:lpstr>Simple Circuit Diagram</vt:lpstr>
      <vt:lpstr>Draw the circuit diagram for this set up</vt:lpstr>
      <vt:lpstr>Circuit Diagram</vt:lpstr>
      <vt:lpstr>Direction of Current (p306)</vt:lpstr>
      <vt:lpstr>Circuit Diagrams: What’s the same? Different?</vt:lpstr>
      <vt:lpstr>Two Types of Circuits:</vt:lpstr>
      <vt:lpstr>Circuits in Series</vt:lpstr>
      <vt:lpstr>Circuits in Series</vt:lpstr>
      <vt:lpstr>Circuits in Series</vt:lpstr>
      <vt:lpstr>Draw an example of a circuit in series that includes:</vt:lpstr>
      <vt:lpstr>Draw an example of a circuit in series that includes:</vt:lpstr>
      <vt:lpstr>Circuit in Series</vt:lpstr>
      <vt:lpstr>Parallel Circuits</vt:lpstr>
      <vt:lpstr>Parallel Circuits</vt:lpstr>
      <vt:lpstr>Draw a circuit with two lamps in parallel</vt:lpstr>
      <vt:lpstr>Draw a circuit with two lamps in parallel</vt:lpstr>
      <vt:lpstr>Which circuits are in series and which are in parallel?</vt:lpstr>
      <vt:lpstr>PowerPoint Presentation</vt:lpstr>
      <vt:lpstr>Practice</vt:lpstr>
      <vt:lpstr>Extras</vt:lpstr>
      <vt:lpstr>Circuit in Parallel</vt:lpstr>
      <vt:lpstr>Draw example of Series Circuit</vt:lpstr>
      <vt:lpstr>PowerPoint Presentation</vt:lpstr>
      <vt:lpstr>Series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Electricity and  Electrical Circuits</dc:title>
  <dc:creator>Tammy Wilson</dc:creator>
  <cp:lastModifiedBy>Tammy Wilson</cp:lastModifiedBy>
  <cp:revision>42</cp:revision>
  <dcterms:created xsi:type="dcterms:W3CDTF">2018-03-26T19:59:17Z</dcterms:created>
  <dcterms:modified xsi:type="dcterms:W3CDTF">2021-12-12T18:54:43Z</dcterms:modified>
</cp:coreProperties>
</file>