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96" r:id="rId2"/>
    <p:sldId id="298" r:id="rId3"/>
    <p:sldId id="299" r:id="rId4"/>
    <p:sldId id="300" r:id="rId5"/>
    <p:sldId id="301" r:id="rId6"/>
    <p:sldId id="397" r:id="rId7"/>
    <p:sldId id="328" r:id="rId8"/>
    <p:sldId id="402" r:id="rId9"/>
    <p:sldId id="327" r:id="rId10"/>
    <p:sldId id="330" r:id="rId11"/>
    <p:sldId id="323" r:id="rId12"/>
    <p:sldId id="398" r:id="rId13"/>
    <p:sldId id="339" r:id="rId14"/>
    <p:sldId id="331" r:id="rId15"/>
    <p:sldId id="334" r:id="rId16"/>
    <p:sldId id="335" r:id="rId17"/>
    <p:sldId id="280" r:id="rId18"/>
    <p:sldId id="338" r:id="rId19"/>
    <p:sldId id="337" r:id="rId20"/>
    <p:sldId id="400" r:id="rId21"/>
    <p:sldId id="336" r:id="rId22"/>
    <p:sldId id="40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55DEAF-DA54-423F-8BDD-25E9CF3C72DC}" v="25" dt="2020-01-19T21:35:20.0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9" autoAdjust="0"/>
    <p:restoredTop sz="94660"/>
  </p:normalViewPr>
  <p:slideViewPr>
    <p:cSldViewPr snapToGrid="0">
      <p:cViewPr varScale="1">
        <p:scale>
          <a:sx n="37" d="100"/>
          <a:sy n="37" d="100"/>
        </p:scale>
        <p:origin x="78" y="6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Wilson" userId="e3b55da62d900d7c" providerId="LiveId" clId="{4D6D2BA8-FF0F-4209-B7F2-E2CFCDF37648}"/>
  </pc:docChgLst>
  <pc:docChgLst>
    <pc:chgData name="Tammy Wilson" userId="e3b55da62d900d7c" providerId="LiveId" clId="{9EFA3222-8EF7-4779-8C86-D4C2AF24985D}"/>
  </pc:docChgLst>
  <pc:docChgLst>
    <pc:chgData name="Tammy Wilson" userId="e3b55da62d900d7c" providerId="LiveId" clId="{EC55DEAF-DA54-423F-8BDD-25E9CF3C72DC}"/>
    <pc:docChg chg="custSel delSld modSld sldOrd">
      <pc:chgData name="Tammy Wilson" userId="e3b55da62d900d7c" providerId="LiveId" clId="{EC55DEAF-DA54-423F-8BDD-25E9CF3C72DC}" dt="2020-01-19T21:41:14.364" v="565" actId="20577"/>
      <pc:docMkLst>
        <pc:docMk/>
      </pc:docMkLst>
      <pc:sldChg chg="modSp">
        <pc:chgData name="Tammy Wilson" userId="e3b55da62d900d7c" providerId="LiveId" clId="{EC55DEAF-DA54-423F-8BDD-25E9CF3C72DC}" dt="2020-01-06T02:32:50.939" v="2" actId="14100"/>
        <pc:sldMkLst>
          <pc:docMk/>
          <pc:sldMk cId="2414495289" sldId="298"/>
        </pc:sldMkLst>
        <pc:picChg chg="mod">
          <ac:chgData name="Tammy Wilson" userId="e3b55da62d900d7c" providerId="LiveId" clId="{EC55DEAF-DA54-423F-8BDD-25E9CF3C72DC}" dt="2020-01-06T02:32:50.939" v="2" actId="14100"/>
          <ac:picMkLst>
            <pc:docMk/>
            <pc:sldMk cId="2414495289" sldId="298"/>
            <ac:picMk id="6148" creationId="{00000000-0000-0000-0000-000000000000}"/>
          </ac:picMkLst>
        </pc:picChg>
      </pc:sldChg>
      <pc:sldChg chg="modSp">
        <pc:chgData name="Tammy Wilson" userId="e3b55da62d900d7c" providerId="LiveId" clId="{EC55DEAF-DA54-423F-8BDD-25E9CF3C72DC}" dt="2020-01-06T02:34:07.074" v="5" actId="20577"/>
        <pc:sldMkLst>
          <pc:docMk/>
          <pc:sldMk cId="2186568279" sldId="299"/>
        </pc:sldMkLst>
        <pc:spChg chg="mod">
          <ac:chgData name="Tammy Wilson" userId="e3b55da62d900d7c" providerId="LiveId" clId="{EC55DEAF-DA54-423F-8BDD-25E9CF3C72DC}" dt="2020-01-06T02:34:07.074" v="5" actId="20577"/>
          <ac:spMkLst>
            <pc:docMk/>
            <pc:sldMk cId="2186568279" sldId="299"/>
            <ac:spMk id="4" creationId="{DBE8E7FB-D43E-4F7A-910D-EA503405E7E2}"/>
          </ac:spMkLst>
        </pc:spChg>
      </pc:sldChg>
      <pc:sldChg chg="modSp">
        <pc:chgData name="Tammy Wilson" userId="e3b55da62d900d7c" providerId="LiveId" clId="{EC55DEAF-DA54-423F-8BDD-25E9CF3C72DC}" dt="2020-01-06T02:37:34.302" v="156" actId="20577"/>
        <pc:sldMkLst>
          <pc:docMk/>
          <pc:sldMk cId="1513708241" sldId="300"/>
        </pc:sldMkLst>
        <pc:spChg chg="mod">
          <ac:chgData name="Tammy Wilson" userId="e3b55da62d900d7c" providerId="LiveId" clId="{EC55DEAF-DA54-423F-8BDD-25E9CF3C72DC}" dt="2020-01-06T02:37:34.302" v="156" actId="20577"/>
          <ac:spMkLst>
            <pc:docMk/>
            <pc:sldMk cId="1513708241" sldId="300"/>
            <ac:spMk id="3" creationId="{00000000-0000-0000-0000-000000000000}"/>
          </ac:spMkLst>
        </pc:spChg>
      </pc:sldChg>
      <pc:sldChg chg="ord">
        <pc:chgData name="Tammy Wilson" userId="e3b55da62d900d7c" providerId="LiveId" clId="{EC55DEAF-DA54-423F-8BDD-25E9CF3C72DC}" dt="2020-01-19T21:35:20.015" v="557"/>
        <pc:sldMkLst>
          <pc:docMk/>
          <pc:sldMk cId="2912516741" sldId="323"/>
        </pc:sldMkLst>
      </pc:sldChg>
      <pc:sldChg chg="addSp delSp modSp">
        <pc:chgData name="Tammy Wilson" userId="e3b55da62d900d7c" providerId="LiveId" clId="{EC55DEAF-DA54-423F-8BDD-25E9CF3C72DC}" dt="2020-01-06T02:51:20.523" v="381"/>
        <pc:sldMkLst>
          <pc:docMk/>
          <pc:sldMk cId="4001923189" sldId="330"/>
        </pc:sldMkLst>
        <pc:spChg chg="add del mod">
          <ac:chgData name="Tammy Wilson" userId="e3b55da62d900d7c" providerId="LiveId" clId="{EC55DEAF-DA54-423F-8BDD-25E9CF3C72DC}" dt="2020-01-06T02:51:20.523" v="381"/>
          <ac:spMkLst>
            <pc:docMk/>
            <pc:sldMk cId="4001923189" sldId="330"/>
            <ac:spMk id="2" creationId="{7EA5E77E-8E53-41F5-B63C-CBD9627FB056}"/>
          </ac:spMkLst>
        </pc:spChg>
        <pc:spChg chg="del">
          <ac:chgData name="Tammy Wilson" userId="e3b55da62d900d7c" providerId="LiveId" clId="{EC55DEAF-DA54-423F-8BDD-25E9CF3C72DC}" dt="2020-01-06T02:49:02.337" v="326" actId="478"/>
          <ac:spMkLst>
            <pc:docMk/>
            <pc:sldMk cId="4001923189" sldId="330"/>
            <ac:spMk id="6" creationId="{00000000-0000-0000-0000-000000000000}"/>
          </ac:spMkLst>
        </pc:spChg>
        <pc:spChg chg="mod">
          <ac:chgData name="Tammy Wilson" userId="e3b55da62d900d7c" providerId="LiveId" clId="{EC55DEAF-DA54-423F-8BDD-25E9CF3C72DC}" dt="2020-01-06T02:49:22.723" v="330" actId="20577"/>
          <ac:spMkLst>
            <pc:docMk/>
            <pc:sldMk cId="4001923189" sldId="330"/>
            <ac:spMk id="50180" creationId="{00000000-0000-0000-0000-000000000000}"/>
          </ac:spMkLst>
        </pc:spChg>
        <pc:picChg chg="mod">
          <ac:chgData name="Tammy Wilson" userId="e3b55da62d900d7c" providerId="LiveId" clId="{EC55DEAF-DA54-423F-8BDD-25E9CF3C72DC}" dt="2020-01-06T02:51:19.602" v="379" actId="1076"/>
          <ac:picMkLst>
            <pc:docMk/>
            <pc:sldMk cId="4001923189" sldId="330"/>
            <ac:picMk id="1026" creationId="{CAE3CECE-649D-4599-A69A-12D872281E01}"/>
          </ac:picMkLst>
        </pc:picChg>
      </pc:sldChg>
      <pc:sldChg chg="modSp">
        <pc:chgData name="Tammy Wilson" userId="e3b55da62d900d7c" providerId="LiveId" clId="{EC55DEAF-DA54-423F-8BDD-25E9CF3C72DC}" dt="2020-01-06T02:54:38.514" v="470" actId="20577"/>
        <pc:sldMkLst>
          <pc:docMk/>
          <pc:sldMk cId="282659821" sldId="334"/>
        </pc:sldMkLst>
        <pc:spChg chg="mod">
          <ac:chgData name="Tammy Wilson" userId="e3b55da62d900d7c" providerId="LiveId" clId="{EC55DEAF-DA54-423F-8BDD-25E9CF3C72DC}" dt="2020-01-06T02:54:38.514" v="470" actId="20577"/>
          <ac:spMkLst>
            <pc:docMk/>
            <pc:sldMk cId="282659821" sldId="334"/>
            <ac:spMk id="3" creationId="{00000000-0000-0000-0000-000000000000}"/>
          </ac:spMkLst>
        </pc:spChg>
        <pc:picChg chg="mod">
          <ac:chgData name="Tammy Wilson" userId="e3b55da62d900d7c" providerId="LiveId" clId="{EC55DEAF-DA54-423F-8BDD-25E9CF3C72DC}" dt="2020-01-06T02:53:58.169" v="454" actId="1076"/>
          <ac:picMkLst>
            <pc:docMk/>
            <pc:sldMk cId="282659821" sldId="334"/>
            <ac:picMk id="4" creationId="{00000000-0000-0000-0000-000000000000}"/>
          </ac:picMkLst>
        </pc:picChg>
      </pc:sldChg>
      <pc:sldChg chg="modSp">
        <pc:chgData name="Tammy Wilson" userId="e3b55da62d900d7c" providerId="LiveId" clId="{EC55DEAF-DA54-423F-8BDD-25E9CF3C72DC}" dt="2020-01-06T02:55:42.048" v="478" actId="1076"/>
        <pc:sldMkLst>
          <pc:docMk/>
          <pc:sldMk cId="2902124089" sldId="335"/>
        </pc:sldMkLst>
        <pc:spChg chg="mod">
          <ac:chgData name="Tammy Wilson" userId="e3b55da62d900d7c" providerId="LiveId" clId="{EC55DEAF-DA54-423F-8BDD-25E9CF3C72DC}" dt="2020-01-06T02:55:33.747" v="475" actId="20577"/>
          <ac:spMkLst>
            <pc:docMk/>
            <pc:sldMk cId="2902124089" sldId="335"/>
            <ac:spMk id="3" creationId="{00000000-0000-0000-0000-000000000000}"/>
          </ac:spMkLst>
        </pc:spChg>
        <pc:picChg chg="mod">
          <ac:chgData name="Tammy Wilson" userId="e3b55da62d900d7c" providerId="LiveId" clId="{EC55DEAF-DA54-423F-8BDD-25E9CF3C72DC}" dt="2020-01-06T02:55:42.048" v="478" actId="1076"/>
          <ac:picMkLst>
            <pc:docMk/>
            <pc:sldMk cId="2902124089" sldId="335"/>
            <ac:picMk id="4" creationId="{00000000-0000-0000-0000-000000000000}"/>
          </ac:picMkLst>
        </pc:picChg>
      </pc:sldChg>
      <pc:sldChg chg="modSp modAnim">
        <pc:chgData name="Tammy Wilson" userId="e3b55da62d900d7c" providerId="LiveId" clId="{EC55DEAF-DA54-423F-8BDD-25E9CF3C72DC}" dt="2020-01-06T02:42:58.503" v="316" actId="20577"/>
        <pc:sldMkLst>
          <pc:docMk/>
          <pc:sldMk cId="3332249813" sldId="397"/>
        </pc:sldMkLst>
        <pc:spChg chg="mod">
          <ac:chgData name="Tammy Wilson" userId="e3b55da62d900d7c" providerId="LiveId" clId="{EC55DEAF-DA54-423F-8BDD-25E9CF3C72DC}" dt="2020-01-06T02:42:58.503" v="316" actId="20577"/>
          <ac:spMkLst>
            <pc:docMk/>
            <pc:sldMk cId="3332249813" sldId="397"/>
            <ac:spMk id="2" creationId="{00000000-0000-0000-0000-000000000000}"/>
          </ac:spMkLst>
        </pc:spChg>
        <pc:spChg chg="mod">
          <ac:chgData name="Tammy Wilson" userId="e3b55da62d900d7c" providerId="LiveId" clId="{EC55DEAF-DA54-423F-8BDD-25E9CF3C72DC}" dt="2020-01-06T02:41:52.537" v="309" actId="20577"/>
          <ac:spMkLst>
            <pc:docMk/>
            <pc:sldMk cId="3332249813" sldId="397"/>
            <ac:spMk id="3" creationId="{00000000-0000-0000-0000-000000000000}"/>
          </ac:spMkLst>
        </pc:spChg>
      </pc:sldChg>
      <pc:sldChg chg="ord">
        <pc:chgData name="Tammy Wilson" userId="e3b55da62d900d7c" providerId="LiveId" clId="{EC55DEAF-DA54-423F-8BDD-25E9CF3C72DC}" dt="2020-01-06T02:51:09.094" v="377"/>
        <pc:sldMkLst>
          <pc:docMk/>
          <pc:sldMk cId="1598562484" sldId="398"/>
        </pc:sldMkLst>
      </pc:sldChg>
      <pc:sldChg chg="modSp">
        <pc:chgData name="Tammy Wilson" userId="e3b55da62d900d7c" providerId="LiveId" clId="{EC55DEAF-DA54-423F-8BDD-25E9CF3C72DC}" dt="2020-01-19T21:41:14.364" v="565" actId="20577"/>
        <pc:sldMkLst>
          <pc:docMk/>
          <pc:sldMk cId="3722593097" sldId="401"/>
        </pc:sldMkLst>
        <pc:spChg chg="mod">
          <ac:chgData name="Tammy Wilson" userId="e3b55da62d900d7c" providerId="LiveId" clId="{EC55DEAF-DA54-423F-8BDD-25E9CF3C72DC}" dt="2020-01-06T02:35:21.471" v="37" actId="20577"/>
          <ac:spMkLst>
            <pc:docMk/>
            <pc:sldMk cId="3722593097" sldId="401"/>
            <ac:spMk id="2" creationId="{D55F395C-A108-4066-8EBE-4D178CB2FC68}"/>
          </ac:spMkLst>
        </pc:spChg>
        <pc:spChg chg="mod">
          <ac:chgData name="Tammy Wilson" userId="e3b55da62d900d7c" providerId="LiveId" clId="{EC55DEAF-DA54-423F-8BDD-25E9CF3C72DC}" dt="2020-01-19T21:41:14.364" v="565" actId="20577"/>
          <ac:spMkLst>
            <pc:docMk/>
            <pc:sldMk cId="3722593097" sldId="401"/>
            <ac:spMk id="3" creationId="{645C1F7C-3AC2-492D-9BAF-09A9BAD2606A}"/>
          </ac:spMkLst>
        </pc:spChg>
      </pc:sldChg>
      <pc:sldChg chg="ord">
        <pc:chgData name="Tammy Wilson" userId="e3b55da62d900d7c" providerId="LiveId" clId="{EC55DEAF-DA54-423F-8BDD-25E9CF3C72DC}" dt="2020-01-06T02:43:24.640" v="319"/>
        <pc:sldMkLst>
          <pc:docMk/>
          <pc:sldMk cId="766001971" sldId="402"/>
        </pc:sldMkLst>
      </pc:sldChg>
    </pc:docChg>
  </pc:docChgLst>
  <pc:docChgLst>
    <pc:chgData name="Tammy Wilson" userId="e3b55da62d900d7c" providerId="LiveId" clId="{1014AC25-66EB-4A01-BC80-BCE3111B06C7}"/>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361387-256A-4D1E-80A9-ECBBF5CB3A15}" type="datetimeFigureOut">
              <a:rPr lang="en-CA" smtClean="0"/>
              <a:t>2020-01-19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7882B0-BB0E-4B10-889A-EDD4DA813461}" type="slidenum">
              <a:rPr lang="en-CA" smtClean="0"/>
              <a:t>‹#›</a:t>
            </a:fld>
            <a:endParaRPr lang="en-CA"/>
          </a:p>
        </p:txBody>
      </p:sp>
    </p:spTree>
    <p:extLst>
      <p:ext uri="{BB962C8B-B14F-4D97-AF65-F5344CB8AC3E}">
        <p14:creationId xmlns:p14="http://schemas.microsoft.com/office/powerpoint/2010/main" val="1030398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 to scale. How is Earth like a peach. Compare. </a:t>
            </a:r>
          </a:p>
          <a:p>
            <a:r>
              <a:rPr lang="en-CA" dirty="0"/>
              <a:t>In the early part of the 20th century, geologists studied the vibrations (seismic waves) generated by earthquakes to learn more about the structure of the earth's interior. They discovered that it is made up of these distinct layers: the </a:t>
            </a:r>
            <a:r>
              <a:rPr lang="en-CA" b="1" dirty="0">
                <a:effectLst/>
              </a:rPr>
              <a:t>crust</a:t>
            </a:r>
            <a:r>
              <a:rPr lang="en-CA" dirty="0"/>
              <a:t>, the </a:t>
            </a:r>
            <a:r>
              <a:rPr lang="en-CA" b="1" dirty="0">
                <a:effectLst/>
              </a:rPr>
              <a:t>mantle</a:t>
            </a:r>
            <a:r>
              <a:rPr lang="en-CA" dirty="0"/>
              <a:t>, and the </a:t>
            </a:r>
            <a:r>
              <a:rPr lang="en-CA" b="1" dirty="0">
                <a:effectLst/>
              </a:rPr>
              <a:t>core</a:t>
            </a:r>
            <a:r>
              <a:rPr lang="en-CA" dirty="0"/>
              <a:t>.</a:t>
            </a:r>
            <a:endParaRPr lang="en-CA" sz="1200" b="0" i="0" kern="1200" dirty="0">
              <a:solidFill>
                <a:schemeClr val="tx1"/>
              </a:solidFill>
              <a:effectLst/>
              <a:latin typeface="+mn-lt"/>
              <a:ea typeface="+mn-ea"/>
              <a:cs typeface="+mn-cs"/>
            </a:endParaRPr>
          </a:p>
          <a:p>
            <a:br>
              <a:rPr lang="en-CA" sz="1200" b="0" i="0" kern="1200" dirty="0">
                <a:solidFill>
                  <a:schemeClr val="tx1"/>
                </a:solidFill>
                <a:effectLst/>
                <a:latin typeface="+mn-lt"/>
                <a:ea typeface="+mn-ea"/>
                <a:cs typeface="+mn-cs"/>
              </a:rPr>
            </a:br>
            <a:endParaRPr lang="en-CA" dirty="0"/>
          </a:p>
        </p:txBody>
      </p:sp>
      <p:sp>
        <p:nvSpPr>
          <p:cNvPr id="4" name="Slide Number Placeholder 3"/>
          <p:cNvSpPr>
            <a:spLocks noGrp="1"/>
          </p:cNvSpPr>
          <p:nvPr>
            <p:ph type="sldNum" sz="quarter" idx="10"/>
          </p:nvPr>
        </p:nvSpPr>
        <p:spPr/>
        <p:txBody>
          <a:bodyPr/>
          <a:lstStyle/>
          <a:p>
            <a:fld id="{1190F6D5-739A-4072-A568-7A2E4A620EB1}" type="slidenum">
              <a:rPr lang="en-US" smtClean="0"/>
              <a:t>2</a:t>
            </a:fld>
            <a:endParaRPr lang="en-US"/>
          </a:p>
        </p:txBody>
      </p:sp>
    </p:spTree>
    <p:extLst>
      <p:ext uri="{BB962C8B-B14F-4D97-AF65-F5344CB8AC3E}">
        <p14:creationId xmlns:p14="http://schemas.microsoft.com/office/powerpoint/2010/main" val="2097962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 to scale</a:t>
            </a:r>
          </a:p>
        </p:txBody>
      </p:sp>
      <p:sp>
        <p:nvSpPr>
          <p:cNvPr id="4" name="Slide Number Placeholder 3"/>
          <p:cNvSpPr>
            <a:spLocks noGrp="1"/>
          </p:cNvSpPr>
          <p:nvPr>
            <p:ph type="sldNum" sz="quarter" idx="10"/>
          </p:nvPr>
        </p:nvSpPr>
        <p:spPr/>
        <p:txBody>
          <a:bodyPr/>
          <a:lstStyle/>
          <a:p>
            <a:fld id="{1190F6D5-739A-4072-A568-7A2E4A620EB1}" type="slidenum">
              <a:rPr lang="en-US" smtClean="0"/>
              <a:t>3</a:t>
            </a:fld>
            <a:endParaRPr lang="en-US"/>
          </a:p>
        </p:txBody>
      </p:sp>
    </p:spTree>
    <p:extLst>
      <p:ext uri="{BB962C8B-B14F-4D97-AF65-F5344CB8AC3E}">
        <p14:creationId xmlns:p14="http://schemas.microsoft.com/office/powerpoint/2010/main" val="1492322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Like a hard boiled egg</a:t>
            </a:r>
            <a:r>
              <a:rPr lang="en-CA" baseline="0" dirty="0"/>
              <a:t> with moving broken shell pieces, </a:t>
            </a:r>
            <a:r>
              <a:rPr lang="en-CA" dirty="0"/>
              <a:t>Earth’s outer</a:t>
            </a:r>
            <a:r>
              <a:rPr lang="en-CA" baseline="0" dirty="0"/>
              <a:t> </a:t>
            </a:r>
            <a:r>
              <a:rPr lang="en-CA" dirty="0"/>
              <a:t>layer is composed of several large rigid but mobile chunks of rock (Tectonic</a:t>
            </a:r>
            <a:r>
              <a:rPr lang="en-CA" baseline="0" dirty="0"/>
              <a:t> Plates). Made up of crust and uppermost mantel = lithosphere 65-100km thick. 12 major plates and many smaller ones. </a:t>
            </a:r>
          </a:p>
          <a:p>
            <a:r>
              <a:rPr lang="en-CA" dirty="0"/>
              <a:t>Heat that keeps asthenosphere molten comes from radioactive elements</a:t>
            </a:r>
          </a:p>
        </p:txBody>
      </p:sp>
      <p:sp>
        <p:nvSpPr>
          <p:cNvPr id="4" name="Slide Number Placeholder 3"/>
          <p:cNvSpPr>
            <a:spLocks noGrp="1"/>
          </p:cNvSpPr>
          <p:nvPr>
            <p:ph type="sldNum" sz="quarter" idx="10"/>
          </p:nvPr>
        </p:nvSpPr>
        <p:spPr/>
        <p:txBody>
          <a:bodyPr/>
          <a:lstStyle/>
          <a:p>
            <a:fld id="{1190F6D5-739A-4072-A568-7A2E4A620EB1}" type="slidenum">
              <a:rPr lang="en-US" smtClean="0"/>
              <a:t>6</a:t>
            </a:fld>
            <a:endParaRPr lang="en-US"/>
          </a:p>
        </p:txBody>
      </p:sp>
    </p:spTree>
    <p:extLst>
      <p:ext uri="{BB962C8B-B14F-4D97-AF65-F5344CB8AC3E}">
        <p14:creationId xmlns:p14="http://schemas.microsoft.com/office/powerpoint/2010/main" val="418907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190F6D5-739A-4072-A568-7A2E4A620EB1}" type="slidenum">
              <a:rPr lang="en-US" smtClean="0"/>
              <a:t>7</a:t>
            </a:fld>
            <a:endParaRPr lang="en-US"/>
          </a:p>
        </p:txBody>
      </p:sp>
    </p:spTree>
    <p:extLst>
      <p:ext uri="{BB962C8B-B14F-4D97-AF65-F5344CB8AC3E}">
        <p14:creationId xmlns:p14="http://schemas.microsoft.com/office/powerpoint/2010/main" val="1765479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Like a hard boiled egg</a:t>
            </a:r>
            <a:r>
              <a:rPr lang="en-CA" baseline="0" dirty="0"/>
              <a:t> with moving broken shell pieces, </a:t>
            </a:r>
            <a:r>
              <a:rPr lang="en-CA" dirty="0"/>
              <a:t>Earth’s outer</a:t>
            </a:r>
            <a:r>
              <a:rPr lang="en-CA" baseline="0" dirty="0"/>
              <a:t> </a:t>
            </a:r>
            <a:r>
              <a:rPr lang="en-CA" dirty="0"/>
              <a:t>layer is composed of several large rigid but mobile chunks of rock (Tectonic</a:t>
            </a:r>
            <a:r>
              <a:rPr lang="en-CA" baseline="0" dirty="0"/>
              <a:t> Plates). Made up of crust and uppermost mantel = lithosphere 65-100km thick. 12 major plates and many smaller ones. </a:t>
            </a:r>
          </a:p>
          <a:p>
            <a:r>
              <a:rPr lang="en-CA" dirty="0"/>
              <a:t>Heat that keeps asthenosphere molten comes from radioactive elements</a:t>
            </a:r>
          </a:p>
          <a:p>
            <a:endParaRPr lang="en-CA" dirty="0"/>
          </a:p>
        </p:txBody>
      </p:sp>
      <p:sp>
        <p:nvSpPr>
          <p:cNvPr id="4" name="Slide Number Placeholder 3"/>
          <p:cNvSpPr>
            <a:spLocks noGrp="1"/>
          </p:cNvSpPr>
          <p:nvPr>
            <p:ph type="sldNum" sz="quarter" idx="10"/>
          </p:nvPr>
        </p:nvSpPr>
        <p:spPr/>
        <p:txBody>
          <a:bodyPr/>
          <a:lstStyle/>
          <a:p>
            <a:fld id="{1190F6D5-739A-4072-A568-7A2E4A620EB1}" type="slidenum">
              <a:rPr lang="en-US" smtClean="0"/>
              <a:t>8</a:t>
            </a:fld>
            <a:endParaRPr lang="en-US"/>
          </a:p>
        </p:txBody>
      </p:sp>
    </p:spTree>
    <p:extLst>
      <p:ext uri="{BB962C8B-B14F-4D97-AF65-F5344CB8AC3E}">
        <p14:creationId xmlns:p14="http://schemas.microsoft.com/office/powerpoint/2010/main" val="3551068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81ED2E-AFE6-48AF-8C62-962B522EFABE}" type="slidenum">
              <a:rPr lang="en-US" altLang="en-US"/>
              <a:pPr/>
              <a:t>10</a:t>
            </a:fld>
            <a:endParaRPr lang="en-US" alt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n-CA" altLang="en-US" dirty="0"/>
              <a:t>Convection demo</a:t>
            </a:r>
          </a:p>
        </p:txBody>
      </p:sp>
    </p:spTree>
    <p:extLst>
      <p:ext uri="{BB962C8B-B14F-4D97-AF65-F5344CB8AC3E}">
        <p14:creationId xmlns:p14="http://schemas.microsoft.com/office/powerpoint/2010/main" val="243830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Tectonic plates move because of convection currents in the semi-fluid layer of rocks beneath the plates (the ‘mantle’);</a:t>
            </a:r>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1190F6D5-739A-4072-A568-7A2E4A620EB1}" type="slidenum">
              <a:rPr lang="en-US" smtClean="0"/>
              <a:t>12</a:t>
            </a:fld>
            <a:endParaRPr lang="en-US"/>
          </a:p>
        </p:txBody>
      </p:sp>
    </p:spTree>
    <p:extLst>
      <p:ext uri="{BB962C8B-B14F-4D97-AF65-F5344CB8AC3E}">
        <p14:creationId xmlns:p14="http://schemas.microsoft.com/office/powerpoint/2010/main" val="2385874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190F6D5-739A-4072-A568-7A2E4A620EB1}" type="slidenum">
              <a:rPr lang="en-US" smtClean="0"/>
              <a:t>15</a:t>
            </a:fld>
            <a:endParaRPr lang="en-US"/>
          </a:p>
        </p:txBody>
      </p:sp>
    </p:spTree>
    <p:extLst>
      <p:ext uri="{BB962C8B-B14F-4D97-AF65-F5344CB8AC3E}">
        <p14:creationId xmlns:p14="http://schemas.microsoft.com/office/powerpoint/2010/main" val="3689387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5B3C-1AF0-47C7-A5B2-87E379CE69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5E92455A-5CB1-4B26-80AB-B845A72001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FD9F1D07-8CDB-41FB-8D16-CD6CEC5A9ACF}"/>
              </a:ext>
            </a:extLst>
          </p:cNvPr>
          <p:cNvSpPr>
            <a:spLocks noGrp="1"/>
          </p:cNvSpPr>
          <p:nvPr>
            <p:ph type="dt" sz="half" idx="10"/>
          </p:nvPr>
        </p:nvSpPr>
        <p:spPr/>
        <p:txBody>
          <a:bodyPr/>
          <a:lstStyle/>
          <a:p>
            <a:fld id="{E7C72637-1D05-471C-A267-955C6A220DC3}" type="datetimeFigureOut">
              <a:rPr lang="en-CA" smtClean="0"/>
              <a:t>2020-01-19</a:t>
            </a:fld>
            <a:endParaRPr lang="en-CA"/>
          </a:p>
        </p:txBody>
      </p:sp>
      <p:sp>
        <p:nvSpPr>
          <p:cNvPr id="5" name="Footer Placeholder 4">
            <a:extLst>
              <a:ext uri="{FF2B5EF4-FFF2-40B4-BE49-F238E27FC236}">
                <a16:creationId xmlns:a16="http://schemas.microsoft.com/office/drawing/2014/main" id="{7E1033A6-31F4-456E-A0B3-32A34288F5A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92DCA79-7370-4372-AF71-B505783142EE}"/>
              </a:ext>
            </a:extLst>
          </p:cNvPr>
          <p:cNvSpPr>
            <a:spLocks noGrp="1"/>
          </p:cNvSpPr>
          <p:nvPr>
            <p:ph type="sldNum" sz="quarter" idx="12"/>
          </p:nvPr>
        </p:nvSpPr>
        <p:spPr/>
        <p:txBody>
          <a:bodyPr/>
          <a:lstStyle/>
          <a:p>
            <a:fld id="{E2F6541C-EBC7-4A39-93E8-FF35512E4230}" type="slidenum">
              <a:rPr lang="en-CA" smtClean="0"/>
              <a:t>‹#›</a:t>
            </a:fld>
            <a:endParaRPr lang="en-CA"/>
          </a:p>
        </p:txBody>
      </p:sp>
    </p:spTree>
    <p:extLst>
      <p:ext uri="{BB962C8B-B14F-4D97-AF65-F5344CB8AC3E}">
        <p14:creationId xmlns:p14="http://schemas.microsoft.com/office/powerpoint/2010/main" val="147898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E2D9B-547A-443F-92AC-707C6CF7AB1E}"/>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F4E9BF5-E780-46E2-9DCF-AAE7701BF99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AB10597-0A6F-44F7-BED0-4816A91303D7}"/>
              </a:ext>
            </a:extLst>
          </p:cNvPr>
          <p:cNvSpPr>
            <a:spLocks noGrp="1"/>
          </p:cNvSpPr>
          <p:nvPr>
            <p:ph type="dt" sz="half" idx="10"/>
          </p:nvPr>
        </p:nvSpPr>
        <p:spPr/>
        <p:txBody>
          <a:bodyPr/>
          <a:lstStyle/>
          <a:p>
            <a:fld id="{E7C72637-1D05-471C-A267-955C6A220DC3}" type="datetimeFigureOut">
              <a:rPr lang="en-CA" smtClean="0"/>
              <a:t>2020-01-19</a:t>
            </a:fld>
            <a:endParaRPr lang="en-CA"/>
          </a:p>
        </p:txBody>
      </p:sp>
      <p:sp>
        <p:nvSpPr>
          <p:cNvPr id="5" name="Footer Placeholder 4">
            <a:extLst>
              <a:ext uri="{FF2B5EF4-FFF2-40B4-BE49-F238E27FC236}">
                <a16:creationId xmlns:a16="http://schemas.microsoft.com/office/drawing/2014/main" id="{E703ED51-044C-4897-8A7C-F70FB0B508C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943142C-08E2-47BE-8DF4-F3BC5ACAC539}"/>
              </a:ext>
            </a:extLst>
          </p:cNvPr>
          <p:cNvSpPr>
            <a:spLocks noGrp="1"/>
          </p:cNvSpPr>
          <p:nvPr>
            <p:ph type="sldNum" sz="quarter" idx="12"/>
          </p:nvPr>
        </p:nvSpPr>
        <p:spPr/>
        <p:txBody>
          <a:bodyPr/>
          <a:lstStyle/>
          <a:p>
            <a:fld id="{E2F6541C-EBC7-4A39-93E8-FF35512E4230}" type="slidenum">
              <a:rPr lang="en-CA" smtClean="0"/>
              <a:t>‹#›</a:t>
            </a:fld>
            <a:endParaRPr lang="en-CA"/>
          </a:p>
        </p:txBody>
      </p:sp>
    </p:spTree>
    <p:extLst>
      <p:ext uri="{BB962C8B-B14F-4D97-AF65-F5344CB8AC3E}">
        <p14:creationId xmlns:p14="http://schemas.microsoft.com/office/powerpoint/2010/main" val="3809574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8978B8-0EDD-4B7F-8977-3576DE2188C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F6D5446-5C13-4DDB-A89E-7F68749609C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20C5EAC-3392-4446-981D-54A9B24E76C7}"/>
              </a:ext>
            </a:extLst>
          </p:cNvPr>
          <p:cNvSpPr>
            <a:spLocks noGrp="1"/>
          </p:cNvSpPr>
          <p:nvPr>
            <p:ph type="dt" sz="half" idx="10"/>
          </p:nvPr>
        </p:nvSpPr>
        <p:spPr/>
        <p:txBody>
          <a:bodyPr/>
          <a:lstStyle/>
          <a:p>
            <a:fld id="{E7C72637-1D05-471C-A267-955C6A220DC3}" type="datetimeFigureOut">
              <a:rPr lang="en-CA" smtClean="0"/>
              <a:t>2020-01-19</a:t>
            </a:fld>
            <a:endParaRPr lang="en-CA"/>
          </a:p>
        </p:txBody>
      </p:sp>
      <p:sp>
        <p:nvSpPr>
          <p:cNvPr id="5" name="Footer Placeholder 4">
            <a:extLst>
              <a:ext uri="{FF2B5EF4-FFF2-40B4-BE49-F238E27FC236}">
                <a16:creationId xmlns:a16="http://schemas.microsoft.com/office/drawing/2014/main" id="{9B89406C-758E-4497-97FF-C756A71D133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2D36BD2-B967-4C9E-80AD-45297B52CEAE}"/>
              </a:ext>
            </a:extLst>
          </p:cNvPr>
          <p:cNvSpPr>
            <a:spLocks noGrp="1"/>
          </p:cNvSpPr>
          <p:nvPr>
            <p:ph type="sldNum" sz="quarter" idx="12"/>
          </p:nvPr>
        </p:nvSpPr>
        <p:spPr/>
        <p:txBody>
          <a:bodyPr/>
          <a:lstStyle/>
          <a:p>
            <a:fld id="{E2F6541C-EBC7-4A39-93E8-FF35512E4230}" type="slidenum">
              <a:rPr lang="en-CA" smtClean="0"/>
              <a:t>‹#›</a:t>
            </a:fld>
            <a:endParaRPr lang="en-CA"/>
          </a:p>
        </p:txBody>
      </p:sp>
    </p:spTree>
    <p:extLst>
      <p:ext uri="{BB962C8B-B14F-4D97-AF65-F5344CB8AC3E}">
        <p14:creationId xmlns:p14="http://schemas.microsoft.com/office/powerpoint/2010/main" val="303395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4AC3C-A0AE-4192-8188-1C597A1BAAA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2FD1FBD-7A6D-4BAD-83F2-FA72D4C097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DAAE441-B7BD-4973-885B-96E48606635B}"/>
              </a:ext>
            </a:extLst>
          </p:cNvPr>
          <p:cNvSpPr>
            <a:spLocks noGrp="1"/>
          </p:cNvSpPr>
          <p:nvPr>
            <p:ph type="dt" sz="half" idx="10"/>
          </p:nvPr>
        </p:nvSpPr>
        <p:spPr/>
        <p:txBody>
          <a:bodyPr/>
          <a:lstStyle/>
          <a:p>
            <a:fld id="{E7C72637-1D05-471C-A267-955C6A220DC3}" type="datetimeFigureOut">
              <a:rPr lang="en-CA" smtClean="0"/>
              <a:t>2020-01-19</a:t>
            </a:fld>
            <a:endParaRPr lang="en-CA"/>
          </a:p>
        </p:txBody>
      </p:sp>
      <p:sp>
        <p:nvSpPr>
          <p:cNvPr id="5" name="Footer Placeholder 4">
            <a:extLst>
              <a:ext uri="{FF2B5EF4-FFF2-40B4-BE49-F238E27FC236}">
                <a16:creationId xmlns:a16="http://schemas.microsoft.com/office/drawing/2014/main" id="{D76D99F8-958E-47D9-A456-23A440A14DA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1F58C6B-F08E-42B5-8B59-9793E703F66F}"/>
              </a:ext>
            </a:extLst>
          </p:cNvPr>
          <p:cNvSpPr>
            <a:spLocks noGrp="1"/>
          </p:cNvSpPr>
          <p:nvPr>
            <p:ph type="sldNum" sz="quarter" idx="12"/>
          </p:nvPr>
        </p:nvSpPr>
        <p:spPr/>
        <p:txBody>
          <a:bodyPr/>
          <a:lstStyle/>
          <a:p>
            <a:fld id="{E2F6541C-EBC7-4A39-93E8-FF35512E4230}" type="slidenum">
              <a:rPr lang="en-CA" smtClean="0"/>
              <a:t>‹#›</a:t>
            </a:fld>
            <a:endParaRPr lang="en-CA"/>
          </a:p>
        </p:txBody>
      </p:sp>
    </p:spTree>
    <p:extLst>
      <p:ext uri="{BB962C8B-B14F-4D97-AF65-F5344CB8AC3E}">
        <p14:creationId xmlns:p14="http://schemas.microsoft.com/office/powerpoint/2010/main" val="641248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3E91D-186F-41C3-B914-3313133450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3EE3E30B-6F47-4AA3-B134-738ADDCD96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6C8DECC-6047-4AA9-9AFB-6C1350627491}"/>
              </a:ext>
            </a:extLst>
          </p:cNvPr>
          <p:cNvSpPr>
            <a:spLocks noGrp="1"/>
          </p:cNvSpPr>
          <p:nvPr>
            <p:ph type="dt" sz="half" idx="10"/>
          </p:nvPr>
        </p:nvSpPr>
        <p:spPr/>
        <p:txBody>
          <a:bodyPr/>
          <a:lstStyle/>
          <a:p>
            <a:fld id="{E7C72637-1D05-471C-A267-955C6A220DC3}" type="datetimeFigureOut">
              <a:rPr lang="en-CA" smtClean="0"/>
              <a:t>2020-01-19</a:t>
            </a:fld>
            <a:endParaRPr lang="en-CA"/>
          </a:p>
        </p:txBody>
      </p:sp>
      <p:sp>
        <p:nvSpPr>
          <p:cNvPr id="5" name="Footer Placeholder 4">
            <a:extLst>
              <a:ext uri="{FF2B5EF4-FFF2-40B4-BE49-F238E27FC236}">
                <a16:creationId xmlns:a16="http://schemas.microsoft.com/office/drawing/2014/main" id="{4C062E02-EDE9-4870-8A7A-CBDF14E86F0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B6FFC88-88A7-49E7-A2AD-365D6A4C35DD}"/>
              </a:ext>
            </a:extLst>
          </p:cNvPr>
          <p:cNvSpPr>
            <a:spLocks noGrp="1"/>
          </p:cNvSpPr>
          <p:nvPr>
            <p:ph type="sldNum" sz="quarter" idx="12"/>
          </p:nvPr>
        </p:nvSpPr>
        <p:spPr/>
        <p:txBody>
          <a:bodyPr/>
          <a:lstStyle/>
          <a:p>
            <a:fld id="{E2F6541C-EBC7-4A39-93E8-FF35512E4230}" type="slidenum">
              <a:rPr lang="en-CA" smtClean="0"/>
              <a:t>‹#›</a:t>
            </a:fld>
            <a:endParaRPr lang="en-CA"/>
          </a:p>
        </p:txBody>
      </p:sp>
    </p:spTree>
    <p:extLst>
      <p:ext uri="{BB962C8B-B14F-4D97-AF65-F5344CB8AC3E}">
        <p14:creationId xmlns:p14="http://schemas.microsoft.com/office/powerpoint/2010/main" val="2825573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517CF-F6AE-43BF-944B-F1E15491382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06CB538-3A6A-451E-A667-1491FD8C73B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1F45867-7AD7-48BC-B26F-0CF636F298C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DB3B3F8-F362-4308-9F96-BF784EA8D51E}"/>
              </a:ext>
            </a:extLst>
          </p:cNvPr>
          <p:cNvSpPr>
            <a:spLocks noGrp="1"/>
          </p:cNvSpPr>
          <p:nvPr>
            <p:ph type="dt" sz="half" idx="10"/>
          </p:nvPr>
        </p:nvSpPr>
        <p:spPr/>
        <p:txBody>
          <a:bodyPr/>
          <a:lstStyle/>
          <a:p>
            <a:fld id="{E7C72637-1D05-471C-A267-955C6A220DC3}" type="datetimeFigureOut">
              <a:rPr lang="en-CA" smtClean="0"/>
              <a:t>2020-01-19</a:t>
            </a:fld>
            <a:endParaRPr lang="en-CA"/>
          </a:p>
        </p:txBody>
      </p:sp>
      <p:sp>
        <p:nvSpPr>
          <p:cNvPr id="6" name="Footer Placeholder 5">
            <a:extLst>
              <a:ext uri="{FF2B5EF4-FFF2-40B4-BE49-F238E27FC236}">
                <a16:creationId xmlns:a16="http://schemas.microsoft.com/office/drawing/2014/main" id="{7FEC52D2-B8B0-44B2-AEF5-AC874DA24A2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5C27BE2-7C0C-4E8F-94AF-16209C4ADC6B}"/>
              </a:ext>
            </a:extLst>
          </p:cNvPr>
          <p:cNvSpPr>
            <a:spLocks noGrp="1"/>
          </p:cNvSpPr>
          <p:nvPr>
            <p:ph type="sldNum" sz="quarter" idx="12"/>
          </p:nvPr>
        </p:nvSpPr>
        <p:spPr/>
        <p:txBody>
          <a:bodyPr/>
          <a:lstStyle/>
          <a:p>
            <a:fld id="{E2F6541C-EBC7-4A39-93E8-FF35512E4230}" type="slidenum">
              <a:rPr lang="en-CA" smtClean="0"/>
              <a:t>‹#›</a:t>
            </a:fld>
            <a:endParaRPr lang="en-CA"/>
          </a:p>
        </p:txBody>
      </p:sp>
    </p:spTree>
    <p:extLst>
      <p:ext uri="{BB962C8B-B14F-4D97-AF65-F5344CB8AC3E}">
        <p14:creationId xmlns:p14="http://schemas.microsoft.com/office/powerpoint/2010/main" val="1710270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82D63-2295-4E09-8EB2-5D12DC6FFF2E}"/>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14BB8CA-9EB7-4150-A6E5-07458A3074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A200518-C7D2-4C7B-B3C7-79025DD0173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E4FD9E3F-34B0-4F60-B895-76520130BC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5C2D64A-C1C0-4C50-8AF6-B81FCC6AD46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953B27BA-0A18-4DF6-A678-B5D3C95FC00C}"/>
              </a:ext>
            </a:extLst>
          </p:cNvPr>
          <p:cNvSpPr>
            <a:spLocks noGrp="1"/>
          </p:cNvSpPr>
          <p:nvPr>
            <p:ph type="dt" sz="half" idx="10"/>
          </p:nvPr>
        </p:nvSpPr>
        <p:spPr/>
        <p:txBody>
          <a:bodyPr/>
          <a:lstStyle/>
          <a:p>
            <a:fld id="{E7C72637-1D05-471C-A267-955C6A220DC3}" type="datetimeFigureOut">
              <a:rPr lang="en-CA" smtClean="0"/>
              <a:t>2020-01-19</a:t>
            </a:fld>
            <a:endParaRPr lang="en-CA"/>
          </a:p>
        </p:txBody>
      </p:sp>
      <p:sp>
        <p:nvSpPr>
          <p:cNvPr id="8" name="Footer Placeholder 7">
            <a:extLst>
              <a:ext uri="{FF2B5EF4-FFF2-40B4-BE49-F238E27FC236}">
                <a16:creationId xmlns:a16="http://schemas.microsoft.com/office/drawing/2014/main" id="{C64A725D-D667-4941-9DE3-89DC3EF30D6A}"/>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6AD4AA29-390A-48F6-9CF2-AE3DE3E606E0}"/>
              </a:ext>
            </a:extLst>
          </p:cNvPr>
          <p:cNvSpPr>
            <a:spLocks noGrp="1"/>
          </p:cNvSpPr>
          <p:nvPr>
            <p:ph type="sldNum" sz="quarter" idx="12"/>
          </p:nvPr>
        </p:nvSpPr>
        <p:spPr/>
        <p:txBody>
          <a:bodyPr/>
          <a:lstStyle/>
          <a:p>
            <a:fld id="{E2F6541C-EBC7-4A39-93E8-FF35512E4230}" type="slidenum">
              <a:rPr lang="en-CA" smtClean="0"/>
              <a:t>‹#›</a:t>
            </a:fld>
            <a:endParaRPr lang="en-CA"/>
          </a:p>
        </p:txBody>
      </p:sp>
    </p:spTree>
    <p:extLst>
      <p:ext uri="{BB962C8B-B14F-4D97-AF65-F5344CB8AC3E}">
        <p14:creationId xmlns:p14="http://schemas.microsoft.com/office/powerpoint/2010/main" val="1310648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9CB82-C270-404E-908E-53D1F288D76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81E7AFD5-B7FE-4E5D-8422-BB26C31B2991}"/>
              </a:ext>
            </a:extLst>
          </p:cNvPr>
          <p:cNvSpPr>
            <a:spLocks noGrp="1"/>
          </p:cNvSpPr>
          <p:nvPr>
            <p:ph type="dt" sz="half" idx="10"/>
          </p:nvPr>
        </p:nvSpPr>
        <p:spPr/>
        <p:txBody>
          <a:bodyPr/>
          <a:lstStyle/>
          <a:p>
            <a:fld id="{E7C72637-1D05-471C-A267-955C6A220DC3}" type="datetimeFigureOut">
              <a:rPr lang="en-CA" smtClean="0"/>
              <a:t>2020-01-19</a:t>
            </a:fld>
            <a:endParaRPr lang="en-CA"/>
          </a:p>
        </p:txBody>
      </p:sp>
      <p:sp>
        <p:nvSpPr>
          <p:cNvPr id="4" name="Footer Placeholder 3">
            <a:extLst>
              <a:ext uri="{FF2B5EF4-FFF2-40B4-BE49-F238E27FC236}">
                <a16:creationId xmlns:a16="http://schemas.microsoft.com/office/drawing/2014/main" id="{E203711C-880F-4E77-9FA7-5363C8733DF6}"/>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6DAE3DAD-63DF-4B1A-8CA7-0FA6135A74CD}"/>
              </a:ext>
            </a:extLst>
          </p:cNvPr>
          <p:cNvSpPr>
            <a:spLocks noGrp="1"/>
          </p:cNvSpPr>
          <p:nvPr>
            <p:ph type="sldNum" sz="quarter" idx="12"/>
          </p:nvPr>
        </p:nvSpPr>
        <p:spPr/>
        <p:txBody>
          <a:bodyPr/>
          <a:lstStyle/>
          <a:p>
            <a:fld id="{E2F6541C-EBC7-4A39-93E8-FF35512E4230}" type="slidenum">
              <a:rPr lang="en-CA" smtClean="0"/>
              <a:t>‹#›</a:t>
            </a:fld>
            <a:endParaRPr lang="en-CA"/>
          </a:p>
        </p:txBody>
      </p:sp>
    </p:spTree>
    <p:extLst>
      <p:ext uri="{BB962C8B-B14F-4D97-AF65-F5344CB8AC3E}">
        <p14:creationId xmlns:p14="http://schemas.microsoft.com/office/powerpoint/2010/main" val="1290846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A8384D-1D27-45EF-A2D5-DDAE630539EE}"/>
              </a:ext>
            </a:extLst>
          </p:cNvPr>
          <p:cNvSpPr>
            <a:spLocks noGrp="1"/>
          </p:cNvSpPr>
          <p:nvPr>
            <p:ph type="dt" sz="half" idx="10"/>
          </p:nvPr>
        </p:nvSpPr>
        <p:spPr/>
        <p:txBody>
          <a:bodyPr/>
          <a:lstStyle/>
          <a:p>
            <a:fld id="{E7C72637-1D05-471C-A267-955C6A220DC3}" type="datetimeFigureOut">
              <a:rPr lang="en-CA" smtClean="0"/>
              <a:t>2020-01-19</a:t>
            </a:fld>
            <a:endParaRPr lang="en-CA"/>
          </a:p>
        </p:txBody>
      </p:sp>
      <p:sp>
        <p:nvSpPr>
          <p:cNvPr id="3" name="Footer Placeholder 2">
            <a:extLst>
              <a:ext uri="{FF2B5EF4-FFF2-40B4-BE49-F238E27FC236}">
                <a16:creationId xmlns:a16="http://schemas.microsoft.com/office/drawing/2014/main" id="{764B3448-E41B-4345-A305-7D25C6A3AA0A}"/>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0ACCA3EF-76BF-4B03-875A-DCE90875A3A0}"/>
              </a:ext>
            </a:extLst>
          </p:cNvPr>
          <p:cNvSpPr>
            <a:spLocks noGrp="1"/>
          </p:cNvSpPr>
          <p:nvPr>
            <p:ph type="sldNum" sz="quarter" idx="12"/>
          </p:nvPr>
        </p:nvSpPr>
        <p:spPr/>
        <p:txBody>
          <a:bodyPr/>
          <a:lstStyle/>
          <a:p>
            <a:fld id="{E2F6541C-EBC7-4A39-93E8-FF35512E4230}" type="slidenum">
              <a:rPr lang="en-CA" smtClean="0"/>
              <a:t>‹#›</a:t>
            </a:fld>
            <a:endParaRPr lang="en-CA"/>
          </a:p>
        </p:txBody>
      </p:sp>
    </p:spTree>
    <p:extLst>
      <p:ext uri="{BB962C8B-B14F-4D97-AF65-F5344CB8AC3E}">
        <p14:creationId xmlns:p14="http://schemas.microsoft.com/office/powerpoint/2010/main" val="3039981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9960F-12FD-4ED5-A787-B49B8F9868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5884585-0C27-4C65-8C0E-D1DDB67FBC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385A0CA0-DA03-49CA-8E5F-593B5BCE78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D2C5A9-54BF-445E-9535-128A5A4D3322}"/>
              </a:ext>
            </a:extLst>
          </p:cNvPr>
          <p:cNvSpPr>
            <a:spLocks noGrp="1"/>
          </p:cNvSpPr>
          <p:nvPr>
            <p:ph type="dt" sz="half" idx="10"/>
          </p:nvPr>
        </p:nvSpPr>
        <p:spPr/>
        <p:txBody>
          <a:bodyPr/>
          <a:lstStyle/>
          <a:p>
            <a:fld id="{E7C72637-1D05-471C-A267-955C6A220DC3}" type="datetimeFigureOut">
              <a:rPr lang="en-CA" smtClean="0"/>
              <a:t>2020-01-19</a:t>
            </a:fld>
            <a:endParaRPr lang="en-CA"/>
          </a:p>
        </p:txBody>
      </p:sp>
      <p:sp>
        <p:nvSpPr>
          <p:cNvPr id="6" name="Footer Placeholder 5">
            <a:extLst>
              <a:ext uri="{FF2B5EF4-FFF2-40B4-BE49-F238E27FC236}">
                <a16:creationId xmlns:a16="http://schemas.microsoft.com/office/drawing/2014/main" id="{008A9263-807C-4139-A1C4-FFD71D70CF5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CB703EB-7DA3-4731-8A0F-3474470D7F7E}"/>
              </a:ext>
            </a:extLst>
          </p:cNvPr>
          <p:cNvSpPr>
            <a:spLocks noGrp="1"/>
          </p:cNvSpPr>
          <p:nvPr>
            <p:ph type="sldNum" sz="quarter" idx="12"/>
          </p:nvPr>
        </p:nvSpPr>
        <p:spPr/>
        <p:txBody>
          <a:bodyPr/>
          <a:lstStyle/>
          <a:p>
            <a:fld id="{E2F6541C-EBC7-4A39-93E8-FF35512E4230}" type="slidenum">
              <a:rPr lang="en-CA" smtClean="0"/>
              <a:t>‹#›</a:t>
            </a:fld>
            <a:endParaRPr lang="en-CA"/>
          </a:p>
        </p:txBody>
      </p:sp>
    </p:spTree>
    <p:extLst>
      <p:ext uri="{BB962C8B-B14F-4D97-AF65-F5344CB8AC3E}">
        <p14:creationId xmlns:p14="http://schemas.microsoft.com/office/powerpoint/2010/main" val="1433395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7AEC4-85A4-4F9D-A424-3709CE45B7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03411009-662B-4D43-9550-B0340467A1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C84AF7AC-6D37-4C97-BF3C-73F38A7811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483D1A7-802A-4A29-8256-2CF997B673A0}"/>
              </a:ext>
            </a:extLst>
          </p:cNvPr>
          <p:cNvSpPr>
            <a:spLocks noGrp="1"/>
          </p:cNvSpPr>
          <p:nvPr>
            <p:ph type="dt" sz="half" idx="10"/>
          </p:nvPr>
        </p:nvSpPr>
        <p:spPr/>
        <p:txBody>
          <a:bodyPr/>
          <a:lstStyle/>
          <a:p>
            <a:fld id="{E7C72637-1D05-471C-A267-955C6A220DC3}" type="datetimeFigureOut">
              <a:rPr lang="en-CA" smtClean="0"/>
              <a:t>2020-01-19</a:t>
            </a:fld>
            <a:endParaRPr lang="en-CA"/>
          </a:p>
        </p:txBody>
      </p:sp>
      <p:sp>
        <p:nvSpPr>
          <p:cNvPr id="6" name="Footer Placeholder 5">
            <a:extLst>
              <a:ext uri="{FF2B5EF4-FFF2-40B4-BE49-F238E27FC236}">
                <a16:creationId xmlns:a16="http://schemas.microsoft.com/office/drawing/2014/main" id="{C26521B3-C96B-48C5-80C9-A12031F3D60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E39366B-3B62-4A0E-A3B3-675D8378778C}"/>
              </a:ext>
            </a:extLst>
          </p:cNvPr>
          <p:cNvSpPr>
            <a:spLocks noGrp="1"/>
          </p:cNvSpPr>
          <p:nvPr>
            <p:ph type="sldNum" sz="quarter" idx="12"/>
          </p:nvPr>
        </p:nvSpPr>
        <p:spPr/>
        <p:txBody>
          <a:bodyPr/>
          <a:lstStyle/>
          <a:p>
            <a:fld id="{E2F6541C-EBC7-4A39-93E8-FF35512E4230}" type="slidenum">
              <a:rPr lang="en-CA" smtClean="0"/>
              <a:t>‹#›</a:t>
            </a:fld>
            <a:endParaRPr lang="en-CA"/>
          </a:p>
        </p:txBody>
      </p:sp>
    </p:spTree>
    <p:extLst>
      <p:ext uri="{BB962C8B-B14F-4D97-AF65-F5344CB8AC3E}">
        <p14:creationId xmlns:p14="http://schemas.microsoft.com/office/powerpoint/2010/main" val="3011501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E6557F-84E6-426F-809E-9CFCFFDEE8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4FF91EC-D8A2-47D7-BC34-E707408B7A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FD8D12B-6158-476F-9442-BA8F5961B6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C72637-1D05-471C-A267-955C6A220DC3}" type="datetimeFigureOut">
              <a:rPr lang="en-CA" smtClean="0"/>
              <a:t>2020-01-19</a:t>
            </a:fld>
            <a:endParaRPr lang="en-CA"/>
          </a:p>
        </p:txBody>
      </p:sp>
      <p:sp>
        <p:nvSpPr>
          <p:cNvPr id="5" name="Footer Placeholder 4">
            <a:extLst>
              <a:ext uri="{FF2B5EF4-FFF2-40B4-BE49-F238E27FC236}">
                <a16:creationId xmlns:a16="http://schemas.microsoft.com/office/drawing/2014/main" id="{AAD4B0B0-6271-4522-8FBF-D50E9FCFF1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992748E3-7F7A-422D-A965-0BBF7DA076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6541C-EBC7-4A39-93E8-FF35512E4230}" type="slidenum">
              <a:rPr lang="en-CA" smtClean="0"/>
              <a:t>‹#›</a:t>
            </a:fld>
            <a:endParaRPr lang="en-CA"/>
          </a:p>
        </p:txBody>
      </p:sp>
    </p:spTree>
    <p:extLst>
      <p:ext uri="{BB962C8B-B14F-4D97-AF65-F5344CB8AC3E}">
        <p14:creationId xmlns:p14="http://schemas.microsoft.com/office/powerpoint/2010/main" val="648347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youtube.com/watch?v=mOSpRzW2i_4"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youtube.com/watch?v=E39GIysMevQ"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RA2-Vc4PIOY"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E39GIysMevQ"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00EE8-0A36-435E-B224-369342829AC2}"/>
              </a:ext>
            </a:extLst>
          </p:cNvPr>
          <p:cNvSpPr>
            <a:spLocks noGrp="1"/>
          </p:cNvSpPr>
          <p:nvPr>
            <p:ph type="ctrTitle"/>
          </p:nvPr>
        </p:nvSpPr>
        <p:spPr/>
        <p:txBody>
          <a:bodyPr/>
          <a:lstStyle/>
          <a:p>
            <a:r>
              <a:rPr lang="en-CA" dirty="0"/>
              <a:t>How do plates move?</a:t>
            </a:r>
          </a:p>
        </p:txBody>
      </p:sp>
      <p:sp>
        <p:nvSpPr>
          <p:cNvPr id="3" name="Subtitle 2">
            <a:extLst>
              <a:ext uri="{FF2B5EF4-FFF2-40B4-BE49-F238E27FC236}">
                <a16:creationId xmlns:a16="http://schemas.microsoft.com/office/drawing/2014/main" id="{8BDECB39-1041-47C4-B047-CF61085F9E86}"/>
              </a:ext>
            </a:extLst>
          </p:cNvPr>
          <p:cNvSpPr>
            <a:spLocks noGrp="1"/>
          </p:cNvSpPr>
          <p:nvPr>
            <p:ph type="subTitle" idx="1"/>
          </p:nvPr>
        </p:nvSpPr>
        <p:spPr/>
        <p:txBody>
          <a:bodyPr>
            <a:normAutofit/>
          </a:bodyPr>
          <a:lstStyle/>
          <a:p>
            <a:r>
              <a:rPr lang="en-CA" sz="4400" dirty="0"/>
              <a:t>MANTLE CONVECTION</a:t>
            </a:r>
          </a:p>
        </p:txBody>
      </p:sp>
    </p:spTree>
    <p:extLst>
      <p:ext uri="{BB962C8B-B14F-4D97-AF65-F5344CB8AC3E}">
        <p14:creationId xmlns:p14="http://schemas.microsoft.com/office/powerpoint/2010/main" val="3066983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01578" y="76200"/>
            <a:ext cx="8313822" cy="1066800"/>
          </a:xfrm>
        </p:spPr>
        <p:txBody>
          <a:bodyPr/>
          <a:lstStyle/>
          <a:p>
            <a:r>
              <a:rPr lang="en-US" b="1" u="sng" dirty="0"/>
              <a:t>Plate Movement</a:t>
            </a:r>
            <a:endParaRPr lang="en-US" altLang="en-US" dirty="0"/>
          </a:p>
        </p:txBody>
      </p:sp>
      <p:sp>
        <p:nvSpPr>
          <p:cNvPr id="50180" name="Rectangle 4"/>
          <p:cNvSpPr>
            <a:spLocks noGrp="1" noChangeArrowheads="1"/>
          </p:cNvSpPr>
          <p:nvPr>
            <p:ph type="body" idx="1"/>
          </p:nvPr>
        </p:nvSpPr>
        <p:spPr>
          <a:xfrm>
            <a:off x="601578" y="1204912"/>
            <a:ext cx="10066421" cy="5334000"/>
          </a:xfrm>
        </p:spPr>
        <p:txBody>
          <a:bodyPr vert="horz" lIns="91440" tIns="45720" rIns="91440" bIns="45720" rtlCol="0" anchor="t">
            <a:normAutofit/>
          </a:bodyPr>
          <a:lstStyle/>
          <a:p>
            <a:pPr>
              <a:lnSpc>
                <a:spcPct val="90000"/>
              </a:lnSpc>
            </a:pPr>
            <a:r>
              <a:rPr lang="en-US" altLang="en-US" sz="3600" dirty="0"/>
              <a:t>Variable </a:t>
            </a:r>
            <a:r>
              <a:rPr lang="en-US" altLang="en-US" sz="3600" b="1" u="sng" dirty="0"/>
              <a:t>temperatures</a:t>
            </a:r>
            <a:r>
              <a:rPr lang="en-US" altLang="en-US" sz="3600" b="1" dirty="0"/>
              <a:t> </a:t>
            </a:r>
            <a:r>
              <a:rPr lang="en-US" altLang="en-US" sz="3600" dirty="0"/>
              <a:t>in the mantle causes </a:t>
            </a:r>
            <a:r>
              <a:rPr lang="en-US" altLang="en-US" sz="3600" b="1" u="sng" dirty="0"/>
              <a:t>convection currents.</a:t>
            </a:r>
          </a:p>
          <a:p>
            <a:pPr>
              <a:lnSpc>
                <a:spcPct val="90000"/>
              </a:lnSpc>
            </a:pPr>
            <a:endParaRPr lang="en-US" altLang="en-US" sz="3600" b="1" u="sng" dirty="0"/>
          </a:p>
        </p:txBody>
      </p:sp>
      <p:sp>
        <p:nvSpPr>
          <p:cNvPr id="50186" name="Text Box 10"/>
          <p:cNvSpPr txBox="1">
            <a:spLocks noChangeArrowheads="1"/>
          </p:cNvSpPr>
          <p:nvPr/>
        </p:nvSpPr>
        <p:spPr bwMode="auto">
          <a:xfrm>
            <a:off x="8462964" y="6172200"/>
            <a:ext cx="2052637"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en-US" altLang="en-US" sz="1400">
                <a:solidFill>
                  <a:srgbClr val="0D5613"/>
                </a:solidFill>
              </a:rPr>
              <a:t> See pages 520 - 522</a:t>
            </a:r>
            <a:endParaRPr lang="en-US" altLang="en-US"/>
          </a:p>
        </p:txBody>
      </p:sp>
      <p:pic>
        <p:nvPicPr>
          <p:cNvPr id="1026" name="Picture 2" descr="Image result for mantle convection">
            <a:extLst>
              <a:ext uri="{FF2B5EF4-FFF2-40B4-BE49-F238E27FC236}">
                <a16:creationId xmlns:a16="http://schemas.microsoft.com/office/drawing/2014/main" id="{CAE3CECE-649D-4599-A69A-12D872281E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8707" y="2075674"/>
            <a:ext cx="5950984" cy="4463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923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7654-D30A-4DB3-A3D1-FEB0CDD37087}"/>
              </a:ext>
            </a:extLst>
          </p:cNvPr>
          <p:cNvSpPr>
            <a:spLocks noGrp="1"/>
          </p:cNvSpPr>
          <p:nvPr>
            <p:ph type="title"/>
          </p:nvPr>
        </p:nvSpPr>
        <p:spPr/>
        <p:txBody>
          <a:bodyPr/>
          <a:lstStyle/>
          <a:p>
            <a:r>
              <a:rPr lang="en-CA" dirty="0"/>
              <a:t>Mantle Convection Demo</a:t>
            </a:r>
          </a:p>
        </p:txBody>
      </p:sp>
      <p:sp>
        <p:nvSpPr>
          <p:cNvPr id="3" name="Content Placeholder 2">
            <a:extLst>
              <a:ext uri="{FF2B5EF4-FFF2-40B4-BE49-F238E27FC236}">
                <a16:creationId xmlns:a16="http://schemas.microsoft.com/office/drawing/2014/main" id="{1BE5AABF-DE31-40B1-862B-00632E35D95E}"/>
              </a:ext>
            </a:extLst>
          </p:cNvPr>
          <p:cNvSpPr>
            <a:spLocks noGrp="1"/>
          </p:cNvSpPr>
          <p:nvPr>
            <p:ph idx="1"/>
          </p:nvPr>
        </p:nvSpPr>
        <p:spPr/>
        <p:txBody>
          <a:bodyPr/>
          <a:lstStyle/>
          <a:p>
            <a:endParaRPr lang="en-CA"/>
          </a:p>
        </p:txBody>
      </p:sp>
    </p:spTree>
    <p:extLst>
      <p:ext uri="{BB962C8B-B14F-4D97-AF65-F5344CB8AC3E}">
        <p14:creationId xmlns:p14="http://schemas.microsoft.com/office/powerpoint/2010/main" val="2912516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137" y="365125"/>
            <a:ext cx="10920663" cy="1325563"/>
          </a:xfrm>
        </p:spPr>
        <p:txBody>
          <a:bodyPr>
            <a:normAutofit/>
          </a:bodyPr>
          <a:lstStyle/>
          <a:p>
            <a:pPr algn="l"/>
            <a:r>
              <a:rPr lang="en-US" sz="4000" b="1" u="sng" dirty="0"/>
              <a:t>Mantle Convection</a:t>
            </a:r>
            <a:endParaRPr lang="en-US" sz="4000" dirty="0"/>
          </a:p>
        </p:txBody>
      </p:sp>
      <p:sp>
        <p:nvSpPr>
          <p:cNvPr id="3" name="Content Placeholder 2"/>
          <p:cNvSpPr>
            <a:spLocks noGrp="1"/>
          </p:cNvSpPr>
          <p:nvPr>
            <p:ph idx="1"/>
          </p:nvPr>
        </p:nvSpPr>
        <p:spPr>
          <a:xfrm>
            <a:off x="433137" y="1600201"/>
            <a:ext cx="10515600" cy="3268960"/>
          </a:xfrm>
        </p:spPr>
        <p:txBody>
          <a:bodyPr vert="horz" lIns="91440" tIns="45720" rIns="91440" bIns="45720" rtlCol="0" anchor="t">
            <a:normAutofit/>
          </a:bodyPr>
          <a:lstStyle/>
          <a:p>
            <a:pPr lvl="0"/>
            <a:r>
              <a:rPr lang="en-US" sz="3600" dirty="0"/>
              <a:t>M</a:t>
            </a:r>
            <a:r>
              <a:rPr lang="en-US" sz="3600" b="1" dirty="0"/>
              <a:t>agma</a:t>
            </a:r>
            <a:r>
              <a:rPr lang="en-US" sz="3600" dirty="0"/>
              <a:t> nearest Earth’s core heats up, causing it to become less dense and therefore </a:t>
            </a:r>
            <a:r>
              <a:rPr lang="en-US" sz="3600" b="1" u="sng" dirty="0"/>
              <a:t>rises.</a:t>
            </a:r>
          </a:p>
          <a:p>
            <a:r>
              <a:rPr lang="en-US" sz="3600" dirty="0"/>
              <a:t>As it gets farther from the core, it cools, becoming more dense, and </a:t>
            </a:r>
            <a:r>
              <a:rPr lang="en-US" sz="3600" b="1" u="sng" dirty="0"/>
              <a:t>sinks</a:t>
            </a:r>
            <a:r>
              <a:rPr lang="en-US" sz="3600" u="sng" dirty="0"/>
              <a:t>.</a:t>
            </a:r>
            <a:r>
              <a:rPr lang="en-US" sz="3600" dirty="0"/>
              <a:t> </a:t>
            </a:r>
            <a:endParaRPr lang="en-US" sz="3600" dirty="0">
              <a:cs typeface="Calibri"/>
            </a:endParaRPr>
          </a:p>
          <a:p>
            <a:r>
              <a:rPr lang="en-US" sz="3600" dirty="0"/>
              <a:t>This cycling is called a </a:t>
            </a:r>
            <a:r>
              <a:rPr lang="en-US" sz="3600" b="1" dirty="0"/>
              <a:t>convection current</a:t>
            </a:r>
            <a:r>
              <a:rPr lang="en-US" sz="3600" dirty="0"/>
              <a:t>. </a:t>
            </a:r>
            <a:endParaRPr lang="en-US" sz="3600" dirty="0">
              <a:cs typeface="Calibri"/>
            </a:endParaRPr>
          </a:p>
          <a:p>
            <a:endParaRPr lang="en-US" dirty="0"/>
          </a:p>
        </p:txBody>
      </p:sp>
      <p:pic>
        <p:nvPicPr>
          <p:cNvPr id="4" name="Picture 3"/>
          <p:cNvPicPr>
            <a:picLocks noChangeAspect="1"/>
          </p:cNvPicPr>
          <p:nvPr/>
        </p:nvPicPr>
        <p:blipFill>
          <a:blip r:embed="rId3"/>
          <a:stretch>
            <a:fillRect/>
          </a:stretch>
        </p:blipFill>
        <p:spPr>
          <a:xfrm>
            <a:off x="6456040" y="4697988"/>
            <a:ext cx="3600400" cy="2029316"/>
          </a:xfrm>
          <a:prstGeom prst="rect">
            <a:avLst/>
          </a:prstGeom>
        </p:spPr>
      </p:pic>
    </p:spTree>
    <p:extLst>
      <p:ext uri="{BB962C8B-B14F-4D97-AF65-F5344CB8AC3E}">
        <p14:creationId xmlns:p14="http://schemas.microsoft.com/office/powerpoint/2010/main" val="159856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3B963-DE93-4615-A98F-AB3D4C8CB7B8}"/>
              </a:ext>
            </a:extLst>
          </p:cNvPr>
          <p:cNvSpPr>
            <a:spLocks noGrp="1"/>
          </p:cNvSpPr>
          <p:nvPr>
            <p:ph type="title"/>
          </p:nvPr>
        </p:nvSpPr>
        <p:spPr/>
        <p:txBody>
          <a:bodyPr>
            <a:normAutofit/>
          </a:bodyPr>
          <a:lstStyle/>
          <a:p>
            <a:r>
              <a:rPr lang="en-CA" dirty="0"/>
              <a:t>Where does the heat come from?</a:t>
            </a:r>
          </a:p>
        </p:txBody>
      </p:sp>
      <p:sp>
        <p:nvSpPr>
          <p:cNvPr id="3" name="Content Placeholder 2">
            <a:extLst>
              <a:ext uri="{FF2B5EF4-FFF2-40B4-BE49-F238E27FC236}">
                <a16:creationId xmlns:a16="http://schemas.microsoft.com/office/drawing/2014/main" id="{9843D23E-8B8F-4279-A9BF-826AECBF2D8F}"/>
              </a:ext>
            </a:extLst>
          </p:cNvPr>
          <p:cNvSpPr>
            <a:spLocks noGrp="1"/>
          </p:cNvSpPr>
          <p:nvPr>
            <p:ph idx="1"/>
          </p:nvPr>
        </p:nvSpPr>
        <p:spPr/>
        <p:txBody>
          <a:bodyPr/>
          <a:lstStyle/>
          <a:p>
            <a:pPr lvl="1">
              <a:buFont typeface="Arial" panose="020B0604020202020204" pitchFamily="34" charset="0"/>
              <a:buChar char="•"/>
            </a:pPr>
            <a:r>
              <a:rPr lang="en-US" sz="3600" b="1" u="sng" dirty="0"/>
              <a:t>radioactive</a:t>
            </a:r>
            <a:r>
              <a:rPr lang="en-US" sz="3600" dirty="0"/>
              <a:t> decay</a:t>
            </a:r>
          </a:p>
          <a:p>
            <a:pPr lvl="1">
              <a:buFont typeface="Arial" panose="020B0604020202020204" pitchFamily="34" charset="0"/>
              <a:buChar char="•"/>
            </a:pPr>
            <a:r>
              <a:rPr lang="en-US" sz="3600" b="1" u="sng" dirty="0"/>
              <a:t>friction</a:t>
            </a:r>
            <a:r>
              <a:rPr lang="en-US" sz="3600" dirty="0"/>
              <a:t> between rock masses in the crust and mantle;</a:t>
            </a:r>
          </a:p>
          <a:p>
            <a:pPr lvl="1">
              <a:buFont typeface="Arial" panose="020B0604020202020204" pitchFamily="34" charset="0"/>
              <a:buChar char="•"/>
            </a:pPr>
            <a:r>
              <a:rPr lang="en-US" sz="3600" dirty="0"/>
              <a:t>heat left over from </a:t>
            </a:r>
            <a:r>
              <a:rPr lang="en-US" sz="3600" b="1" u="sng" dirty="0"/>
              <a:t>planetary</a:t>
            </a:r>
            <a:r>
              <a:rPr lang="en-US" sz="3600" dirty="0"/>
              <a:t> </a:t>
            </a:r>
            <a:r>
              <a:rPr lang="en-US" sz="3600" b="1" u="sng" dirty="0"/>
              <a:t>formation</a:t>
            </a:r>
            <a:r>
              <a:rPr lang="en-US" sz="3600" u="sng" dirty="0"/>
              <a:t>.</a:t>
            </a:r>
          </a:p>
          <a:p>
            <a:endParaRPr lang="en-CA" dirty="0"/>
          </a:p>
        </p:txBody>
      </p:sp>
    </p:spTree>
    <p:extLst>
      <p:ext uri="{BB962C8B-B14F-4D97-AF65-F5344CB8AC3E}">
        <p14:creationId xmlns:p14="http://schemas.microsoft.com/office/powerpoint/2010/main" val="1557517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u="sng" dirty="0"/>
              <a:t>The Earth’s Temperature</a:t>
            </a:r>
            <a:endParaRPr lang="en-US" sz="4000" dirty="0"/>
          </a:p>
        </p:txBody>
      </p:sp>
      <p:sp>
        <p:nvSpPr>
          <p:cNvPr id="3" name="Content Placeholder 2"/>
          <p:cNvSpPr>
            <a:spLocks noGrp="1"/>
          </p:cNvSpPr>
          <p:nvPr>
            <p:ph idx="1"/>
          </p:nvPr>
        </p:nvSpPr>
        <p:spPr/>
        <p:txBody>
          <a:bodyPr>
            <a:normAutofit/>
          </a:bodyPr>
          <a:lstStyle/>
          <a:p>
            <a:pPr lvl="0"/>
            <a:r>
              <a:rPr lang="en-US" sz="3600" dirty="0"/>
              <a:t>Temperature </a:t>
            </a:r>
            <a:r>
              <a:rPr lang="en-US" sz="3600" b="1" dirty="0"/>
              <a:t>increases</a:t>
            </a:r>
            <a:r>
              <a:rPr lang="en-US" sz="3600" dirty="0"/>
              <a:t> the deeper you go (</a:t>
            </a:r>
            <a:r>
              <a:rPr lang="en-US" sz="3600" i="1" dirty="0"/>
              <a:t>about 1</a:t>
            </a:r>
            <a:r>
              <a:rPr lang="en-US" sz="3600" i="1" baseline="30000" dirty="0"/>
              <a:t>o</a:t>
            </a:r>
            <a:r>
              <a:rPr lang="en-US" sz="3600" i="1" dirty="0"/>
              <a:t>C for every 40 m of depth)</a:t>
            </a:r>
          </a:p>
          <a:p>
            <a:pPr lvl="0"/>
            <a:r>
              <a:rPr lang="en-US" sz="3600" i="1" dirty="0"/>
              <a:t>Beneath the crust, this temperature rise gradually </a:t>
            </a:r>
            <a:r>
              <a:rPr lang="en-US" sz="3600" b="1" i="1" dirty="0"/>
              <a:t>slows</a:t>
            </a:r>
            <a:r>
              <a:rPr lang="en-US" sz="3600" i="1" dirty="0"/>
              <a:t>, until a core temperature of about  7000</a:t>
            </a:r>
            <a:r>
              <a:rPr lang="en-US" sz="3600" i="1" baseline="30000" dirty="0"/>
              <a:t>o</a:t>
            </a:r>
            <a:r>
              <a:rPr lang="en-US" sz="3600" i="1" dirty="0"/>
              <a:t>C is reached.</a:t>
            </a:r>
          </a:p>
          <a:p>
            <a:pPr lvl="0"/>
            <a:endParaRPr lang="en-US" i="1" dirty="0"/>
          </a:p>
          <a:p>
            <a:pPr lvl="0"/>
            <a:endParaRPr lang="en-US" i="1" dirty="0"/>
          </a:p>
        </p:txBody>
      </p:sp>
      <p:pic>
        <p:nvPicPr>
          <p:cNvPr id="5" name="Picture 2" descr="Image result for earth gets hotter deeper you go">
            <a:extLst>
              <a:ext uri="{FF2B5EF4-FFF2-40B4-BE49-F238E27FC236}">
                <a16:creationId xmlns:a16="http://schemas.microsoft.com/office/drawing/2014/main" id="{C286F97F-2F31-4C7A-8A5A-A599063232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736" y="4377532"/>
            <a:ext cx="4455126" cy="2506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04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4695" y="836713"/>
            <a:ext cx="11718758" cy="5289451"/>
          </a:xfrm>
        </p:spPr>
        <p:txBody>
          <a:bodyPr/>
          <a:lstStyle/>
          <a:p>
            <a:r>
              <a:rPr lang="en-CA" sz="3600" b="1" u="sng" dirty="0"/>
              <a:t>RIDGE PUSH </a:t>
            </a:r>
            <a:r>
              <a:rPr lang="en-CA" sz="3600" dirty="0"/>
              <a:t>- Rising material spreads out as it reaches the upper mantle, causing the lithosphere to lift and push tectonic plates</a:t>
            </a:r>
            <a:r>
              <a:rPr lang="en-CA" sz="3600" b="1" u="sng" dirty="0"/>
              <a:t> apart </a:t>
            </a:r>
            <a:r>
              <a:rPr lang="en-CA" sz="3600" dirty="0"/>
              <a:t>at divergent plate boundaries (</a:t>
            </a:r>
            <a:r>
              <a:rPr lang="en-CA" sz="3600" b="1" u="sng" dirty="0"/>
              <a:t>SPREADING CENTERS</a:t>
            </a:r>
            <a:r>
              <a:rPr lang="en-CA" sz="3600" dirty="0"/>
              <a:t>). </a:t>
            </a:r>
          </a:p>
          <a:p>
            <a:r>
              <a:rPr lang="en-CA" sz="3600" dirty="0"/>
              <a:t>When is occurs in oceans, it is called a </a:t>
            </a:r>
            <a:r>
              <a:rPr lang="en-CA" sz="3600" b="1" u="sng" dirty="0"/>
              <a:t>Spreading Ridge</a:t>
            </a:r>
            <a:r>
              <a:rPr lang="en-CA" sz="3600" dirty="0"/>
              <a:t>, </a:t>
            </a:r>
          </a:p>
          <a:p>
            <a:r>
              <a:rPr lang="en-CA" sz="3600" dirty="0"/>
              <a:t>On land: </a:t>
            </a:r>
            <a:r>
              <a:rPr lang="en-CA" sz="3600" b="1" u="sng" dirty="0"/>
              <a:t>Rift Valley</a:t>
            </a:r>
            <a:endParaRPr lang="en-CA" b="1" u="sng" dirty="0"/>
          </a:p>
          <a:p>
            <a:pPr marL="0" indent="0">
              <a:buNone/>
            </a:pPr>
            <a:endParaRPr lang="en-CA" dirty="0"/>
          </a:p>
        </p:txBody>
      </p:sp>
      <p:pic>
        <p:nvPicPr>
          <p:cNvPr id="4" name="Picture 3" descr="Image result for ridge push image"/>
          <p:cNvPicPr/>
          <p:nvPr/>
        </p:nvPicPr>
        <p:blipFill>
          <a:blip r:embed="rId3">
            <a:extLst>
              <a:ext uri="{28A0092B-C50C-407E-A947-70E740481C1C}">
                <a14:useLocalDpi xmlns:a14="http://schemas.microsoft.com/office/drawing/2010/main" val="0"/>
              </a:ext>
            </a:extLst>
          </a:blip>
          <a:srcRect/>
          <a:stretch>
            <a:fillRect/>
          </a:stretch>
        </p:blipFill>
        <p:spPr bwMode="auto">
          <a:xfrm>
            <a:off x="5391781" y="3481438"/>
            <a:ext cx="6591672" cy="2809174"/>
          </a:xfrm>
          <a:prstGeom prst="rect">
            <a:avLst/>
          </a:prstGeom>
          <a:noFill/>
          <a:ln>
            <a:noFill/>
          </a:ln>
        </p:spPr>
      </p:pic>
    </p:spTree>
    <p:extLst>
      <p:ext uri="{BB962C8B-B14F-4D97-AF65-F5344CB8AC3E}">
        <p14:creationId xmlns:p14="http://schemas.microsoft.com/office/powerpoint/2010/main" val="282659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06905"/>
            <a:ext cx="10515600" cy="5070058"/>
          </a:xfrm>
        </p:spPr>
        <p:txBody>
          <a:bodyPr/>
          <a:lstStyle/>
          <a:p>
            <a:r>
              <a:rPr lang="en-CA" sz="3600" b="1" u="sng" dirty="0"/>
              <a:t>SLAB PULL</a:t>
            </a:r>
            <a:r>
              <a:rPr lang="en-CA" sz="3600" dirty="0"/>
              <a:t>– as the leading edge of a subducting plate sinks, it pulls the rest of the plate down with it at convergent plate boundaries. </a:t>
            </a:r>
          </a:p>
          <a:p>
            <a:r>
              <a:rPr lang="en-CA" sz="3600" dirty="0"/>
              <a:t>Gravity and convection assist this movement. </a:t>
            </a:r>
          </a:p>
          <a:p>
            <a:endParaRPr lang="en-CA" dirty="0"/>
          </a:p>
          <a:p>
            <a:endParaRPr lang="en-CA" dirty="0"/>
          </a:p>
        </p:txBody>
      </p:sp>
      <p:pic>
        <p:nvPicPr>
          <p:cNvPr id="4" name="Picture 3" descr="Image result for ridge push image"/>
          <p:cNvPicPr/>
          <p:nvPr/>
        </p:nvPicPr>
        <p:blipFill>
          <a:blip r:embed="rId2">
            <a:extLst>
              <a:ext uri="{28A0092B-C50C-407E-A947-70E740481C1C}">
                <a14:useLocalDpi xmlns:a14="http://schemas.microsoft.com/office/drawing/2010/main" val="0"/>
              </a:ext>
            </a:extLst>
          </a:blip>
          <a:srcRect/>
          <a:stretch>
            <a:fillRect/>
          </a:stretch>
        </p:blipFill>
        <p:spPr bwMode="auto">
          <a:xfrm>
            <a:off x="2048453" y="3429000"/>
            <a:ext cx="7752039" cy="3386871"/>
          </a:xfrm>
          <a:prstGeom prst="rect">
            <a:avLst/>
          </a:prstGeom>
          <a:noFill/>
          <a:ln>
            <a:noFill/>
          </a:ln>
        </p:spPr>
      </p:pic>
    </p:spTree>
    <p:extLst>
      <p:ext uri="{BB962C8B-B14F-4D97-AF65-F5344CB8AC3E}">
        <p14:creationId xmlns:p14="http://schemas.microsoft.com/office/powerpoint/2010/main" val="2902124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dreamtigers.files.wordpress.com/2011/05/convection_currents_2final.jpg"/>
          <p:cNvPicPr>
            <a:picLocks noChangeAspect="1" noChangeArrowheads="1"/>
          </p:cNvPicPr>
          <p:nvPr/>
        </p:nvPicPr>
        <p:blipFill>
          <a:blip r:embed="rId2" cstate="print"/>
          <a:srcRect/>
          <a:stretch>
            <a:fillRect/>
          </a:stretch>
        </p:blipFill>
        <p:spPr bwMode="auto">
          <a:xfrm>
            <a:off x="0" y="1086854"/>
            <a:ext cx="11560984" cy="5241757"/>
          </a:xfrm>
          <a:prstGeom prst="rect">
            <a:avLst/>
          </a:prstGeom>
          <a:noFill/>
        </p:spPr>
      </p:pic>
    </p:spTree>
    <p:extLst>
      <p:ext uri="{BB962C8B-B14F-4D97-AF65-F5344CB8AC3E}">
        <p14:creationId xmlns:p14="http://schemas.microsoft.com/office/powerpoint/2010/main" val="4184530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3B963-DE93-4615-A98F-AB3D4C8CB7B8}"/>
              </a:ext>
            </a:extLst>
          </p:cNvPr>
          <p:cNvSpPr>
            <a:spLocks noGrp="1"/>
          </p:cNvSpPr>
          <p:nvPr>
            <p:ph type="title"/>
          </p:nvPr>
        </p:nvSpPr>
        <p:spPr/>
        <p:txBody>
          <a:bodyPr>
            <a:normAutofit/>
          </a:bodyPr>
          <a:lstStyle/>
          <a:p>
            <a:r>
              <a:rPr lang="en-CA" dirty="0"/>
              <a:t>How can we know how hot it is?</a:t>
            </a:r>
          </a:p>
        </p:txBody>
      </p:sp>
      <p:sp>
        <p:nvSpPr>
          <p:cNvPr id="3" name="Content Placeholder 2">
            <a:extLst>
              <a:ext uri="{FF2B5EF4-FFF2-40B4-BE49-F238E27FC236}">
                <a16:creationId xmlns:a16="http://schemas.microsoft.com/office/drawing/2014/main" id="{9843D23E-8B8F-4279-A9BF-826AECBF2D8F}"/>
              </a:ext>
            </a:extLst>
          </p:cNvPr>
          <p:cNvSpPr>
            <a:spLocks noGrp="1"/>
          </p:cNvSpPr>
          <p:nvPr>
            <p:ph idx="1"/>
          </p:nvPr>
        </p:nvSpPr>
        <p:spPr/>
        <p:txBody>
          <a:bodyPr/>
          <a:lstStyle/>
          <a:p>
            <a:pPr lvl="0"/>
            <a:r>
              <a:rPr lang="en-US" i="1" dirty="0">
                <a:hlinkClick r:id="rId2"/>
              </a:rPr>
              <a:t>https://www.youtube.com/watch?v=mOSpRzW2i_4</a:t>
            </a:r>
            <a:endParaRPr lang="en-US" i="1" dirty="0"/>
          </a:p>
          <a:p>
            <a:endParaRPr lang="en-CA" dirty="0"/>
          </a:p>
        </p:txBody>
      </p:sp>
      <p:pic>
        <p:nvPicPr>
          <p:cNvPr id="2050" name="Picture 2" descr="Image result for center of earth is hot">
            <a:extLst>
              <a:ext uri="{FF2B5EF4-FFF2-40B4-BE49-F238E27FC236}">
                <a16:creationId xmlns:a16="http://schemas.microsoft.com/office/drawing/2014/main" id="{655C370A-546E-4438-8794-EF60936A54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7808" y="2695576"/>
            <a:ext cx="6038850" cy="416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045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2ACD9-CE85-4F6F-B100-3B209A34867C}"/>
              </a:ext>
            </a:extLst>
          </p:cNvPr>
          <p:cNvSpPr>
            <a:spLocks noGrp="1"/>
          </p:cNvSpPr>
          <p:nvPr>
            <p:ph type="title"/>
          </p:nvPr>
        </p:nvSpPr>
        <p:spPr/>
        <p:txBody>
          <a:bodyPr/>
          <a:lstStyle/>
          <a:p>
            <a:r>
              <a:rPr lang="en-CA" dirty="0"/>
              <a:t>How deep can we go?</a:t>
            </a:r>
          </a:p>
        </p:txBody>
      </p:sp>
      <p:sp>
        <p:nvSpPr>
          <p:cNvPr id="5" name="Content Placeholder 4">
            <a:extLst>
              <a:ext uri="{FF2B5EF4-FFF2-40B4-BE49-F238E27FC236}">
                <a16:creationId xmlns:a16="http://schemas.microsoft.com/office/drawing/2014/main" id="{9CD401A2-7DFB-45A2-BA46-EC6384D58336}"/>
              </a:ext>
            </a:extLst>
          </p:cNvPr>
          <p:cNvSpPr>
            <a:spLocks noGrp="1"/>
          </p:cNvSpPr>
          <p:nvPr>
            <p:ph idx="1"/>
          </p:nvPr>
        </p:nvSpPr>
        <p:spPr/>
        <p:txBody>
          <a:bodyPr/>
          <a:lstStyle/>
          <a:p>
            <a:r>
              <a:rPr lang="en-CA" dirty="0">
                <a:hlinkClick r:id="rId2"/>
              </a:rPr>
              <a:t>https://www.youtube.com/watch?v=E39GIysMevQ</a:t>
            </a:r>
            <a:endParaRPr lang="en-CA" dirty="0"/>
          </a:p>
          <a:p>
            <a:endParaRPr lang="en-CA" dirty="0"/>
          </a:p>
        </p:txBody>
      </p:sp>
      <p:pic>
        <p:nvPicPr>
          <p:cNvPr id="6" name="Picture 2" descr="Image result for earth gets hotter deeper you go">
            <a:extLst>
              <a:ext uri="{FF2B5EF4-FFF2-40B4-BE49-F238E27FC236}">
                <a16:creationId xmlns:a16="http://schemas.microsoft.com/office/drawing/2014/main" id="{FB4DD222-446D-448B-9E17-5C2AFEA33D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665" y="2852936"/>
            <a:ext cx="6525445" cy="3670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367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u="sng" dirty="0"/>
              <a:t>Label the Layers of the Earth:</a:t>
            </a:r>
            <a:endParaRPr lang="en-US" sz="4000" dirty="0"/>
          </a:p>
        </p:txBody>
      </p:sp>
      <p:pic>
        <p:nvPicPr>
          <p:cNvPr id="6148" name="Picture 27" descr="http://www.svsd.sk.ca/grassroots/2001/project2/proj4/earth_gr3/pics/earthlayer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3662" y="1453662"/>
            <a:ext cx="8386035" cy="520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4495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25F0-7589-4306-9D2B-1704D0594C47}"/>
              </a:ext>
            </a:extLst>
          </p:cNvPr>
          <p:cNvSpPr>
            <a:spLocks noGrp="1"/>
          </p:cNvSpPr>
          <p:nvPr>
            <p:ph type="title"/>
          </p:nvPr>
        </p:nvSpPr>
        <p:spPr/>
        <p:txBody>
          <a:bodyPr/>
          <a:lstStyle/>
          <a:p>
            <a:r>
              <a:rPr lang="en-CA" dirty="0"/>
              <a:t>Brain Pop Video</a:t>
            </a:r>
          </a:p>
        </p:txBody>
      </p:sp>
      <p:sp>
        <p:nvSpPr>
          <p:cNvPr id="3" name="Content Placeholder 2">
            <a:extLst>
              <a:ext uri="{FF2B5EF4-FFF2-40B4-BE49-F238E27FC236}">
                <a16:creationId xmlns:a16="http://schemas.microsoft.com/office/drawing/2014/main" id="{4B23E581-523D-4A1E-8A15-FC4D90608C35}"/>
              </a:ext>
            </a:extLst>
          </p:cNvPr>
          <p:cNvSpPr>
            <a:spLocks noGrp="1"/>
          </p:cNvSpPr>
          <p:nvPr>
            <p:ph idx="1"/>
          </p:nvPr>
        </p:nvSpPr>
        <p:spPr/>
        <p:txBody>
          <a:bodyPr/>
          <a:lstStyle/>
          <a:p>
            <a:r>
              <a:rPr lang="en-CA" dirty="0">
                <a:hlinkClick r:id="rId2"/>
              </a:rPr>
              <a:t>https://www.youtube.com/watch?v=RA2-Vc4PIOY</a:t>
            </a:r>
            <a:endParaRPr lang="en-CA" dirty="0"/>
          </a:p>
          <a:p>
            <a:endParaRPr lang="en-CA" dirty="0"/>
          </a:p>
        </p:txBody>
      </p:sp>
    </p:spTree>
    <p:extLst>
      <p:ext uri="{BB962C8B-B14F-4D97-AF65-F5344CB8AC3E}">
        <p14:creationId xmlns:p14="http://schemas.microsoft.com/office/powerpoint/2010/main" val="2214046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7762E-9C01-4AA5-B70D-03ECB6F42CD2}"/>
              </a:ext>
            </a:extLst>
          </p:cNvPr>
          <p:cNvSpPr>
            <a:spLocks noGrp="1"/>
          </p:cNvSpPr>
          <p:nvPr>
            <p:ph type="title"/>
          </p:nvPr>
        </p:nvSpPr>
        <p:spPr/>
        <p:txBody>
          <a:bodyPr/>
          <a:lstStyle/>
          <a:p>
            <a:r>
              <a:rPr lang="en-CA" dirty="0"/>
              <a:t>How deep can we dig?</a:t>
            </a:r>
          </a:p>
        </p:txBody>
      </p:sp>
      <p:sp>
        <p:nvSpPr>
          <p:cNvPr id="3" name="Content Placeholder 2">
            <a:extLst>
              <a:ext uri="{FF2B5EF4-FFF2-40B4-BE49-F238E27FC236}">
                <a16:creationId xmlns:a16="http://schemas.microsoft.com/office/drawing/2014/main" id="{08C9D8F1-C49B-48DD-A56C-6C34D193CF89}"/>
              </a:ext>
            </a:extLst>
          </p:cNvPr>
          <p:cNvSpPr>
            <a:spLocks noGrp="1"/>
          </p:cNvSpPr>
          <p:nvPr>
            <p:ph idx="1"/>
          </p:nvPr>
        </p:nvSpPr>
        <p:spPr/>
        <p:txBody>
          <a:bodyPr/>
          <a:lstStyle/>
          <a:p>
            <a:r>
              <a:rPr lang="en-CA" dirty="0">
                <a:hlinkClick r:id="rId2"/>
              </a:rPr>
              <a:t>https://www.youtube.com/watch?v=E39GIysMevQ</a:t>
            </a:r>
            <a:endParaRPr lang="en-CA" dirty="0"/>
          </a:p>
          <a:p>
            <a:endParaRPr lang="en-CA" dirty="0"/>
          </a:p>
        </p:txBody>
      </p:sp>
    </p:spTree>
    <p:extLst>
      <p:ext uri="{BB962C8B-B14F-4D97-AF65-F5344CB8AC3E}">
        <p14:creationId xmlns:p14="http://schemas.microsoft.com/office/powerpoint/2010/main" val="3476960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F395C-A108-4066-8EBE-4D178CB2FC68}"/>
              </a:ext>
            </a:extLst>
          </p:cNvPr>
          <p:cNvSpPr>
            <a:spLocks noGrp="1"/>
          </p:cNvSpPr>
          <p:nvPr>
            <p:ph type="title"/>
          </p:nvPr>
        </p:nvSpPr>
        <p:spPr/>
        <p:txBody>
          <a:bodyPr/>
          <a:lstStyle/>
          <a:p>
            <a:r>
              <a:rPr lang="en-CA" dirty="0"/>
              <a:t>Check your Understanding</a:t>
            </a:r>
          </a:p>
        </p:txBody>
      </p:sp>
      <p:sp>
        <p:nvSpPr>
          <p:cNvPr id="3" name="Content Placeholder 2">
            <a:extLst>
              <a:ext uri="{FF2B5EF4-FFF2-40B4-BE49-F238E27FC236}">
                <a16:creationId xmlns:a16="http://schemas.microsoft.com/office/drawing/2014/main" id="{645C1F7C-3AC2-492D-9BAF-09A9BAD2606A}"/>
              </a:ext>
            </a:extLst>
          </p:cNvPr>
          <p:cNvSpPr>
            <a:spLocks noGrp="1"/>
          </p:cNvSpPr>
          <p:nvPr>
            <p:ph idx="1"/>
          </p:nvPr>
        </p:nvSpPr>
        <p:spPr/>
        <p:txBody>
          <a:bodyPr/>
          <a:lstStyle/>
          <a:p>
            <a:pPr marL="514350" indent="-514350">
              <a:buFont typeface="+mj-lt"/>
              <a:buAutoNum type="arabicPeriod"/>
            </a:pPr>
            <a:r>
              <a:rPr lang="en-CA" dirty="0"/>
              <a:t>Name the layers of the Earth.</a:t>
            </a:r>
          </a:p>
          <a:p>
            <a:pPr marL="514350" indent="-514350">
              <a:buFont typeface="+mj-lt"/>
              <a:buAutoNum type="arabicPeriod"/>
            </a:pPr>
            <a:r>
              <a:rPr lang="en-CA" dirty="0"/>
              <a:t>Which is the thickest?</a:t>
            </a:r>
          </a:p>
          <a:p>
            <a:pPr marL="514350" indent="-514350">
              <a:buFont typeface="+mj-lt"/>
              <a:buAutoNum type="arabicPeriod"/>
            </a:pPr>
            <a:r>
              <a:rPr lang="en-CA" dirty="0"/>
              <a:t>Which is the thinnest?</a:t>
            </a:r>
          </a:p>
          <a:p>
            <a:pPr marL="514350" indent="-514350">
              <a:buFont typeface="+mj-lt"/>
              <a:buAutoNum type="arabicPeriod"/>
            </a:pPr>
            <a:r>
              <a:rPr lang="en-CA" dirty="0"/>
              <a:t>What is the hottest part?</a:t>
            </a:r>
          </a:p>
          <a:p>
            <a:pPr marL="514350" indent="-514350">
              <a:buFont typeface="+mj-lt"/>
              <a:buAutoNum type="arabicPeriod"/>
            </a:pPr>
            <a:r>
              <a:rPr lang="en-CA" dirty="0"/>
              <a:t>What is the core made of?</a:t>
            </a:r>
          </a:p>
          <a:p>
            <a:pPr marL="514350" indent="-514350">
              <a:buFont typeface="+mj-lt"/>
              <a:buAutoNum type="arabicPeriod"/>
            </a:pPr>
            <a:r>
              <a:rPr lang="en-CA" dirty="0"/>
              <a:t>Why is the inner core solid while the outer core is liquid?</a:t>
            </a:r>
          </a:p>
          <a:p>
            <a:pPr marL="514350" indent="-514350">
              <a:buFont typeface="+mj-lt"/>
              <a:buAutoNum type="arabicPeriod"/>
            </a:pPr>
            <a:r>
              <a:rPr lang="en-CA" dirty="0"/>
              <a:t>Compare the two types of crust?</a:t>
            </a:r>
          </a:p>
          <a:p>
            <a:pPr marL="514350" indent="-514350">
              <a:buFont typeface="+mj-lt"/>
              <a:buAutoNum type="arabicPeriod"/>
            </a:pPr>
            <a:r>
              <a:rPr lang="en-CA" dirty="0"/>
              <a:t>Differentiate between ridge push and </a:t>
            </a:r>
            <a:r>
              <a:rPr lang="en-CA"/>
              <a:t>slab pull?</a:t>
            </a:r>
            <a:endParaRPr lang="en-CA" dirty="0"/>
          </a:p>
          <a:p>
            <a:endParaRPr lang="en-CA" dirty="0"/>
          </a:p>
        </p:txBody>
      </p:sp>
    </p:spTree>
    <p:extLst>
      <p:ext uri="{BB962C8B-B14F-4D97-AF65-F5344CB8AC3E}">
        <p14:creationId xmlns:p14="http://schemas.microsoft.com/office/powerpoint/2010/main" val="3722593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909"/>
            <a:ext cx="8229600" cy="1171755"/>
          </a:xfrm>
        </p:spPr>
        <p:txBody>
          <a:bodyPr>
            <a:normAutofit/>
          </a:bodyPr>
          <a:lstStyle/>
          <a:p>
            <a:pPr algn="l"/>
            <a:r>
              <a:rPr lang="en-US" b="1" u="sng" dirty="0"/>
              <a:t>Crust</a:t>
            </a:r>
            <a:r>
              <a:rPr lang="en-US" b="1" dirty="0"/>
              <a:t>  </a:t>
            </a:r>
            <a:endParaRPr lang="en-US" dirty="0"/>
          </a:p>
        </p:txBody>
      </p:sp>
      <p:sp>
        <p:nvSpPr>
          <p:cNvPr id="3" name="Content Placeholder 2"/>
          <p:cNvSpPr>
            <a:spLocks noGrp="1"/>
          </p:cNvSpPr>
          <p:nvPr>
            <p:ph idx="1"/>
          </p:nvPr>
        </p:nvSpPr>
        <p:spPr>
          <a:xfrm>
            <a:off x="577516" y="2491597"/>
            <a:ext cx="10395284" cy="4367811"/>
          </a:xfrm>
        </p:spPr>
        <p:txBody>
          <a:bodyPr vert="horz" lIns="91440" tIns="45720" rIns="91440" bIns="45720" rtlCol="0" anchor="t">
            <a:normAutofit lnSpcReduction="10000"/>
          </a:bodyPr>
          <a:lstStyle/>
          <a:p>
            <a:pPr>
              <a:spcAft>
                <a:spcPts val="1200"/>
              </a:spcAft>
            </a:pPr>
            <a:r>
              <a:rPr lang="en-US" sz="3900" dirty="0"/>
              <a:t>Two types:</a:t>
            </a:r>
            <a:endParaRPr lang="en-US" sz="3900" dirty="0">
              <a:cs typeface="Calibri"/>
            </a:endParaRPr>
          </a:p>
          <a:p>
            <a:pPr marL="0" indent="0">
              <a:buNone/>
            </a:pPr>
            <a:r>
              <a:rPr lang="en-US" sz="3900" b="1" i="1" dirty="0"/>
              <a:t>Continental crust</a:t>
            </a:r>
            <a:r>
              <a:rPr lang="en-US" sz="3900" b="1" dirty="0"/>
              <a:t> </a:t>
            </a:r>
          </a:p>
          <a:p>
            <a:pPr lvl="1"/>
            <a:r>
              <a:rPr lang="en-US" sz="3900" dirty="0"/>
              <a:t>approx. </a:t>
            </a:r>
            <a:r>
              <a:rPr lang="en-US" sz="3900" b="1" u="sng" dirty="0"/>
              <a:t>50 km </a:t>
            </a:r>
            <a:r>
              <a:rPr lang="en-US" sz="3900" dirty="0"/>
              <a:t>thick</a:t>
            </a:r>
          </a:p>
          <a:p>
            <a:pPr lvl="1">
              <a:spcAft>
                <a:spcPts val="1200"/>
              </a:spcAft>
            </a:pPr>
            <a:r>
              <a:rPr lang="en-US" sz="3900" dirty="0"/>
              <a:t>made from less dense </a:t>
            </a:r>
            <a:r>
              <a:rPr lang="en-US" sz="3900" b="1" u="sng" dirty="0"/>
              <a:t>granite</a:t>
            </a:r>
          </a:p>
          <a:p>
            <a:pPr marL="0" indent="0">
              <a:buNone/>
            </a:pPr>
            <a:r>
              <a:rPr lang="en-US" sz="3900" b="1" i="1" dirty="0"/>
              <a:t>Oceanic crust </a:t>
            </a:r>
          </a:p>
          <a:p>
            <a:pPr lvl="1"/>
            <a:r>
              <a:rPr lang="en-US" sz="3900" dirty="0"/>
              <a:t>approx. </a:t>
            </a:r>
            <a:r>
              <a:rPr lang="en-US" sz="3900" b="1" u="sng" dirty="0"/>
              <a:t>10 </a:t>
            </a:r>
            <a:r>
              <a:rPr lang="en-US" sz="3900" dirty="0"/>
              <a:t>km thick</a:t>
            </a:r>
          </a:p>
          <a:p>
            <a:pPr lvl="1"/>
            <a:r>
              <a:rPr lang="en-US" sz="3900" dirty="0"/>
              <a:t>made from denser </a:t>
            </a:r>
            <a:r>
              <a:rPr lang="en-US" sz="3900" b="1" u="sng" dirty="0"/>
              <a:t>basalt</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638" y="391519"/>
            <a:ext cx="4720257" cy="3397036"/>
          </a:xfrm>
          <a:prstGeom prst="rect">
            <a:avLst/>
          </a:prstGeom>
        </p:spPr>
      </p:pic>
      <p:sp>
        <p:nvSpPr>
          <p:cNvPr id="4" name="TextBox 3">
            <a:extLst>
              <a:ext uri="{FF2B5EF4-FFF2-40B4-BE49-F238E27FC236}">
                <a16:creationId xmlns:a16="http://schemas.microsoft.com/office/drawing/2014/main" id="{DBE8E7FB-D43E-4F7A-910D-EA503405E7E2}"/>
              </a:ext>
            </a:extLst>
          </p:cNvPr>
          <p:cNvSpPr txBox="1"/>
          <p:nvPr/>
        </p:nvSpPr>
        <p:spPr>
          <a:xfrm>
            <a:off x="577516" y="935967"/>
            <a:ext cx="5518484"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t>Relatively </a:t>
            </a:r>
            <a:r>
              <a:rPr lang="en-US" sz="3600" b="1" dirty="0"/>
              <a:t>solid, </a:t>
            </a:r>
            <a:r>
              <a:rPr lang="en-US" sz="3600" b="1" u="sng" dirty="0"/>
              <a:t>brittle</a:t>
            </a:r>
            <a:r>
              <a:rPr lang="en-US" sz="3600" dirty="0"/>
              <a:t> rock </a:t>
            </a:r>
            <a:endParaRPr lang="en-GB" sz="3600" dirty="0">
              <a:cs typeface="Calibri"/>
            </a:endParaRPr>
          </a:p>
        </p:txBody>
      </p:sp>
    </p:spTree>
    <p:extLst>
      <p:ext uri="{BB962C8B-B14F-4D97-AF65-F5344CB8AC3E}">
        <p14:creationId xmlns:p14="http://schemas.microsoft.com/office/powerpoint/2010/main" val="218656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u="sng" dirty="0"/>
              <a:t>Mantle</a:t>
            </a:r>
            <a:endParaRPr lang="en-US" sz="4000" u="sng" dirty="0"/>
          </a:p>
        </p:txBody>
      </p:sp>
      <p:sp>
        <p:nvSpPr>
          <p:cNvPr id="3" name="Content Placeholder 2"/>
          <p:cNvSpPr>
            <a:spLocks noGrp="1"/>
          </p:cNvSpPr>
          <p:nvPr>
            <p:ph idx="1"/>
          </p:nvPr>
        </p:nvSpPr>
        <p:spPr>
          <a:xfrm>
            <a:off x="579059" y="1621856"/>
            <a:ext cx="9662038" cy="4871019"/>
          </a:xfrm>
        </p:spPr>
        <p:txBody>
          <a:bodyPr vert="horz" lIns="91440" tIns="45720" rIns="91440" bIns="45720" rtlCol="0" anchor="t">
            <a:normAutofit/>
          </a:bodyPr>
          <a:lstStyle/>
          <a:p>
            <a:r>
              <a:rPr lang="en-US" sz="3600" dirty="0"/>
              <a:t>2900 km thick</a:t>
            </a:r>
          </a:p>
          <a:p>
            <a:pPr lvl="0"/>
            <a:r>
              <a:rPr lang="en-US" sz="3600" dirty="0"/>
              <a:t>dense rock, rich in </a:t>
            </a:r>
            <a:r>
              <a:rPr lang="en-US" sz="3600" b="1" u="sng" dirty="0"/>
              <a:t>iron</a:t>
            </a:r>
            <a:r>
              <a:rPr lang="en-US" sz="3600" u="sng" dirty="0"/>
              <a:t>, </a:t>
            </a:r>
            <a:r>
              <a:rPr lang="en-US" sz="3600" b="1" u="sng" dirty="0"/>
              <a:t>magnesium</a:t>
            </a:r>
            <a:r>
              <a:rPr lang="en-US" sz="3600" u="sng" dirty="0"/>
              <a:t> </a:t>
            </a:r>
            <a:r>
              <a:rPr lang="en-US" sz="3600" dirty="0"/>
              <a:t>and </a:t>
            </a:r>
            <a:r>
              <a:rPr lang="en-US" sz="3600" b="1" u="sng" dirty="0"/>
              <a:t>silicon.</a:t>
            </a:r>
          </a:p>
          <a:p>
            <a:r>
              <a:rPr lang="en-US" sz="3600" dirty="0"/>
              <a:t>Uppermost part (Upper Mantle) is </a:t>
            </a:r>
            <a:r>
              <a:rPr lang="en-US" sz="3600" b="1" u="sng" dirty="0"/>
              <a:t>solid</a:t>
            </a:r>
            <a:r>
              <a:rPr lang="en-US" sz="3600" dirty="0"/>
              <a:t>, more cool and </a:t>
            </a:r>
            <a:r>
              <a:rPr lang="en-US" sz="3600" b="1" u="sng" dirty="0"/>
              <a:t>brittle</a:t>
            </a:r>
            <a:r>
              <a:rPr lang="en-US" sz="3600" dirty="0"/>
              <a:t>, </a:t>
            </a:r>
          </a:p>
          <a:p>
            <a:r>
              <a:rPr lang="en-US" sz="3600" dirty="0"/>
              <a:t>Lower Mantle is </a:t>
            </a:r>
            <a:r>
              <a:rPr lang="en-US" sz="3600" b="1" u="sng" dirty="0"/>
              <a:t>molten</a:t>
            </a:r>
            <a:r>
              <a:rPr lang="en-US" sz="3600" dirty="0"/>
              <a:t> rock, still solid, dense</a:t>
            </a:r>
            <a:r>
              <a:rPr lang="en-US" sz="3600" dirty="0">
                <a:cs typeface="Calibri"/>
              </a:rPr>
              <a:t>, flows like </a:t>
            </a:r>
            <a:r>
              <a:rPr lang="en-US" sz="3600" b="1" u="sng" dirty="0">
                <a:cs typeface="Calibri"/>
              </a:rPr>
              <a:t>toothpaste</a:t>
            </a:r>
          </a:p>
        </p:txBody>
      </p:sp>
      <p:pic>
        <p:nvPicPr>
          <p:cNvPr id="4" name="Picture 27" descr="http://www.svsd.sk.ca/grassroots/2001/project2/proj4/earth_gr3/pics/earthlayer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2785" y="5318896"/>
            <a:ext cx="2808312" cy="161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2891644" y="5111505"/>
            <a:ext cx="3600400" cy="2029316"/>
          </a:xfrm>
          <a:prstGeom prst="rect">
            <a:avLst/>
          </a:prstGeom>
        </p:spPr>
      </p:pic>
    </p:spTree>
    <p:extLst>
      <p:ext uri="{BB962C8B-B14F-4D97-AF65-F5344CB8AC3E}">
        <p14:creationId xmlns:p14="http://schemas.microsoft.com/office/powerpoint/2010/main" val="151370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7"/>
            <a:ext cx="9753600" cy="5433467"/>
          </a:xfrm>
        </p:spPr>
        <p:txBody>
          <a:bodyPr/>
          <a:lstStyle/>
          <a:p>
            <a:pPr marL="0" indent="0">
              <a:buNone/>
            </a:pPr>
            <a:r>
              <a:rPr lang="en-US" sz="3600" b="1" dirty="0"/>
              <a:t>Outer Core</a:t>
            </a:r>
            <a:endParaRPr lang="en-US" sz="3600" dirty="0"/>
          </a:p>
          <a:p>
            <a:pPr lvl="0"/>
            <a:r>
              <a:rPr lang="en-US" sz="3600" dirty="0"/>
              <a:t>2150 km thick</a:t>
            </a:r>
          </a:p>
          <a:p>
            <a:pPr lvl="0"/>
            <a:r>
              <a:rPr lang="en-US" sz="3600" dirty="0"/>
              <a:t>Made up of </a:t>
            </a:r>
            <a:r>
              <a:rPr lang="en-US" sz="3600" b="1" u="sng" dirty="0"/>
              <a:t>liquid </a:t>
            </a:r>
            <a:r>
              <a:rPr lang="en-US" sz="3600" dirty="0"/>
              <a:t>iron and nickel</a:t>
            </a:r>
          </a:p>
          <a:p>
            <a:pPr marL="0" indent="0">
              <a:buNone/>
            </a:pPr>
            <a:endParaRPr lang="en-US" sz="3600" dirty="0"/>
          </a:p>
          <a:p>
            <a:pPr marL="0" indent="0">
              <a:buNone/>
            </a:pPr>
            <a:r>
              <a:rPr lang="en-US" sz="3600" b="1" dirty="0"/>
              <a:t>Inner Core</a:t>
            </a:r>
            <a:endParaRPr lang="en-US" sz="3600" dirty="0"/>
          </a:p>
          <a:p>
            <a:pPr lvl="0"/>
            <a:r>
              <a:rPr lang="en-US" sz="3600" dirty="0"/>
              <a:t>1300 km thick</a:t>
            </a:r>
          </a:p>
          <a:p>
            <a:pPr lvl="0"/>
            <a:r>
              <a:rPr lang="en-US" sz="3600" b="1" u="sng" dirty="0"/>
              <a:t>solid</a:t>
            </a:r>
            <a:r>
              <a:rPr lang="en-US" sz="3600" u="sng" dirty="0"/>
              <a:t> </a:t>
            </a:r>
            <a:r>
              <a:rPr lang="en-US" sz="3600" dirty="0"/>
              <a:t>iron and nickel (due to tremendous </a:t>
            </a:r>
            <a:r>
              <a:rPr lang="en-US" sz="3600" b="1" u="sng" dirty="0"/>
              <a:t>pressure</a:t>
            </a:r>
            <a:r>
              <a:rPr lang="en-US" sz="3600" dirty="0"/>
              <a:t>)</a:t>
            </a:r>
          </a:p>
          <a:p>
            <a:pPr lvl="0"/>
            <a:r>
              <a:rPr lang="en-CA" sz="3600" dirty="0"/>
              <a:t>Extremely hot 5,500°C </a:t>
            </a:r>
            <a:endParaRPr lang="en-US" sz="3600" dirty="0"/>
          </a:p>
          <a:p>
            <a:endParaRPr lang="en-US" dirty="0"/>
          </a:p>
        </p:txBody>
      </p:sp>
      <p:pic>
        <p:nvPicPr>
          <p:cNvPr id="4" name="Picture 27" descr="http://www.svsd.sk.ca/grassroots/2001/project2/proj4/earth_gr3/pics/earthlayer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4152" y="4941169"/>
            <a:ext cx="2808312" cy="161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8073468" y="836712"/>
            <a:ext cx="2267520" cy="2267520"/>
          </a:xfrm>
          <a:prstGeom prst="rect">
            <a:avLst/>
          </a:prstGeom>
        </p:spPr>
      </p:pic>
    </p:spTree>
    <p:extLst>
      <p:ext uri="{BB962C8B-B14F-4D97-AF65-F5344CB8AC3E}">
        <p14:creationId xmlns:p14="http://schemas.microsoft.com/office/powerpoint/2010/main" val="344271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326" y="274638"/>
            <a:ext cx="11614702" cy="1143000"/>
          </a:xfrm>
        </p:spPr>
        <p:txBody>
          <a:bodyPr>
            <a:normAutofit/>
          </a:bodyPr>
          <a:lstStyle/>
          <a:p>
            <a:r>
              <a:rPr lang="en-US" sz="4000" b="1" u="sng" dirty="0"/>
              <a:t>Lithosphere = </a:t>
            </a:r>
            <a:r>
              <a:rPr lang="en-US" sz="4000" b="1" dirty="0"/>
              <a:t>TECTONIC PLATE </a:t>
            </a:r>
            <a:endParaRPr lang="en-US" sz="4000" b="1" u="sng" dirty="0"/>
          </a:p>
        </p:txBody>
      </p:sp>
      <p:sp>
        <p:nvSpPr>
          <p:cNvPr id="3" name="Content Placeholder 2"/>
          <p:cNvSpPr>
            <a:spLocks noGrp="1"/>
          </p:cNvSpPr>
          <p:nvPr>
            <p:ph idx="1"/>
          </p:nvPr>
        </p:nvSpPr>
        <p:spPr>
          <a:xfrm>
            <a:off x="505326" y="1343531"/>
            <a:ext cx="11686674" cy="4997152"/>
          </a:xfrm>
        </p:spPr>
        <p:txBody>
          <a:bodyPr vert="horz" lIns="91440" tIns="45720" rIns="91440" bIns="45720" rtlCol="0" anchor="t">
            <a:normAutofit/>
          </a:bodyPr>
          <a:lstStyle/>
          <a:p>
            <a:pPr marL="0" indent="0">
              <a:buNone/>
            </a:pPr>
            <a:r>
              <a:rPr lang="en-US" sz="3600" dirty="0"/>
              <a:t>An outer layer of rock composed of </a:t>
            </a:r>
            <a:r>
              <a:rPr lang="en-US" sz="3600" b="1" u="sng" dirty="0"/>
              <a:t>crust </a:t>
            </a:r>
            <a:r>
              <a:rPr lang="en-US" sz="3600" dirty="0"/>
              <a:t>and</a:t>
            </a:r>
            <a:r>
              <a:rPr lang="en-US" sz="3600" b="1" dirty="0"/>
              <a:t> </a:t>
            </a:r>
            <a:r>
              <a:rPr lang="en-US" sz="3600" dirty="0"/>
              <a:t>top part</a:t>
            </a:r>
            <a:r>
              <a:rPr lang="en-US" sz="3600" b="1" dirty="0"/>
              <a:t> </a:t>
            </a:r>
            <a:r>
              <a:rPr lang="en-US" sz="3600" dirty="0"/>
              <a:t>of</a:t>
            </a:r>
            <a:r>
              <a:rPr lang="en-US" sz="3600" b="1" dirty="0"/>
              <a:t> </a:t>
            </a:r>
            <a:r>
              <a:rPr lang="en-US" sz="3600" b="1" u="sng" dirty="0"/>
              <a:t>upper mantle</a:t>
            </a:r>
          </a:p>
          <a:p>
            <a:pPr>
              <a:spcAft>
                <a:spcPts val="1200"/>
              </a:spcAft>
            </a:pPr>
            <a:r>
              <a:rPr lang="en-US" sz="3600" dirty="0"/>
              <a:t>65-100 km thick</a:t>
            </a:r>
          </a:p>
          <a:p>
            <a:pPr>
              <a:spcAft>
                <a:spcPts val="1200"/>
              </a:spcAft>
            </a:pPr>
            <a:r>
              <a:rPr lang="en-US" sz="3600" dirty="0"/>
              <a:t>Plates float and move on                                                           the </a:t>
            </a:r>
            <a:r>
              <a:rPr lang="en-US" sz="3600" b="1" dirty="0"/>
              <a:t>asthenosphere</a:t>
            </a:r>
            <a:endParaRPr lang="en-CA" sz="3600" b="1" dirty="0"/>
          </a:p>
          <a:p>
            <a:pPr>
              <a:spcAft>
                <a:spcPts val="1200"/>
              </a:spcAft>
            </a:pPr>
            <a:endParaRPr lang="en-US" dirty="0"/>
          </a:p>
          <a:p>
            <a:endParaRPr lang="en-US" dirty="0"/>
          </a:p>
        </p:txBody>
      </p:sp>
      <p:pic>
        <p:nvPicPr>
          <p:cNvPr id="5" name="Picture 4" descr="Image result for lithosphere"/>
          <p:cNvPicPr/>
          <p:nvPr/>
        </p:nvPicPr>
        <p:blipFill>
          <a:blip r:embed="rId3">
            <a:extLst>
              <a:ext uri="{28A0092B-C50C-407E-A947-70E740481C1C}">
                <a14:useLocalDpi xmlns:a14="http://schemas.microsoft.com/office/drawing/2010/main" val="0"/>
              </a:ext>
            </a:extLst>
          </a:blip>
          <a:srcRect/>
          <a:stretch>
            <a:fillRect/>
          </a:stretch>
        </p:blipFill>
        <p:spPr bwMode="auto">
          <a:xfrm>
            <a:off x="6633882" y="2164977"/>
            <a:ext cx="6024028" cy="3980576"/>
          </a:xfrm>
          <a:prstGeom prst="rect">
            <a:avLst/>
          </a:prstGeom>
          <a:noFill/>
          <a:ln>
            <a:noFill/>
          </a:ln>
        </p:spPr>
      </p:pic>
    </p:spTree>
    <p:extLst>
      <p:ext uri="{BB962C8B-B14F-4D97-AF65-F5344CB8AC3E}">
        <p14:creationId xmlns:p14="http://schemas.microsoft.com/office/powerpoint/2010/main" val="333224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 </a:t>
            </a:r>
          </a:p>
        </p:txBody>
      </p:sp>
      <p:sp>
        <p:nvSpPr>
          <p:cNvPr id="3" name="Content Placeholder 2"/>
          <p:cNvSpPr>
            <a:spLocks noGrp="1"/>
          </p:cNvSpPr>
          <p:nvPr>
            <p:ph idx="1"/>
          </p:nvPr>
        </p:nvSpPr>
        <p:spPr>
          <a:xfrm>
            <a:off x="192506" y="274639"/>
            <a:ext cx="6531024" cy="5851525"/>
          </a:xfrm>
        </p:spPr>
        <p:txBody>
          <a:bodyPr vert="horz" lIns="91440" tIns="45720" rIns="91440" bIns="45720" rtlCol="0" anchor="t">
            <a:normAutofit/>
          </a:bodyPr>
          <a:lstStyle/>
          <a:p>
            <a:pPr marL="0" indent="0">
              <a:buNone/>
            </a:pPr>
            <a:r>
              <a:rPr lang="en-US" sz="3600" b="1" dirty="0"/>
              <a:t>ASTHENOSPHERE:</a:t>
            </a:r>
            <a:endParaRPr lang="en-US" sz="3600" dirty="0"/>
          </a:p>
          <a:p>
            <a:r>
              <a:rPr lang="en-US" sz="3600" b="1" dirty="0">
                <a:solidFill>
                  <a:srgbClr val="000000"/>
                </a:solidFill>
              </a:rPr>
              <a:t>molten</a:t>
            </a:r>
            <a:r>
              <a:rPr lang="en-US" sz="3600" dirty="0"/>
              <a:t> layer in </a:t>
            </a:r>
            <a:r>
              <a:rPr lang="en-US" sz="3600" dirty="0">
                <a:solidFill>
                  <a:srgbClr val="000000"/>
                </a:solidFill>
              </a:rPr>
              <a:t>upper mantle </a:t>
            </a:r>
            <a:r>
              <a:rPr lang="en-US" sz="3600" b="1" u="sng" dirty="0"/>
              <a:t>beneat</a:t>
            </a:r>
            <a:r>
              <a:rPr lang="en-US" sz="3600" u="sng" dirty="0"/>
              <a:t>h</a:t>
            </a:r>
            <a:r>
              <a:rPr lang="en-US" sz="3600" dirty="0"/>
              <a:t> the plates</a:t>
            </a:r>
          </a:p>
          <a:p>
            <a:r>
              <a:rPr lang="en-US" sz="3600" dirty="0"/>
              <a:t>So hot it behaves like </a:t>
            </a:r>
            <a:r>
              <a:rPr lang="en-US" sz="3600" b="1" u="sng" dirty="0"/>
              <a:t>plastic</a:t>
            </a:r>
            <a:r>
              <a:rPr lang="en-US" sz="3600" dirty="0"/>
              <a:t>, less rigid, </a:t>
            </a:r>
            <a:r>
              <a:rPr lang="en-US" sz="3600" b="1" dirty="0"/>
              <a:t>flows like toothpaste</a:t>
            </a:r>
            <a:endParaRPr lang="en-US" sz="3600" b="1" dirty="0">
              <a:cs typeface="Calibri"/>
            </a:endParaRPr>
          </a:p>
          <a:p>
            <a:endParaRPr lang="en-US" dirty="0"/>
          </a:p>
          <a:p>
            <a:endParaRPr lang="en-US" dirty="0"/>
          </a:p>
          <a:p>
            <a:endParaRPr lang="en-CA" dirty="0"/>
          </a:p>
        </p:txBody>
      </p:sp>
      <p:pic>
        <p:nvPicPr>
          <p:cNvPr id="4" name="Picture 3" descr="Image result for lithosphere"/>
          <p:cNvPicPr/>
          <p:nvPr/>
        </p:nvPicPr>
        <p:blipFill>
          <a:blip r:embed="rId3">
            <a:extLst>
              <a:ext uri="{28A0092B-C50C-407E-A947-70E740481C1C}">
                <a14:useLocalDpi xmlns:a14="http://schemas.microsoft.com/office/drawing/2010/main" val="0"/>
              </a:ext>
            </a:extLst>
          </a:blip>
          <a:srcRect/>
          <a:stretch>
            <a:fillRect/>
          </a:stretch>
        </p:blipFill>
        <p:spPr bwMode="auto">
          <a:xfrm>
            <a:off x="1026762" y="3173507"/>
            <a:ext cx="4853215" cy="3410158"/>
          </a:xfrm>
          <a:prstGeom prst="rect">
            <a:avLst/>
          </a:prstGeom>
          <a:noFill/>
          <a:ln>
            <a:noFill/>
          </a:ln>
        </p:spPr>
      </p:pic>
      <p:pic>
        <p:nvPicPr>
          <p:cNvPr id="7" name="Picture 6" descr="Image result for asthenosphere"/>
          <p:cNvPicPr/>
          <p:nvPr/>
        </p:nvPicPr>
        <p:blipFill>
          <a:blip r:embed="rId4">
            <a:extLst>
              <a:ext uri="{28A0092B-C50C-407E-A947-70E740481C1C}">
                <a14:useLocalDpi xmlns:a14="http://schemas.microsoft.com/office/drawing/2010/main" val="0"/>
              </a:ext>
            </a:extLst>
          </a:blip>
          <a:srcRect/>
          <a:stretch>
            <a:fillRect/>
          </a:stretch>
        </p:blipFill>
        <p:spPr bwMode="auto">
          <a:xfrm>
            <a:off x="5879977" y="1129553"/>
            <a:ext cx="6531024" cy="5454110"/>
          </a:xfrm>
          <a:prstGeom prst="rect">
            <a:avLst/>
          </a:prstGeom>
          <a:noFill/>
          <a:ln>
            <a:noFill/>
          </a:ln>
        </p:spPr>
      </p:pic>
    </p:spTree>
    <p:extLst>
      <p:ext uri="{BB962C8B-B14F-4D97-AF65-F5344CB8AC3E}">
        <p14:creationId xmlns:p14="http://schemas.microsoft.com/office/powerpoint/2010/main" val="3299904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233769"/>
          </a:xfrm>
        </p:spPr>
        <p:txBody>
          <a:bodyPr>
            <a:normAutofit/>
          </a:bodyPr>
          <a:lstStyle/>
          <a:p>
            <a:pPr algn="l"/>
            <a:r>
              <a:rPr lang="en-US" sz="4000" b="1" dirty="0"/>
              <a:t>Tectonic Plates </a:t>
            </a:r>
            <a:br>
              <a:rPr lang="en-US" sz="4000" b="1" dirty="0"/>
            </a:br>
            <a:r>
              <a:rPr lang="en-US" sz="4000" b="1" dirty="0"/>
              <a:t>= Crust + Upper Mantle </a:t>
            </a:r>
            <a:br>
              <a:rPr lang="en-US" sz="4000" b="1" dirty="0"/>
            </a:br>
            <a:r>
              <a:rPr lang="en-US" sz="4000" b="1" dirty="0"/>
              <a:t>= Lithosphere</a:t>
            </a:r>
          </a:p>
        </p:txBody>
      </p:sp>
    </p:spTree>
    <p:extLst>
      <p:ext uri="{BB962C8B-B14F-4D97-AF65-F5344CB8AC3E}">
        <p14:creationId xmlns:p14="http://schemas.microsoft.com/office/powerpoint/2010/main" val="766001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pic>
        <p:nvPicPr>
          <p:cNvPr id="1026" name="Picture 2" descr="crus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5011" y="249297"/>
            <a:ext cx="10274968" cy="6501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6624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511</TotalTime>
  <Words>709</Words>
  <Application>Microsoft Office PowerPoint</Application>
  <PresentationFormat>Widescreen</PresentationFormat>
  <Paragraphs>91</Paragraphs>
  <Slides>22</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How do plates move?</vt:lpstr>
      <vt:lpstr>Label the Layers of the Earth:</vt:lpstr>
      <vt:lpstr>Crust  </vt:lpstr>
      <vt:lpstr>Mantle</vt:lpstr>
      <vt:lpstr>PowerPoint Presentation</vt:lpstr>
      <vt:lpstr>Lithosphere = TECTONIC PLATE </vt:lpstr>
      <vt:lpstr> </vt:lpstr>
      <vt:lpstr>Tectonic Plates  = Crust + Upper Mantle  = Lithosphere</vt:lpstr>
      <vt:lpstr> </vt:lpstr>
      <vt:lpstr>Plate Movement</vt:lpstr>
      <vt:lpstr>Mantle Convection Demo</vt:lpstr>
      <vt:lpstr>Mantle Convection</vt:lpstr>
      <vt:lpstr>Where does the heat come from?</vt:lpstr>
      <vt:lpstr>The Earth’s Temperature</vt:lpstr>
      <vt:lpstr>PowerPoint Presentation</vt:lpstr>
      <vt:lpstr>PowerPoint Presentation</vt:lpstr>
      <vt:lpstr>PowerPoint Presentation</vt:lpstr>
      <vt:lpstr>How can we know how hot it is?</vt:lpstr>
      <vt:lpstr>How deep can we go?</vt:lpstr>
      <vt:lpstr>Brain Pop Video</vt:lpstr>
      <vt:lpstr>How deep can we dig?</vt:lpstr>
      <vt:lpstr>Check your Understanding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Tammy Wilson</dc:creator>
  <cp:lastModifiedBy>Tammy Wilson</cp:lastModifiedBy>
  <cp:revision>9</cp:revision>
  <dcterms:created xsi:type="dcterms:W3CDTF">2018-11-12T18:42:52Z</dcterms:created>
  <dcterms:modified xsi:type="dcterms:W3CDTF">2020-01-19T21:41:22Z</dcterms:modified>
</cp:coreProperties>
</file>