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6" r:id="rId3"/>
    <p:sldId id="314" r:id="rId4"/>
    <p:sldId id="325" r:id="rId5"/>
    <p:sldId id="327" r:id="rId6"/>
    <p:sldId id="328" r:id="rId7"/>
    <p:sldId id="329" r:id="rId8"/>
    <p:sldId id="331" r:id="rId9"/>
    <p:sldId id="344" r:id="rId10"/>
    <p:sldId id="372" r:id="rId11"/>
    <p:sldId id="332" r:id="rId12"/>
    <p:sldId id="347" r:id="rId13"/>
    <p:sldId id="373" r:id="rId14"/>
    <p:sldId id="305" r:id="rId15"/>
    <p:sldId id="350" r:id="rId16"/>
    <p:sldId id="352" r:id="rId17"/>
    <p:sldId id="351" r:id="rId18"/>
    <p:sldId id="259" r:id="rId19"/>
    <p:sldId id="375" r:id="rId20"/>
    <p:sldId id="353" r:id="rId21"/>
    <p:sldId id="354" r:id="rId22"/>
    <p:sldId id="377" r:id="rId23"/>
    <p:sldId id="355" r:id="rId24"/>
    <p:sldId id="343" r:id="rId25"/>
    <p:sldId id="307" r:id="rId26"/>
    <p:sldId id="366" r:id="rId27"/>
    <p:sldId id="367" r:id="rId28"/>
    <p:sldId id="3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13393-D272-43D6-A706-C8F100E59567}" v="11" dt="2020-09-07T21:46:23.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76" autoAdjust="0"/>
    <p:restoredTop sz="94660"/>
  </p:normalViewPr>
  <p:slideViewPr>
    <p:cSldViewPr snapToGrid="0">
      <p:cViewPr varScale="1">
        <p:scale>
          <a:sx n="45" d="100"/>
          <a:sy n="45" d="100"/>
        </p:scale>
        <p:origin x="54"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57613393-D272-43D6-A706-C8F100E59567}"/>
    <pc:docChg chg="custSel addSld modSld">
      <pc:chgData name="Tammy Wilson" userId="e3b55da62d900d7c" providerId="LiveId" clId="{57613393-D272-43D6-A706-C8F100E59567}" dt="2020-09-07T21:46:23.283" v="321"/>
      <pc:docMkLst>
        <pc:docMk/>
      </pc:docMkLst>
      <pc:sldChg chg="modSp">
        <pc:chgData name="Tammy Wilson" userId="e3b55da62d900d7c" providerId="LiveId" clId="{57613393-D272-43D6-A706-C8F100E59567}" dt="2020-09-07T21:43:07.229" v="246" actId="20577"/>
        <pc:sldMkLst>
          <pc:docMk/>
          <pc:sldMk cId="0" sldId="305"/>
        </pc:sldMkLst>
        <pc:spChg chg="mod">
          <ac:chgData name="Tammy Wilson" userId="e3b55da62d900d7c" providerId="LiveId" clId="{57613393-D272-43D6-A706-C8F100E59567}" dt="2020-09-07T21:42:54.852" v="210" actId="20577"/>
          <ac:spMkLst>
            <pc:docMk/>
            <pc:sldMk cId="0" sldId="305"/>
            <ac:spMk id="2" creationId="{00000000-0000-0000-0000-000000000000}"/>
          </ac:spMkLst>
        </pc:spChg>
        <pc:spChg chg="mod">
          <ac:chgData name="Tammy Wilson" userId="e3b55da62d900d7c" providerId="LiveId" clId="{57613393-D272-43D6-A706-C8F100E59567}" dt="2020-09-07T21:43:07.229" v="246" actId="20577"/>
          <ac:spMkLst>
            <pc:docMk/>
            <pc:sldMk cId="0" sldId="305"/>
            <ac:spMk id="3" creationId="{00000000-0000-0000-0000-000000000000}"/>
          </ac:spMkLst>
        </pc:spChg>
      </pc:sldChg>
      <pc:sldChg chg="modSp">
        <pc:chgData name="Tammy Wilson" userId="e3b55da62d900d7c" providerId="LiveId" clId="{57613393-D272-43D6-A706-C8F100E59567}" dt="2020-09-07T21:38:00.532" v="15" actId="14100"/>
        <pc:sldMkLst>
          <pc:docMk/>
          <pc:sldMk cId="0" sldId="325"/>
        </pc:sldMkLst>
        <pc:spChg chg="mod">
          <ac:chgData name="Tammy Wilson" userId="e3b55da62d900d7c" providerId="LiveId" clId="{57613393-D272-43D6-A706-C8F100E59567}" dt="2020-09-07T21:38:00.532" v="15" actId="14100"/>
          <ac:spMkLst>
            <pc:docMk/>
            <pc:sldMk cId="0" sldId="325"/>
            <ac:spMk id="3" creationId="{00000000-0000-0000-0000-000000000000}"/>
          </ac:spMkLst>
        </pc:spChg>
      </pc:sldChg>
      <pc:sldChg chg="modSp">
        <pc:chgData name="Tammy Wilson" userId="e3b55da62d900d7c" providerId="LiveId" clId="{57613393-D272-43D6-A706-C8F100E59567}" dt="2020-09-07T21:38:38.857" v="32" actId="20577"/>
        <pc:sldMkLst>
          <pc:docMk/>
          <pc:sldMk cId="0" sldId="329"/>
        </pc:sldMkLst>
        <pc:spChg chg="mod">
          <ac:chgData name="Tammy Wilson" userId="e3b55da62d900d7c" providerId="LiveId" clId="{57613393-D272-43D6-A706-C8F100E59567}" dt="2020-09-07T21:38:38.857" v="32" actId="20577"/>
          <ac:spMkLst>
            <pc:docMk/>
            <pc:sldMk cId="0" sldId="329"/>
            <ac:spMk id="2" creationId="{00000000-0000-0000-0000-000000000000}"/>
          </ac:spMkLst>
        </pc:spChg>
      </pc:sldChg>
      <pc:sldChg chg="modSp">
        <pc:chgData name="Tammy Wilson" userId="e3b55da62d900d7c" providerId="LiveId" clId="{57613393-D272-43D6-A706-C8F100E59567}" dt="2020-09-07T21:42:00.573" v="182" actId="20577"/>
        <pc:sldMkLst>
          <pc:docMk/>
          <pc:sldMk cId="0" sldId="332"/>
        </pc:sldMkLst>
        <pc:spChg chg="mod">
          <ac:chgData name="Tammy Wilson" userId="e3b55da62d900d7c" providerId="LiveId" clId="{57613393-D272-43D6-A706-C8F100E59567}" dt="2020-09-07T21:42:00.573" v="182" actId="20577"/>
          <ac:spMkLst>
            <pc:docMk/>
            <pc:sldMk cId="0" sldId="332"/>
            <ac:spMk id="3" creationId="{00000000-0000-0000-0000-000000000000}"/>
          </ac:spMkLst>
        </pc:spChg>
        <pc:picChg chg="mod">
          <ac:chgData name="Tammy Wilson" userId="e3b55da62d900d7c" providerId="LiveId" clId="{57613393-D272-43D6-A706-C8F100E59567}" dt="2020-09-07T21:41:32.938" v="139" actId="1076"/>
          <ac:picMkLst>
            <pc:docMk/>
            <pc:sldMk cId="0" sldId="332"/>
            <ac:picMk id="4" creationId="{00000000-0000-0000-0000-000000000000}"/>
          </ac:picMkLst>
        </pc:picChg>
      </pc:sldChg>
      <pc:sldChg chg="modSp">
        <pc:chgData name="Tammy Wilson" userId="e3b55da62d900d7c" providerId="LiveId" clId="{57613393-D272-43D6-A706-C8F100E59567}" dt="2020-09-07T21:38:47.746" v="33" actId="1076"/>
        <pc:sldMkLst>
          <pc:docMk/>
          <pc:sldMk cId="0" sldId="344"/>
        </pc:sldMkLst>
        <pc:picChg chg="mod">
          <ac:chgData name="Tammy Wilson" userId="e3b55da62d900d7c" providerId="LiveId" clId="{57613393-D272-43D6-A706-C8F100E59567}" dt="2020-09-07T21:38:47.746" v="33" actId="1076"/>
          <ac:picMkLst>
            <pc:docMk/>
            <pc:sldMk cId="0" sldId="344"/>
            <ac:picMk id="47108" creationId="{AD6946E5-C9FC-462A-8329-6BDB5D56DFCE}"/>
          </ac:picMkLst>
        </pc:picChg>
      </pc:sldChg>
      <pc:sldChg chg="modSp">
        <pc:chgData name="Tammy Wilson" userId="e3b55da62d900d7c" providerId="LiveId" clId="{57613393-D272-43D6-A706-C8F100E59567}" dt="2020-09-07T21:42:40.743" v="194" actId="20577"/>
        <pc:sldMkLst>
          <pc:docMk/>
          <pc:sldMk cId="0" sldId="347"/>
        </pc:sldMkLst>
        <pc:spChg chg="mod">
          <ac:chgData name="Tammy Wilson" userId="e3b55da62d900d7c" providerId="LiveId" clId="{57613393-D272-43D6-A706-C8F100E59567}" dt="2020-09-07T21:42:40.743" v="194" actId="20577"/>
          <ac:spMkLst>
            <pc:docMk/>
            <pc:sldMk cId="0" sldId="347"/>
            <ac:spMk id="3" creationId="{00000000-0000-0000-0000-000000000000}"/>
          </ac:spMkLst>
        </pc:spChg>
      </pc:sldChg>
      <pc:sldChg chg="modSp">
        <pc:chgData name="Tammy Wilson" userId="e3b55da62d900d7c" providerId="LiveId" clId="{57613393-D272-43D6-A706-C8F100E59567}" dt="2020-09-07T21:46:14.114" v="320" actId="20577"/>
        <pc:sldMkLst>
          <pc:docMk/>
          <pc:sldMk cId="0" sldId="353"/>
        </pc:sldMkLst>
        <pc:spChg chg="mod">
          <ac:chgData name="Tammy Wilson" userId="e3b55da62d900d7c" providerId="LiveId" clId="{57613393-D272-43D6-A706-C8F100E59567}" dt="2020-09-07T21:46:14.114" v="320" actId="20577"/>
          <ac:spMkLst>
            <pc:docMk/>
            <pc:sldMk cId="0" sldId="353"/>
            <ac:spMk id="2" creationId="{00000000-0000-0000-0000-000000000000}"/>
          </ac:spMkLst>
        </pc:spChg>
      </pc:sldChg>
      <pc:sldChg chg="modSp">
        <pc:chgData name="Tammy Wilson" userId="e3b55da62d900d7c" providerId="LiveId" clId="{57613393-D272-43D6-A706-C8F100E59567}" dt="2020-09-07T21:46:23.283" v="321"/>
        <pc:sldMkLst>
          <pc:docMk/>
          <pc:sldMk cId="0" sldId="354"/>
        </pc:sldMkLst>
        <pc:spChg chg="mod">
          <ac:chgData name="Tammy Wilson" userId="e3b55da62d900d7c" providerId="LiveId" clId="{57613393-D272-43D6-A706-C8F100E59567}" dt="2020-09-07T21:46:23.283" v="321"/>
          <ac:spMkLst>
            <pc:docMk/>
            <pc:sldMk cId="0" sldId="354"/>
            <ac:spMk id="2" creationId="{00000000-0000-0000-0000-000000000000}"/>
          </ac:spMkLst>
        </pc:spChg>
      </pc:sldChg>
      <pc:sldChg chg="modSp">
        <pc:chgData name="Tammy Wilson" userId="e3b55da62d900d7c" providerId="LiveId" clId="{57613393-D272-43D6-A706-C8F100E59567}" dt="2020-09-07T21:39:13.123" v="70" actId="1076"/>
        <pc:sldMkLst>
          <pc:docMk/>
          <pc:sldMk cId="1404175046" sldId="372"/>
        </pc:sldMkLst>
        <pc:spChg chg="mod">
          <ac:chgData name="Tammy Wilson" userId="e3b55da62d900d7c" providerId="LiveId" clId="{57613393-D272-43D6-A706-C8F100E59567}" dt="2020-09-07T21:39:06.167" v="68" actId="20577"/>
          <ac:spMkLst>
            <pc:docMk/>
            <pc:sldMk cId="1404175046" sldId="372"/>
            <ac:spMk id="2" creationId="{00000000-0000-0000-0000-000000000000}"/>
          </ac:spMkLst>
        </pc:spChg>
        <pc:picChg chg="mod">
          <ac:chgData name="Tammy Wilson" userId="e3b55da62d900d7c" providerId="LiveId" clId="{57613393-D272-43D6-A706-C8F100E59567}" dt="2020-09-07T21:39:13.123" v="70" actId="1076"/>
          <ac:picMkLst>
            <pc:docMk/>
            <pc:sldMk cId="1404175046" sldId="372"/>
            <ac:picMk id="4" creationId="{00000000-0000-0000-0000-000000000000}"/>
          </ac:picMkLst>
        </pc:picChg>
      </pc:sldChg>
      <pc:sldChg chg="addSp modSp">
        <pc:chgData name="Tammy Wilson" userId="e3b55da62d900d7c" providerId="LiveId" clId="{57613393-D272-43D6-A706-C8F100E59567}" dt="2020-09-07T21:45:58.434" v="291" actId="1076"/>
        <pc:sldMkLst>
          <pc:docMk/>
          <pc:sldMk cId="646314474" sldId="375"/>
        </pc:sldMkLst>
        <pc:spChg chg="mod">
          <ac:chgData name="Tammy Wilson" userId="e3b55da62d900d7c" providerId="LiveId" clId="{57613393-D272-43D6-A706-C8F100E59567}" dt="2020-09-07T21:44:17.285" v="283" actId="20577"/>
          <ac:spMkLst>
            <pc:docMk/>
            <pc:sldMk cId="646314474" sldId="375"/>
            <ac:spMk id="3" creationId="{8CF025A7-CC59-4CF8-AA44-E51F0E02F32A}"/>
          </ac:spMkLst>
        </pc:spChg>
        <pc:picChg chg="add mod">
          <ac:chgData name="Tammy Wilson" userId="e3b55da62d900d7c" providerId="LiveId" clId="{57613393-D272-43D6-A706-C8F100E59567}" dt="2020-09-07T21:44:53.221" v="285" actId="14100"/>
          <ac:picMkLst>
            <pc:docMk/>
            <pc:sldMk cId="646314474" sldId="375"/>
            <ac:picMk id="1026" creationId="{5E449A1E-C273-4AFB-B0E6-FED77453BF5B}"/>
          </ac:picMkLst>
        </pc:picChg>
        <pc:picChg chg="add mod">
          <ac:chgData name="Tammy Wilson" userId="e3b55da62d900d7c" providerId="LiveId" clId="{57613393-D272-43D6-A706-C8F100E59567}" dt="2020-09-07T21:45:28.870" v="288" actId="1076"/>
          <ac:picMkLst>
            <pc:docMk/>
            <pc:sldMk cId="646314474" sldId="375"/>
            <ac:picMk id="1028" creationId="{72218A29-C570-4FEB-B0DD-C78F404FB695}"/>
          </ac:picMkLst>
        </pc:picChg>
        <pc:picChg chg="add mod">
          <ac:chgData name="Tammy Wilson" userId="e3b55da62d900d7c" providerId="LiveId" clId="{57613393-D272-43D6-A706-C8F100E59567}" dt="2020-09-07T21:45:58.434" v="291" actId="1076"/>
          <ac:picMkLst>
            <pc:docMk/>
            <pc:sldMk cId="646314474" sldId="375"/>
            <ac:picMk id="1030" creationId="{5B791794-792E-427D-9A3E-F636402ECA0E}"/>
          </ac:picMkLst>
        </pc:picChg>
      </pc:sldChg>
      <pc:sldChg chg="modSp add">
        <pc:chgData name="Tammy Wilson" userId="e3b55da62d900d7c" providerId="LiveId" clId="{57613393-D272-43D6-A706-C8F100E59567}" dt="2020-09-03T20:24:38.547" v="14" actId="20577"/>
        <pc:sldMkLst>
          <pc:docMk/>
          <pc:sldMk cId="244417384" sldId="376"/>
        </pc:sldMkLst>
        <pc:spChg chg="mod">
          <ac:chgData name="Tammy Wilson" userId="e3b55da62d900d7c" providerId="LiveId" clId="{57613393-D272-43D6-A706-C8F100E59567}" dt="2020-09-03T20:24:32.799" v="8" actId="20577"/>
          <ac:spMkLst>
            <pc:docMk/>
            <pc:sldMk cId="244417384" sldId="376"/>
            <ac:spMk id="2" creationId="{486672A5-8ACB-477E-AABD-0B8E0F2B81D4}"/>
          </ac:spMkLst>
        </pc:spChg>
        <pc:spChg chg="mod">
          <ac:chgData name="Tammy Wilson" userId="e3b55da62d900d7c" providerId="LiveId" clId="{57613393-D272-43D6-A706-C8F100E59567}" dt="2020-09-03T20:24:38.547" v="14" actId="20577"/>
          <ac:spMkLst>
            <pc:docMk/>
            <pc:sldMk cId="244417384" sldId="376"/>
            <ac:spMk id="3" creationId="{5D43460F-B8B3-4C8C-9C28-1D18A547D1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47EB7-86CD-41A5-BA71-85E8FD5F7104}" type="datetimeFigureOut">
              <a:rPr lang="en-US" smtClean="0"/>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9E7E3-D4EE-4422-BD02-E70DFD6FD669}" type="slidenum">
              <a:rPr lang="en-US" smtClean="0"/>
              <a:t>‹#›</a:t>
            </a:fld>
            <a:endParaRPr lang="en-US"/>
          </a:p>
        </p:txBody>
      </p:sp>
    </p:spTree>
    <p:extLst>
      <p:ext uri="{BB962C8B-B14F-4D97-AF65-F5344CB8AC3E}">
        <p14:creationId xmlns:p14="http://schemas.microsoft.com/office/powerpoint/2010/main" val="117803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Note - Pure substances have a constant </a:t>
            </a:r>
            <a:r>
              <a:rPr lang="en-CA" altLang="en-US" dirty="0" err="1"/>
              <a:t>boling</a:t>
            </a:r>
            <a:r>
              <a:rPr lang="en-CA" altLang="en-US" dirty="0"/>
              <a:t>, freezing and melting points</a:t>
            </a:r>
          </a:p>
          <a:p>
            <a:endParaRPr lang="en-US" dirty="0"/>
          </a:p>
        </p:txBody>
      </p:sp>
      <p:sp>
        <p:nvSpPr>
          <p:cNvPr id="4" name="Slide Number Placeholder 3"/>
          <p:cNvSpPr>
            <a:spLocks noGrp="1"/>
          </p:cNvSpPr>
          <p:nvPr>
            <p:ph type="sldNum" sz="quarter" idx="5"/>
          </p:nvPr>
        </p:nvSpPr>
        <p:spPr/>
        <p:txBody>
          <a:bodyPr/>
          <a:lstStyle/>
          <a:p>
            <a:fld id="{AB2530DC-8077-406D-AFFA-19ECE5CF106D}" type="slidenum">
              <a:rPr lang="en-US" smtClean="0"/>
              <a:pPr/>
              <a:t>9</a:t>
            </a:fld>
            <a:endParaRPr lang="en-US"/>
          </a:p>
        </p:txBody>
      </p:sp>
    </p:spTree>
    <p:extLst>
      <p:ext uri="{BB962C8B-B14F-4D97-AF65-F5344CB8AC3E}">
        <p14:creationId xmlns:p14="http://schemas.microsoft.com/office/powerpoint/2010/main" val="232043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Atomic arrangement in alloys are very irregular and different in sizes, making it</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harder for its layers to slide over each other.</a:t>
            </a:r>
            <a:br>
              <a:rPr lang="en-US" sz="1200" b="0" i="0" kern="1200" dirty="0">
                <a:solidFill>
                  <a:schemeClr val="tx1"/>
                </a:solidFill>
                <a:latin typeface="+mn-lt"/>
                <a:ea typeface="+mn-ea"/>
                <a:cs typeface="+mn-cs"/>
              </a:rPr>
            </a:b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Stainless steel behaves in a similar way. It is also a mixture of Iron, Chromium</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and Nickel. These metals mix up perfectly to become alloys too.</a:t>
            </a:r>
          </a:p>
          <a:p>
            <a:r>
              <a:rPr lang="en-US" sz="1200" b="1" i="0" kern="1200" dirty="0">
                <a:solidFill>
                  <a:schemeClr val="tx1"/>
                </a:solidFill>
                <a:latin typeface="+mn-lt"/>
                <a:ea typeface="+mn-ea"/>
                <a:cs typeface="+mn-cs"/>
              </a:rPr>
              <a:t>Why are metals mixed into alloys?</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The advantage of this mixture is that, the alloy tends to have better qualities</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than the original. For example, an alloy of gold would have better properties in</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terms of its strength and </a:t>
            </a:r>
            <a:r>
              <a:rPr lang="en-US" sz="1200" b="0" i="0" kern="1200" dirty="0" err="1">
                <a:solidFill>
                  <a:schemeClr val="tx1"/>
                </a:solidFill>
                <a:latin typeface="+mn-lt"/>
                <a:ea typeface="+mn-ea"/>
                <a:cs typeface="+mn-cs"/>
              </a:rPr>
              <a:t>lustre</a:t>
            </a:r>
            <a:r>
              <a:rPr lang="en-US" sz="1200" b="0" i="0" kern="1200" dirty="0">
                <a:solidFill>
                  <a:schemeClr val="tx1"/>
                </a:solidFill>
                <a:latin typeface="+mn-lt"/>
                <a:ea typeface="+mn-ea"/>
                <a:cs typeface="+mn-cs"/>
              </a:rPr>
              <a:t> that the unmixed gold.</a:t>
            </a:r>
            <a:br>
              <a:rPr lang="en-US" sz="1200" b="0" i="0" kern="1200" dirty="0">
                <a:solidFill>
                  <a:schemeClr val="tx1"/>
                </a:solidFill>
                <a:latin typeface="+mn-lt"/>
                <a:ea typeface="+mn-ea"/>
                <a:cs typeface="+mn-cs"/>
              </a:rPr>
            </a:br>
            <a:br>
              <a:rPr lang="en-US" sz="1200" b="0" i="0" kern="1200" dirty="0">
                <a:solidFill>
                  <a:schemeClr val="tx1"/>
                </a:solidFill>
                <a:latin typeface="+mn-lt"/>
                <a:ea typeface="+mn-ea"/>
                <a:cs typeface="+mn-cs"/>
              </a:rPr>
            </a:br>
            <a:r>
              <a:rPr lang="en-US" sz="1200" b="1" i="0" kern="1200" dirty="0">
                <a:solidFill>
                  <a:schemeClr val="tx1"/>
                </a:solidFill>
                <a:latin typeface="+mn-lt"/>
                <a:ea typeface="+mn-ea"/>
                <a:cs typeface="+mn-cs"/>
              </a:rPr>
              <a:t>Common types of alloys.</a:t>
            </a:r>
            <a:br>
              <a:rPr lang="en-US" sz="1200" b="0" i="0" kern="1200" dirty="0">
                <a:solidFill>
                  <a:schemeClr val="tx1"/>
                </a:solidFill>
                <a:latin typeface="+mn-lt"/>
                <a:ea typeface="+mn-ea"/>
                <a:cs typeface="+mn-cs"/>
              </a:rPr>
            </a:br>
            <a:r>
              <a:rPr lang="en-US" sz="1200" b="1" i="0" kern="1200" dirty="0">
                <a:solidFill>
                  <a:schemeClr val="tx1"/>
                </a:solidFill>
                <a:latin typeface="+mn-lt"/>
                <a:ea typeface="+mn-ea"/>
                <a:cs typeface="+mn-cs"/>
              </a:rPr>
              <a:t>Amalgam</a:t>
            </a:r>
            <a:r>
              <a:rPr lang="en-US" sz="1200" b="0" i="0" kern="1200" dirty="0">
                <a:solidFill>
                  <a:schemeClr val="tx1"/>
                </a:solidFill>
                <a:latin typeface="+mn-lt"/>
                <a:ea typeface="+mn-ea"/>
                <a:cs typeface="+mn-cs"/>
              </a:rPr>
              <a:t> is one common alloy. It is used often by dentists to fill cavities in teeth. The main metal in amalgam is mercury.</a:t>
            </a:r>
            <a:br>
              <a:rPr lang="en-US" sz="1200" b="0" i="0" kern="1200" dirty="0">
                <a:solidFill>
                  <a:schemeClr val="tx1"/>
                </a:solidFill>
                <a:latin typeface="+mn-lt"/>
                <a:ea typeface="+mn-ea"/>
                <a:cs typeface="+mn-cs"/>
              </a:rPr>
            </a:br>
            <a:r>
              <a:rPr lang="en-US" sz="1200" b="1" i="0" kern="1200" dirty="0">
                <a:solidFill>
                  <a:schemeClr val="tx1"/>
                </a:solidFill>
                <a:latin typeface="+mn-lt"/>
                <a:ea typeface="+mn-ea"/>
                <a:cs typeface="+mn-cs"/>
              </a:rPr>
              <a:t>Brass</a:t>
            </a:r>
            <a:r>
              <a:rPr lang="en-US" sz="1200" b="0" i="0" kern="1200" dirty="0">
                <a:solidFill>
                  <a:schemeClr val="tx1"/>
                </a:solidFill>
                <a:latin typeface="+mn-lt"/>
                <a:ea typeface="+mn-ea"/>
                <a:cs typeface="+mn-cs"/>
              </a:rPr>
              <a:t> is also an alloy, with copper and zinc as its main metals. Brass is usually used for door hinges and electrical plugs.</a:t>
            </a:r>
          </a:p>
          <a:p>
            <a:endParaRPr lang="en-US" dirty="0"/>
          </a:p>
        </p:txBody>
      </p:sp>
      <p:sp>
        <p:nvSpPr>
          <p:cNvPr id="4" name="Slide Number Placeholder 3"/>
          <p:cNvSpPr>
            <a:spLocks noGrp="1"/>
          </p:cNvSpPr>
          <p:nvPr>
            <p:ph type="sldNum" sz="quarter" idx="10"/>
          </p:nvPr>
        </p:nvSpPr>
        <p:spPr/>
        <p:txBody>
          <a:bodyPr/>
          <a:lstStyle/>
          <a:p>
            <a:fld id="{AB2530DC-8077-406D-AFFA-19ECE5CF106D}"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2530DC-8077-406D-AFFA-19ECE5CF106D}" type="slidenum">
              <a:rPr lang="en-US" smtClean="0"/>
              <a:pPr/>
              <a:t>13</a:t>
            </a:fld>
            <a:endParaRPr lang="en-US"/>
          </a:p>
        </p:txBody>
      </p:sp>
    </p:spTree>
    <p:extLst>
      <p:ext uri="{BB962C8B-B14F-4D97-AF65-F5344CB8AC3E}">
        <p14:creationId xmlns:p14="http://schemas.microsoft.com/office/powerpoint/2010/main" val="52963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solution is a homogeneous mixture involving a </a:t>
            </a:r>
            <a:r>
              <a:rPr lang="en-US" b="1" dirty="0"/>
              <a:t>solute</a:t>
            </a:r>
            <a:r>
              <a:rPr lang="en-US" dirty="0"/>
              <a:t> (substance that gets dissolved ) and a </a:t>
            </a:r>
            <a:r>
              <a:rPr lang="en-US" b="1" dirty="0"/>
              <a:t>solvent (</a:t>
            </a:r>
            <a:r>
              <a:rPr lang="en-US" dirty="0"/>
              <a:t>liquid in which the solute dissolves). </a:t>
            </a:r>
          </a:p>
          <a:p>
            <a:r>
              <a:rPr lang="en-US" dirty="0"/>
              <a:t>The solute (may be liquid or solid) is broken down completely into</a:t>
            </a:r>
            <a:br>
              <a:rPr lang="en-US" dirty="0"/>
            </a:br>
            <a:r>
              <a:rPr lang="en-US" dirty="0"/>
              <a:t>individual ions or molecules in a way that can no longer be seen as a separate entity.</a:t>
            </a:r>
            <a:br>
              <a:rPr lang="en-US" dirty="0"/>
            </a:br>
            <a:br>
              <a:rPr lang="en-US" dirty="0"/>
            </a:br>
            <a:r>
              <a:rPr lang="en-US" dirty="0"/>
              <a:t>A material is said to be </a:t>
            </a:r>
            <a:r>
              <a:rPr lang="en-US" b="1" dirty="0"/>
              <a:t>soluble</a:t>
            </a:r>
            <a:r>
              <a:rPr lang="en-US" dirty="0"/>
              <a:t> if it dissolves completely in a solvent.</a:t>
            </a:r>
            <a:br>
              <a:rPr lang="en-US" dirty="0"/>
            </a:br>
            <a:br>
              <a:rPr lang="en-US" dirty="0"/>
            </a:br>
            <a:r>
              <a:rPr lang="en-US" i="1" dirty="0"/>
              <a:t>For example:</a:t>
            </a:r>
            <a:r>
              <a:rPr lang="en-US" dirty="0"/>
              <a:t> If you dissolve salt (solute) in water (solvent), the salt is broken down into Sodium and Chlorine ions within the solvent. This mixture will look and taste the same everywhere in the cup, and would have salt and water in the same proportions.</a:t>
            </a:r>
          </a:p>
        </p:txBody>
      </p:sp>
      <p:sp>
        <p:nvSpPr>
          <p:cNvPr id="4" name="Slide Number Placeholder 3"/>
          <p:cNvSpPr>
            <a:spLocks noGrp="1"/>
          </p:cNvSpPr>
          <p:nvPr>
            <p:ph type="sldNum" sz="quarter" idx="10"/>
          </p:nvPr>
        </p:nvSpPr>
        <p:spPr/>
        <p:txBody>
          <a:bodyPr/>
          <a:lstStyle/>
          <a:p>
            <a:fld id="{AB2530DC-8077-406D-AFFA-19ECE5CF106D}"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2530DC-8077-406D-AFFA-19ECE5CF106D}"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Suspensions often involve 2 phases of matter, because after the solids are mixed with</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the solvent (liquid) stay the same. Some good characteristics of suspensions are:</a:t>
            </a:r>
            <a:br>
              <a:rPr lang="en-US" sz="1200" b="0" i="0" kern="1200" dirty="0">
                <a:solidFill>
                  <a:schemeClr val="tx1"/>
                </a:solidFill>
                <a:latin typeface="+mn-lt"/>
                <a:ea typeface="+mn-ea"/>
                <a:cs typeface="+mn-cs"/>
              </a:rPr>
            </a:b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1. It is cloudy (not as clear as a solution).</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2. It can be filtered.</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3. The larger particles settle at the bottom.</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4. It is a mixture of two phases.</a:t>
            </a:r>
            <a:br>
              <a:rPr lang="en-US" sz="1200" b="0" i="0" kern="1200" dirty="0">
                <a:solidFill>
                  <a:schemeClr val="tx1"/>
                </a:solidFill>
                <a:latin typeface="+mn-lt"/>
                <a:ea typeface="+mn-ea"/>
                <a:cs typeface="+mn-cs"/>
              </a:rPr>
            </a:b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Note that suspensions can also involve tiny liquid particles in a gas, or tiny solid particle in a gas.</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Examples include particulate matter in the atmosphere. Pollutants such as dust particles, soot,</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salt or cloud droplets in the atmosphere are all suspensions.</a:t>
            </a:r>
          </a:p>
          <a:p>
            <a:endParaRPr lang="en-US" dirty="0"/>
          </a:p>
        </p:txBody>
      </p:sp>
      <p:sp>
        <p:nvSpPr>
          <p:cNvPr id="4" name="Slide Number Placeholder 3"/>
          <p:cNvSpPr>
            <a:spLocks noGrp="1"/>
          </p:cNvSpPr>
          <p:nvPr>
            <p:ph type="sldNum" sz="quarter" idx="10"/>
          </p:nvPr>
        </p:nvSpPr>
        <p:spPr/>
        <p:txBody>
          <a:bodyPr/>
          <a:lstStyle/>
          <a:p>
            <a:fld id="{AB2530DC-8077-406D-AFFA-19ECE5CF106D}"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Emulsions are more viscous than the oil or water that they hold. Examples of emulsions are ice cream, salad dressings and paints.</a:t>
            </a:r>
            <a:br>
              <a:rPr lang="en-US" sz="1200" b="0" i="0" kern="1200" dirty="0">
                <a:solidFill>
                  <a:schemeClr val="tx1"/>
                </a:solidFill>
                <a:latin typeface="+mn-lt"/>
                <a:ea typeface="+mn-ea"/>
                <a:cs typeface="+mn-cs"/>
              </a:rPr>
            </a:br>
            <a:br>
              <a:rPr lang="en-US" sz="1200" b="0" i="0" kern="1200" dirty="0">
                <a:solidFill>
                  <a:schemeClr val="tx1"/>
                </a:solidFill>
                <a:latin typeface="+mn-lt"/>
                <a:ea typeface="+mn-ea"/>
                <a:cs typeface="+mn-cs"/>
              </a:rPr>
            </a:br>
            <a:endParaRPr lang="en-US" sz="1200" b="0" i="0" kern="1200" dirty="0">
              <a:solidFill>
                <a:schemeClr val="tx1"/>
              </a:solidFill>
              <a:latin typeface="+mn-lt"/>
              <a:ea typeface="+mn-ea"/>
              <a:cs typeface="+mn-cs"/>
            </a:endParaRPr>
          </a:p>
          <a:p>
            <a:r>
              <a:rPr lang="en-US" sz="1200" b="0" i="1" kern="1200" dirty="0">
                <a:solidFill>
                  <a:schemeClr val="tx1"/>
                </a:solidFill>
                <a:latin typeface="+mn-lt"/>
                <a:ea typeface="+mn-ea"/>
                <a:cs typeface="+mn-cs"/>
              </a:rPr>
              <a:t>'Because a large number of emulsions contain water as one of the two phases, emulsions are classified into two categories: 1) Oil-in-water and 2) Water-in-oil. Oil-in-water emulsions consist a dispersed phase of oil droplets in a water medium. Water-in-oil emulsions consist of a dispersed phase of oil in a water medium. One can distinguish between an emulsion types based on the volume fraction of the two phases.'</a:t>
            </a:r>
          </a:p>
          <a:p>
            <a:endParaRPr lang="en-US" dirty="0"/>
          </a:p>
        </p:txBody>
      </p:sp>
      <p:sp>
        <p:nvSpPr>
          <p:cNvPr id="4" name="Slide Number Placeholder 3"/>
          <p:cNvSpPr>
            <a:spLocks noGrp="1"/>
          </p:cNvSpPr>
          <p:nvPr>
            <p:ph type="sldNum" sz="quarter" idx="10"/>
          </p:nvPr>
        </p:nvSpPr>
        <p:spPr/>
        <p:txBody>
          <a:bodyPr/>
          <a:lstStyle/>
          <a:p>
            <a:fld id="{AB2530DC-8077-406D-AFFA-19ECE5CF106D}"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Eg</a:t>
            </a:r>
            <a:r>
              <a:rPr lang="en-US" dirty="0"/>
              <a:t>. Mayonnaise is a mixture of egg yolk, vinegar and lemon juice. It is whisked smoothly to a degree that it feels so smooth, but under a microscope, the solute is not completely dissolved. </a:t>
            </a:r>
          </a:p>
        </p:txBody>
      </p:sp>
      <p:sp>
        <p:nvSpPr>
          <p:cNvPr id="4" name="Slide Number Placeholder 3"/>
          <p:cNvSpPr>
            <a:spLocks noGrp="1"/>
          </p:cNvSpPr>
          <p:nvPr>
            <p:ph type="sldNum" sz="quarter" idx="10"/>
          </p:nvPr>
        </p:nvSpPr>
        <p:spPr/>
        <p:txBody>
          <a:bodyPr/>
          <a:lstStyle/>
          <a:p>
            <a:fld id="{AB2530DC-8077-406D-AFFA-19ECE5CF106D}"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8009-DD91-4BAF-95D0-37793029B6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CB9C7-0AF0-4EA8-B6C9-ECEE885F50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9CC454-7F3A-4342-8EB8-352D99533334}"/>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5" name="Footer Placeholder 4">
            <a:extLst>
              <a:ext uri="{FF2B5EF4-FFF2-40B4-BE49-F238E27FC236}">
                <a16:creationId xmlns:a16="http://schemas.microsoft.com/office/drawing/2014/main" id="{43511C37-F239-4188-8F27-DFFFF469A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D735E-83B4-4AE5-BEA4-5152260F6652}"/>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422868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96B5-0A50-41E0-BF80-AB822F30A1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DE0DA6-50B2-444C-9C19-25487E6B3F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B2B9D-D2BE-4ED5-8C09-25AF8A1F28C9}"/>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5" name="Footer Placeholder 4">
            <a:extLst>
              <a:ext uri="{FF2B5EF4-FFF2-40B4-BE49-F238E27FC236}">
                <a16:creationId xmlns:a16="http://schemas.microsoft.com/office/drawing/2014/main" id="{EC4A9D73-8DCB-40F4-A4F5-9F22AD1DF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E743D-E4ED-4DB6-90F4-86EDA0E5B74D}"/>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95462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47CD4-015C-4463-A388-950DDA64D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A2D16E-9BD4-4CF0-A665-181A3B4419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FC33D-DEF9-47E3-8FDE-612C2FCED588}"/>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5" name="Footer Placeholder 4">
            <a:extLst>
              <a:ext uri="{FF2B5EF4-FFF2-40B4-BE49-F238E27FC236}">
                <a16:creationId xmlns:a16="http://schemas.microsoft.com/office/drawing/2014/main" id="{D6D5A8A9-B165-4443-AA20-88C1D67B3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994E5-FD1B-4446-A07A-71593A356560}"/>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337735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FB94-FF63-467C-B603-A5D543A75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B1C750-4B51-482F-9F18-0C5371F0E0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DDC59-BCE5-4935-B21F-1981FB9DF6EE}"/>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5" name="Footer Placeholder 4">
            <a:extLst>
              <a:ext uri="{FF2B5EF4-FFF2-40B4-BE49-F238E27FC236}">
                <a16:creationId xmlns:a16="http://schemas.microsoft.com/office/drawing/2014/main" id="{940B7B09-4200-4B0E-94E3-563E52416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502D2-3889-4E1B-8E0B-E31DC5AABFBD}"/>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129377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708F-72B2-4AE0-BE04-9CB317F599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F2A545-7A90-46EE-A8F6-261FE9A57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6547C-9E4C-4BC1-AE63-9413D315F5E8}"/>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5" name="Footer Placeholder 4">
            <a:extLst>
              <a:ext uri="{FF2B5EF4-FFF2-40B4-BE49-F238E27FC236}">
                <a16:creationId xmlns:a16="http://schemas.microsoft.com/office/drawing/2014/main" id="{90222502-453D-47A1-B7D9-2F0B49EF9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DF724-9D22-4F16-9A8C-F395EFD32650}"/>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31962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1530-F2F2-4F3E-8778-39508F3EE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8591D-2873-4C12-914A-C6E7F9476D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0828C7-BADF-4719-8AA2-2AB328A27E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506BD-DCA5-45A8-9D8E-7D158CA1878D}"/>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6" name="Footer Placeholder 5">
            <a:extLst>
              <a:ext uri="{FF2B5EF4-FFF2-40B4-BE49-F238E27FC236}">
                <a16:creationId xmlns:a16="http://schemas.microsoft.com/office/drawing/2014/main" id="{8020DA9F-4728-4007-9355-1A8961A23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9D1C7-AEBC-46E1-B4CE-3C27504369CB}"/>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254878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6AF3-9ABD-4E1A-9516-70B8562C85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40A916-C684-4DF8-A09F-3B71C3EB95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69264-8843-42A9-ACA5-EC866625EF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7B76E3-4981-4B08-86BB-6F562889D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DBAF1-614E-4BFB-8B36-6613CDDC40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67CC28-5A60-4EDC-B96F-25A2A5EE356C}"/>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8" name="Footer Placeholder 7">
            <a:extLst>
              <a:ext uri="{FF2B5EF4-FFF2-40B4-BE49-F238E27FC236}">
                <a16:creationId xmlns:a16="http://schemas.microsoft.com/office/drawing/2014/main" id="{C380D4CC-4C22-421D-AA3E-F544BBE0D1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02DF25-88CA-403C-A83D-60939A689802}"/>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143796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B81A-660D-4D9C-8267-725989E377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95AFBA-BE1B-41E6-AE18-FFB3945D168A}"/>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4" name="Footer Placeholder 3">
            <a:extLst>
              <a:ext uri="{FF2B5EF4-FFF2-40B4-BE49-F238E27FC236}">
                <a16:creationId xmlns:a16="http://schemas.microsoft.com/office/drawing/2014/main" id="{4425E07B-1152-4143-B26D-1D83EA39A8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682C29-876D-4123-96DC-99A129D4812B}"/>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51309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D3026-ABC8-4900-9D1F-21053F2A9580}"/>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3" name="Footer Placeholder 2">
            <a:extLst>
              <a:ext uri="{FF2B5EF4-FFF2-40B4-BE49-F238E27FC236}">
                <a16:creationId xmlns:a16="http://schemas.microsoft.com/office/drawing/2014/main" id="{A3661E8E-C184-472E-B1E7-0E40DCEDE9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9C4CEF-C77C-4FEB-9238-C26841F9AE70}"/>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326099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AC27-DFC0-4E94-823F-4AA864B82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A2387F-B442-4BC5-8195-FF89364DC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19E17-3DCC-40AE-8509-729BECD50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BAFD5-399C-4296-BD28-ACC6698D18F3}"/>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6" name="Footer Placeholder 5">
            <a:extLst>
              <a:ext uri="{FF2B5EF4-FFF2-40B4-BE49-F238E27FC236}">
                <a16:creationId xmlns:a16="http://schemas.microsoft.com/office/drawing/2014/main" id="{CDA98387-9F4E-4B96-B7F7-26E88A8C0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1EC82-2C98-4A47-8C0A-AEB6D85CF429}"/>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52866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D6C2-C583-48D8-8D06-FFBF79606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50793-F509-4B0F-B145-C1D3F015A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414407-5BDC-4741-AAB1-E9AB49762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EE4C3-BE6E-4901-8CD0-E7E8DFE324A8}"/>
              </a:ext>
            </a:extLst>
          </p:cNvPr>
          <p:cNvSpPr>
            <a:spLocks noGrp="1"/>
          </p:cNvSpPr>
          <p:nvPr>
            <p:ph type="dt" sz="half" idx="10"/>
          </p:nvPr>
        </p:nvSpPr>
        <p:spPr/>
        <p:txBody>
          <a:bodyPr/>
          <a:lstStyle/>
          <a:p>
            <a:fld id="{71746296-4B51-4252-8073-9E27ECBF2E63}" type="datetimeFigureOut">
              <a:rPr lang="en-US" smtClean="0"/>
              <a:t>9/9/2020</a:t>
            </a:fld>
            <a:endParaRPr lang="en-US"/>
          </a:p>
        </p:txBody>
      </p:sp>
      <p:sp>
        <p:nvSpPr>
          <p:cNvPr id="6" name="Footer Placeholder 5">
            <a:extLst>
              <a:ext uri="{FF2B5EF4-FFF2-40B4-BE49-F238E27FC236}">
                <a16:creationId xmlns:a16="http://schemas.microsoft.com/office/drawing/2014/main" id="{95E4DA20-3D3E-457E-A225-BBDD160CB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90289-00DE-4903-B5F7-336299A8784F}"/>
              </a:ext>
            </a:extLst>
          </p:cNvPr>
          <p:cNvSpPr>
            <a:spLocks noGrp="1"/>
          </p:cNvSpPr>
          <p:nvPr>
            <p:ph type="sldNum" sz="quarter" idx="12"/>
          </p:nvPr>
        </p:nvSpPr>
        <p:spPr/>
        <p:txBody>
          <a:bodyPr/>
          <a:lstStyle/>
          <a:p>
            <a:fld id="{0DFCF554-D596-469A-AED8-9F30575416BA}" type="slidenum">
              <a:rPr lang="en-US" smtClean="0"/>
              <a:t>‹#›</a:t>
            </a:fld>
            <a:endParaRPr lang="en-US"/>
          </a:p>
        </p:txBody>
      </p:sp>
    </p:spTree>
    <p:extLst>
      <p:ext uri="{BB962C8B-B14F-4D97-AF65-F5344CB8AC3E}">
        <p14:creationId xmlns:p14="http://schemas.microsoft.com/office/powerpoint/2010/main" val="225779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C2E20-F819-4C22-881C-5FD19E9707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642799-1ABE-4EA4-B007-294E41035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1CE0F-283C-4BB4-99E7-0CEBB0AAD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46296-4B51-4252-8073-9E27ECBF2E63}" type="datetimeFigureOut">
              <a:rPr lang="en-US" smtClean="0"/>
              <a:t>9/9/2020</a:t>
            </a:fld>
            <a:endParaRPr lang="en-US"/>
          </a:p>
        </p:txBody>
      </p:sp>
      <p:sp>
        <p:nvSpPr>
          <p:cNvPr id="5" name="Footer Placeholder 4">
            <a:extLst>
              <a:ext uri="{FF2B5EF4-FFF2-40B4-BE49-F238E27FC236}">
                <a16:creationId xmlns:a16="http://schemas.microsoft.com/office/drawing/2014/main" id="{00EA535B-7BC5-4DE7-9C98-796616F84D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D64290-B5FE-4DF9-8F1B-19CEA8A8D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CF554-D596-469A-AED8-9F30575416BA}" type="slidenum">
              <a:rPr lang="en-US" smtClean="0"/>
              <a:t>‹#›</a:t>
            </a:fld>
            <a:endParaRPr lang="en-US"/>
          </a:p>
        </p:txBody>
      </p:sp>
    </p:spTree>
    <p:extLst>
      <p:ext uri="{BB962C8B-B14F-4D97-AF65-F5344CB8AC3E}">
        <p14:creationId xmlns:p14="http://schemas.microsoft.com/office/powerpoint/2010/main" val="230766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27FA-EDE3-48DC-B559-9AA743FCF34E}"/>
              </a:ext>
            </a:extLst>
          </p:cNvPr>
          <p:cNvSpPr>
            <a:spLocks noGrp="1"/>
          </p:cNvSpPr>
          <p:nvPr>
            <p:ph type="ctrTitle"/>
          </p:nvPr>
        </p:nvSpPr>
        <p:spPr/>
        <p:txBody>
          <a:bodyPr/>
          <a:lstStyle/>
          <a:p>
            <a:r>
              <a:rPr lang="en-US" dirty="0"/>
              <a:t>Classifying Matter</a:t>
            </a:r>
          </a:p>
        </p:txBody>
      </p:sp>
      <p:sp>
        <p:nvSpPr>
          <p:cNvPr id="3" name="Subtitle 2">
            <a:extLst>
              <a:ext uri="{FF2B5EF4-FFF2-40B4-BE49-F238E27FC236}">
                <a16:creationId xmlns:a16="http://schemas.microsoft.com/office/drawing/2014/main" id="{C8726EE1-36D9-4220-A087-A314937DE2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999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Mixtures: Homogeneous and Heterogeneous</a:t>
            </a:r>
          </a:p>
        </p:txBody>
      </p:sp>
      <p:pic>
        <p:nvPicPr>
          <p:cNvPr id="4" name="Picture 3"/>
          <p:cNvPicPr/>
          <p:nvPr/>
        </p:nvPicPr>
        <p:blipFill>
          <a:blip r:embed="rId2"/>
          <a:srcRect/>
          <a:stretch>
            <a:fillRect/>
          </a:stretch>
        </p:blipFill>
        <p:spPr bwMode="auto">
          <a:xfrm>
            <a:off x="1199322" y="1690688"/>
            <a:ext cx="9372600" cy="4734339"/>
          </a:xfrm>
          <a:prstGeom prst="rect">
            <a:avLst/>
          </a:prstGeom>
          <a:noFill/>
          <a:ln w="9525">
            <a:noFill/>
            <a:miter lim="800000"/>
            <a:headEnd/>
            <a:tailEnd/>
          </a:ln>
        </p:spPr>
      </p:pic>
    </p:spTree>
    <p:extLst>
      <p:ext uri="{BB962C8B-B14F-4D97-AF65-F5344CB8AC3E}">
        <p14:creationId xmlns:p14="http://schemas.microsoft.com/office/powerpoint/2010/main" val="140417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51" y="381001"/>
            <a:ext cx="10243931" cy="4026877"/>
          </a:xfrm>
        </p:spPr>
        <p:txBody>
          <a:bodyPr>
            <a:normAutofit/>
          </a:bodyPr>
          <a:lstStyle/>
          <a:p>
            <a:pPr marL="0" indent="0">
              <a:buNone/>
            </a:pPr>
            <a:r>
              <a:rPr lang="en-US" sz="4000" dirty="0"/>
              <a:t>Homogeneous Mixtures:  Solutions and Alloys</a:t>
            </a:r>
          </a:p>
          <a:p>
            <a:pPr marL="0" indent="0">
              <a:buNone/>
            </a:pPr>
            <a:endParaRPr lang="en-US" sz="4000" dirty="0"/>
          </a:p>
          <a:p>
            <a:r>
              <a:rPr lang="en-US" b="1" dirty="0"/>
              <a:t>Uniform</a:t>
            </a:r>
            <a:r>
              <a:rPr lang="en-US" dirty="0"/>
              <a:t> composition: Two separate samples would yield the same ratio of components.</a:t>
            </a:r>
          </a:p>
          <a:p>
            <a:r>
              <a:rPr lang="en-US" b="1" dirty="0"/>
              <a:t>Same properties throughout</a:t>
            </a:r>
            <a:r>
              <a:rPr lang="en-US" dirty="0"/>
              <a:t>.</a:t>
            </a:r>
          </a:p>
          <a:p>
            <a:pPr lvl="1"/>
            <a:r>
              <a:rPr lang="en-US" dirty="0" err="1"/>
              <a:t>Eg.</a:t>
            </a:r>
            <a:r>
              <a:rPr lang="en-US" dirty="0"/>
              <a:t> salt water, apple juice, paint. </a:t>
            </a:r>
          </a:p>
          <a:p>
            <a:endParaRPr lang="en-US" dirty="0"/>
          </a:p>
          <a:p>
            <a:endParaRPr lang="en-US" dirty="0"/>
          </a:p>
        </p:txBody>
      </p:sp>
      <p:pic>
        <p:nvPicPr>
          <p:cNvPr id="4" name="Picture 3"/>
          <p:cNvPicPr/>
          <p:nvPr/>
        </p:nvPicPr>
        <p:blipFill>
          <a:blip r:embed="rId2"/>
          <a:srcRect/>
          <a:stretch>
            <a:fillRect/>
          </a:stretch>
        </p:blipFill>
        <p:spPr bwMode="auto">
          <a:xfrm>
            <a:off x="2451653" y="3101009"/>
            <a:ext cx="8560904" cy="455696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Homogeneous Mixtures: Alloys</a:t>
            </a:r>
          </a:p>
        </p:txBody>
      </p:sp>
      <p:sp>
        <p:nvSpPr>
          <p:cNvPr id="3" name="Content Placeholder 2"/>
          <p:cNvSpPr>
            <a:spLocks noGrp="1"/>
          </p:cNvSpPr>
          <p:nvPr>
            <p:ph idx="1"/>
          </p:nvPr>
        </p:nvSpPr>
        <p:spPr>
          <a:xfrm>
            <a:off x="838200" y="2332037"/>
            <a:ext cx="9829800" cy="4525963"/>
          </a:xfrm>
        </p:spPr>
        <p:txBody>
          <a:bodyPr>
            <a:noAutofit/>
          </a:bodyPr>
          <a:lstStyle/>
          <a:p>
            <a:r>
              <a:rPr lang="en-US" dirty="0"/>
              <a:t>An </a:t>
            </a:r>
            <a:r>
              <a:rPr lang="en-US" u="sng" dirty="0"/>
              <a:t>alloy</a:t>
            </a:r>
            <a:r>
              <a:rPr lang="en-US" dirty="0"/>
              <a:t> is a homogeneous mixture of two elements, with one being a metal (solid).</a:t>
            </a:r>
          </a:p>
          <a:p>
            <a:r>
              <a:rPr lang="en-US" dirty="0"/>
              <a:t>Atomic arrangement in alloys are very irregular and different in sizes, making it harder for its layers to slide over each other.</a:t>
            </a:r>
          </a:p>
          <a:p>
            <a:r>
              <a:rPr lang="en-US" b="1" dirty="0"/>
              <a:t>Advantage:</a:t>
            </a:r>
            <a:r>
              <a:rPr lang="en-US" dirty="0"/>
              <a:t> Alloy tend to have better qualities than the original.</a:t>
            </a:r>
          </a:p>
          <a:p>
            <a:pPr lvl="1"/>
            <a:r>
              <a:rPr lang="en-US" dirty="0" err="1"/>
              <a:t>Eg</a:t>
            </a:r>
            <a:r>
              <a:rPr lang="en-US" dirty="0"/>
              <a:t>. Gold </a:t>
            </a:r>
            <a:r>
              <a:rPr lang="en-US" dirty="0" err="1"/>
              <a:t>jewellry</a:t>
            </a:r>
            <a:r>
              <a:rPr lang="en-US" dirty="0"/>
              <a:t>- usually a mix of gold, silver and other metals.</a:t>
            </a:r>
          </a:p>
          <a:p>
            <a:pPr lvl="1"/>
            <a:r>
              <a:rPr lang="en-US" dirty="0" err="1"/>
              <a:t>Eg</a:t>
            </a:r>
            <a:r>
              <a:rPr lang="en-US" dirty="0"/>
              <a:t>. Stainless steel is a mixture of Iron, Chromium and Nickel.</a:t>
            </a:r>
          </a:p>
          <a:p>
            <a:pPr lvl="1"/>
            <a:r>
              <a:rPr lang="en-US" dirty="0" err="1"/>
              <a:t>Eg.</a:t>
            </a:r>
            <a:r>
              <a:rPr lang="en-US" dirty="0"/>
              <a:t> Amalgam is a type of alloy often by dentists to fill cavities in teeth.</a:t>
            </a:r>
          </a:p>
          <a:p>
            <a:pPr lvl="1"/>
            <a:r>
              <a:rPr lang="en-US" dirty="0" err="1"/>
              <a:t>Eg</a:t>
            </a:r>
            <a:r>
              <a:rPr lang="en-US" dirty="0"/>
              <a:t> Brass is also an alloy, with copper and zinc as its main metals</a:t>
            </a:r>
          </a:p>
        </p:txBody>
      </p:sp>
      <p:pic>
        <p:nvPicPr>
          <p:cNvPr id="4" name="Picture 3" descr="alloy is a heterogeneous mixture"/>
          <p:cNvPicPr/>
          <p:nvPr/>
        </p:nvPicPr>
        <p:blipFill>
          <a:blip r:embed="rId3"/>
          <a:srcRect/>
          <a:stretch>
            <a:fillRect/>
          </a:stretch>
        </p:blipFill>
        <p:spPr bwMode="auto">
          <a:xfrm>
            <a:off x="8739963" y="452438"/>
            <a:ext cx="3006356" cy="14826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34888D-D7B0-4AFC-896A-7BB24B557ACB}"/>
              </a:ext>
            </a:extLst>
          </p:cNvPr>
          <p:cNvSpPr>
            <a:spLocks noGrp="1"/>
          </p:cNvSpPr>
          <p:nvPr>
            <p:ph idx="1"/>
          </p:nvPr>
        </p:nvSpPr>
        <p:spPr/>
        <p:txBody>
          <a:bodyPr/>
          <a:lstStyle/>
          <a:p>
            <a:r>
              <a:rPr lang="en-US" dirty="0"/>
              <a:t>Homogeneous</a:t>
            </a:r>
          </a:p>
          <a:p>
            <a:endParaRPr lang="en-US" dirty="0"/>
          </a:p>
          <a:p>
            <a:endParaRPr lang="en-US" dirty="0"/>
          </a:p>
          <a:p>
            <a:endParaRPr lang="en-US" dirty="0"/>
          </a:p>
          <a:p>
            <a:endParaRPr lang="en-US" dirty="0"/>
          </a:p>
          <a:p>
            <a:r>
              <a:rPr lang="en-US" dirty="0"/>
              <a:t>Heterogeneous</a:t>
            </a:r>
          </a:p>
        </p:txBody>
      </p:sp>
      <p:pic>
        <p:nvPicPr>
          <p:cNvPr id="5" name="Picture 4">
            <a:extLst>
              <a:ext uri="{FF2B5EF4-FFF2-40B4-BE49-F238E27FC236}">
                <a16:creationId xmlns:a16="http://schemas.microsoft.com/office/drawing/2014/main" id="{594A7B23-04DB-49EB-9623-06D4E52BD8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54" t="16762" r="19498" b="57984"/>
          <a:stretch/>
        </p:blipFill>
        <p:spPr>
          <a:xfrm>
            <a:off x="5364650" y="624740"/>
            <a:ext cx="5303350" cy="5483839"/>
          </a:xfrm>
          <a:prstGeom prst="rect">
            <a:avLst/>
          </a:prstGeom>
          <a:noFill/>
          <a:ln/>
        </p:spPr>
      </p:pic>
    </p:spTree>
    <p:extLst>
      <p:ext uri="{BB962C8B-B14F-4D97-AF65-F5344CB8AC3E}">
        <p14:creationId xmlns:p14="http://schemas.microsoft.com/office/powerpoint/2010/main" val="414346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Homogeneous mixtures: Solutions </a:t>
            </a:r>
          </a:p>
        </p:txBody>
      </p:sp>
      <p:sp>
        <p:nvSpPr>
          <p:cNvPr id="3" name="Content Placeholder 2"/>
          <p:cNvSpPr>
            <a:spLocks noGrp="1"/>
          </p:cNvSpPr>
          <p:nvPr>
            <p:ph idx="1"/>
          </p:nvPr>
        </p:nvSpPr>
        <p:spPr/>
        <p:txBody>
          <a:bodyPr/>
          <a:lstStyle/>
          <a:p>
            <a:r>
              <a:rPr lang="en-US" dirty="0"/>
              <a:t>Can be dilute, concentrated, or saturated.</a:t>
            </a:r>
          </a:p>
          <a:p>
            <a:r>
              <a:rPr lang="en-US" dirty="0"/>
              <a:t>Involve a </a:t>
            </a:r>
            <a:r>
              <a:rPr lang="en-US" b="1" dirty="0"/>
              <a:t>solute</a:t>
            </a:r>
            <a:r>
              <a:rPr lang="en-US" dirty="0"/>
              <a:t> and a </a:t>
            </a:r>
            <a:r>
              <a:rPr lang="en-US" b="1" dirty="0"/>
              <a:t>solvent</a:t>
            </a:r>
            <a:r>
              <a:rPr lang="en-US" dirty="0"/>
              <a:t>.</a:t>
            </a:r>
          </a:p>
          <a:p>
            <a:r>
              <a:rPr lang="en-US" dirty="0"/>
              <a:t>A material is said to be </a:t>
            </a:r>
            <a:r>
              <a:rPr lang="en-US" b="1" dirty="0"/>
              <a:t>soluble</a:t>
            </a:r>
            <a:r>
              <a:rPr lang="en-US" dirty="0"/>
              <a:t> if it dissolves completely in a solvent.</a:t>
            </a:r>
          </a:p>
          <a:p>
            <a:r>
              <a:rPr lang="en-US" dirty="0"/>
              <a:t>Solutions are NOT always liquid. </a:t>
            </a:r>
          </a:p>
        </p:txBody>
      </p:sp>
      <p:pic>
        <p:nvPicPr>
          <p:cNvPr id="4" name="Picture 3" descr="solute_solvent"/>
          <p:cNvPicPr/>
          <p:nvPr/>
        </p:nvPicPr>
        <p:blipFill>
          <a:blip r:embed="rId3"/>
          <a:srcRect/>
          <a:stretch>
            <a:fillRect/>
          </a:stretch>
        </p:blipFill>
        <p:spPr bwMode="auto">
          <a:xfrm>
            <a:off x="2612065" y="4054475"/>
            <a:ext cx="6400800" cy="2438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Copper sulfate is added to water. What happens when more of the solute is added?</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descr="dilute solution, concentrated solution and saturated solution"/>
          <p:cNvPicPr/>
          <p:nvPr/>
        </p:nvPicPr>
        <p:blipFill>
          <a:blip r:embed="rId3"/>
          <a:srcRect/>
          <a:stretch>
            <a:fillRect/>
          </a:stretch>
        </p:blipFill>
        <p:spPr bwMode="auto">
          <a:xfrm>
            <a:off x="838200" y="1825625"/>
            <a:ext cx="10942674" cy="46672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saturated solution?</a:t>
            </a:r>
            <a:endParaRPr lang="en-US" dirty="0"/>
          </a:p>
        </p:txBody>
      </p:sp>
      <p:sp>
        <p:nvSpPr>
          <p:cNvPr id="3" name="Content Placeholder 2"/>
          <p:cNvSpPr>
            <a:spLocks noGrp="1"/>
          </p:cNvSpPr>
          <p:nvPr>
            <p:ph idx="1"/>
          </p:nvPr>
        </p:nvSpPr>
        <p:spPr/>
        <p:txBody>
          <a:bodyPr>
            <a:normAutofit/>
          </a:bodyPr>
          <a:lstStyle/>
          <a:p>
            <a:r>
              <a:rPr lang="en-US" sz="3200" dirty="0"/>
              <a:t>If you keep adding a solute to a solvent, it gets concentrated. </a:t>
            </a:r>
          </a:p>
          <a:p>
            <a:r>
              <a:rPr lang="en-US" sz="3200" dirty="0"/>
              <a:t>If you keep adding, eventually, no more solute can be dissolved with the temperature remaining constant.</a:t>
            </a:r>
          </a:p>
          <a:p>
            <a:r>
              <a:rPr lang="en-US" sz="3200" dirty="0"/>
              <a:t>Then, the solution is said to be </a:t>
            </a:r>
            <a:r>
              <a:rPr lang="en-US" sz="3200" b="1" dirty="0"/>
              <a:t>saturated</a:t>
            </a:r>
            <a:r>
              <a:rPr lang="en-US" sz="32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can you identify a solution from other mixtures?</a:t>
            </a:r>
            <a:endParaRPr lang="en-US" dirty="0"/>
          </a:p>
        </p:txBody>
      </p:sp>
      <p:sp>
        <p:nvSpPr>
          <p:cNvPr id="3" name="Content Placeholder 2"/>
          <p:cNvSpPr>
            <a:spLocks noGrp="1"/>
          </p:cNvSpPr>
          <p:nvPr>
            <p:ph idx="1"/>
          </p:nvPr>
        </p:nvSpPr>
        <p:spPr/>
        <p:txBody>
          <a:bodyPr/>
          <a:lstStyle/>
          <a:p>
            <a:pPr>
              <a:buNone/>
            </a:pPr>
            <a:br>
              <a:rPr lang="en-US" dirty="0"/>
            </a:br>
            <a:r>
              <a:rPr lang="en-US" sz="3600" dirty="0"/>
              <a:t>1. No particles will be visible.</a:t>
            </a:r>
            <a:br>
              <a:rPr lang="en-US" sz="3600" dirty="0"/>
            </a:br>
            <a:r>
              <a:rPr lang="en-US" sz="3600" dirty="0"/>
              <a:t>2. It will have a clear look.</a:t>
            </a:r>
            <a:br>
              <a:rPr lang="en-US" sz="3600" dirty="0"/>
            </a:br>
            <a:r>
              <a:rPr lang="en-US" sz="3600" dirty="0"/>
              <a:t>3. Nothing will settle at the bottom.</a:t>
            </a:r>
            <a:br>
              <a:rPr lang="en-US" sz="3600" dirty="0"/>
            </a:br>
            <a:r>
              <a:rPr lang="en-US" sz="3600" dirty="0"/>
              <a:t>4. It cannot be filtered.</a:t>
            </a:r>
            <a:br>
              <a:rPr lang="en-US"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Heterogeneous Mixtures </a:t>
            </a:r>
          </a:p>
        </p:txBody>
      </p:sp>
      <p:sp>
        <p:nvSpPr>
          <p:cNvPr id="3" name="Content Placeholder 2"/>
          <p:cNvSpPr>
            <a:spLocks noGrp="1"/>
          </p:cNvSpPr>
          <p:nvPr>
            <p:ph idx="1"/>
          </p:nvPr>
        </p:nvSpPr>
        <p:spPr/>
        <p:txBody>
          <a:bodyPr>
            <a:normAutofit/>
          </a:bodyPr>
          <a:lstStyle/>
          <a:p>
            <a:r>
              <a:rPr lang="en-US" sz="3200" dirty="0"/>
              <a:t>Composition is </a:t>
            </a:r>
            <a:r>
              <a:rPr lang="en-US" sz="3200" b="1" dirty="0"/>
              <a:t>not uniform. </a:t>
            </a:r>
            <a:r>
              <a:rPr lang="en-US" sz="3200" dirty="0"/>
              <a:t>Two separate samples would yield varying amounts of the components.</a:t>
            </a:r>
          </a:p>
          <a:p>
            <a:r>
              <a:rPr lang="en-US" sz="3200" dirty="0"/>
              <a:t>Each component has different properties. </a:t>
            </a:r>
          </a:p>
          <a:p>
            <a:r>
              <a:rPr lang="en-US" sz="3200" dirty="0" err="1"/>
              <a:t>Eg</a:t>
            </a:r>
            <a:r>
              <a:rPr lang="en-US" sz="3200" dirty="0"/>
              <a:t>: </a:t>
            </a:r>
            <a:r>
              <a:rPr lang="en-US" sz="3200" dirty="0" err="1"/>
              <a:t>sulphur</a:t>
            </a:r>
            <a:r>
              <a:rPr lang="en-US" sz="3200" dirty="0"/>
              <a:t> and lead mixed together with a stirring rod, or different </a:t>
            </a:r>
            <a:r>
              <a:rPr lang="en-US" sz="3200" dirty="0" err="1"/>
              <a:t>coloured</a:t>
            </a:r>
            <a:r>
              <a:rPr lang="en-US" sz="3200" dirty="0"/>
              <a:t> marbles in a bag.</a:t>
            </a:r>
          </a:p>
          <a:p>
            <a:r>
              <a:rPr lang="en-US" sz="3200" b="1" dirty="0"/>
              <a:t>Mechanical Mixtures, Suspensions, Emulsions, Colloids</a:t>
            </a:r>
          </a:p>
          <a:p>
            <a:endParaRPr lang="en-US" dirty="0"/>
          </a:p>
          <a:p>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E68E-7F97-487A-B53E-8AA712629330}"/>
              </a:ext>
            </a:extLst>
          </p:cNvPr>
          <p:cNvSpPr>
            <a:spLocks noGrp="1"/>
          </p:cNvSpPr>
          <p:nvPr>
            <p:ph type="title"/>
          </p:nvPr>
        </p:nvSpPr>
        <p:spPr/>
        <p:txBody>
          <a:bodyPr>
            <a:normAutofit/>
          </a:bodyPr>
          <a:lstStyle/>
          <a:p>
            <a:r>
              <a:rPr lang="en-US" dirty="0"/>
              <a:t>Mechanical Mixtures</a:t>
            </a:r>
          </a:p>
        </p:txBody>
      </p:sp>
      <p:sp>
        <p:nvSpPr>
          <p:cNvPr id="3" name="Content Placeholder 2">
            <a:extLst>
              <a:ext uri="{FF2B5EF4-FFF2-40B4-BE49-F238E27FC236}">
                <a16:creationId xmlns:a16="http://schemas.microsoft.com/office/drawing/2014/main" id="{8CF025A7-CC59-4CF8-AA44-E51F0E02F32A}"/>
              </a:ext>
            </a:extLst>
          </p:cNvPr>
          <p:cNvSpPr>
            <a:spLocks noGrp="1"/>
          </p:cNvSpPr>
          <p:nvPr>
            <p:ph idx="1"/>
          </p:nvPr>
        </p:nvSpPr>
        <p:spPr>
          <a:xfrm>
            <a:off x="838200" y="1825625"/>
            <a:ext cx="8263270" cy="4351338"/>
          </a:xfrm>
        </p:spPr>
        <p:txBody>
          <a:bodyPr>
            <a:normAutofit/>
          </a:bodyPr>
          <a:lstStyle/>
          <a:p>
            <a:r>
              <a:rPr lang="en-US" sz="3200" dirty="0"/>
              <a:t>a </a:t>
            </a:r>
            <a:r>
              <a:rPr lang="en-US" sz="3200" b="1" dirty="0"/>
              <a:t>mixture</a:t>
            </a:r>
            <a:r>
              <a:rPr lang="en-US" sz="3200" dirty="0"/>
              <a:t> whose components are separable by </a:t>
            </a:r>
            <a:r>
              <a:rPr lang="en-US" sz="3200" b="1" dirty="0"/>
              <a:t>mechanical</a:t>
            </a:r>
            <a:r>
              <a:rPr lang="en-US" sz="3200" dirty="0"/>
              <a:t> means as distinguished from a chemical compound.</a:t>
            </a:r>
          </a:p>
          <a:p>
            <a:endParaRPr lang="en-US" sz="3200" dirty="0"/>
          </a:p>
          <a:p>
            <a:r>
              <a:rPr lang="en-US" sz="3200" dirty="0" err="1"/>
              <a:t>Eg.</a:t>
            </a:r>
            <a:r>
              <a:rPr lang="en-US" sz="3200" dirty="0"/>
              <a:t> Cereal and Milk</a:t>
            </a:r>
          </a:p>
          <a:p>
            <a:r>
              <a:rPr lang="en-US" sz="3200" dirty="0" err="1"/>
              <a:t>Eg.</a:t>
            </a:r>
            <a:r>
              <a:rPr lang="en-US" sz="3200" dirty="0"/>
              <a:t> Pizza</a:t>
            </a:r>
          </a:p>
          <a:p>
            <a:r>
              <a:rPr lang="en-US" sz="3200" dirty="0" err="1"/>
              <a:t>Eg.</a:t>
            </a:r>
            <a:r>
              <a:rPr lang="en-US" sz="3200" dirty="0"/>
              <a:t> Granola</a:t>
            </a:r>
          </a:p>
          <a:p>
            <a:r>
              <a:rPr lang="en-US" sz="3200" dirty="0" err="1"/>
              <a:t>Eg.</a:t>
            </a:r>
            <a:r>
              <a:rPr lang="en-US" sz="3200" dirty="0"/>
              <a:t> Vegetable soup</a:t>
            </a:r>
          </a:p>
        </p:txBody>
      </p:sp>
      <p:pic>
        <p:nvPicPr>
          <p:cNvPr id="1026" name="Picture 2" descr="Best Cobb Salad Recipe - How to Make Cobb Salad">
            <a:extLst>
              <a:ext uri="{FF2B5EF4-FFF2-40B4-BE49-F238E27FC236}">
                <a16:creationId xmlns:a16="http://schemas.microsoft.com/office/drawing/2014/main" id="{5E449A1E-C273-4AFB-B0E6-FED77453B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852" y="3429000"/>
            <a:ext cx="5142706"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ny-Veggie Vegetable Soup Recipe - Love and Lemons">
            <a:extLst>
              <a:ext uri="{FF2B5EF4-FFF2-40B4-BE49-F238E27FC236}">
                <a16:creationId xmlns:a16="http://schemas.microsoft.com/office/drawing/2014/main" id="{72218A29-C570-4FEB-B0DD-C78F404FB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0161" y="94250"/>
            <a:ext cx="3538286" cy="26537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dy Dish Hippo | Serveware | Unique Gifts, Gear &amp; Home Decor | Karma Kiss">
            <a:extLst>
              <a:ext uri="{FF2B5EF4-FFF2-40B4-BE49-F238E27FC236}">
                <a16:creationId xmlns:a16="http://schemas.microsoft.com/office/drawing/2014/main" id="{5B791794-792E-427D-9A3E-F636402EC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739" y="2726634"/>
            <a:ext cx="4131365" cy="413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31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213360" y="152400"/>
            <a:ext cx="11247120" cy="769441"/>
          </a:xfrm>
          <a:prstGeom prst="rect">
            <a:avLst/>
          </a:prstGeom>
          <a:noFill/>
          <a:ln w="9525">
            <a:noFill/>
            <a:miter lim="800000"/>
            <a:headEnd/>
            <a:tailEnd/>
          </a:ln>
        </p:spPr>
        <p:txBody>
          <a:bodyPr wrap="square">
            <a:spAutoFit/>
          </a:bodyPr>
          <a:lstStyle/>
          <a:p>
            <a:pPr eaLnBrk="1" hangingPunct="1">
              <a:spcBef>
                <a:spcPct val="50000"/>
              </a:spcBef>
            </a:pPr>
            <a:r>
              <a:rPr lang="en-US" sz="4400" b="1" dirty="0"/>
              <a:t>CLASSIFIYING MATTER: Create a concept map</a:t>
            </a:r>
          </a:p>
        </p:txBody>
      </p:sp>
      <p:sp>
        <p:nvSpPr>
          <p:cNvPr id="65540" name="Line 4"/>
          <p:cNvSpPr>
            <a:spLocks noChangeShapeType="1"/>
          </p:cNvSpPr>
          <p:nvPr/>
        </p:nvSpPr>
        <p:spPr bwMode="auto">
          <a:xfrm>
            <a:off x="6324600" y="1371600"/>
            <a:ext cx="1676400" cy="609600"/>
          </a:xfrm>
          <a:prstGeom prst="line">
            <a:avLst/>
          </a:prstGeom>
          <a:noFill/>
          <a:ln w="9525">
            <a:solidFill>
              <a:schemeClr val="tx1"/>
            </a:solidFill>
            <a:round/>
            <a:headEnd/>
            <a:tailEnd type="triangle" w="med" len="med"/>
          </a:ln>
        </p:spPr>
        <p:txBody>
          <a:bodyPr/>
          <a:lstStyle/>
          <a:p>
            <a:endParaRPr lang="en-US"/>
          </a:p>
        </p:txBody>
      </p:sp>
      <p:sp>
        <p:nvSpPr>
          <p:cNvPr id="65541" name="Line 5"/>
          <p:cNvSpPr>
            <a:spLocks noChangeShapeType="1"/>
          </p:cNvSpPr>
          <p:nvPr/>
        </p:nvSpPr>
        <p:spPr bwMode="auto">
          <a:xfrm flipH="1">
            <a:off x="4495801" y="1295400"/>
            <a:ext cx="1287463" cy="762000"/>
          </a:xfrm>
          <a:prstGeom prst="line">
            <a:avLst/>
          </a:prstGeom>
          <a:noFill/>
          <a:ln w="9525">
            <a:solidFill>
              <a:schemeClr val="tx1"/>
            </a:solidFill>
            <a:round/>
            <a:headEnd/>
            <a:tailEnd type="triangle" w="med" len="med"/>
          </a:ln>
        </p:spPr>
        <p:txBody>
          <a:bodyPr/>
          <a:lstStyle/>
          <a:p>
            <a:endParaRPr lang="en-US"/>
          </a:p>
        </p:txBody>
      </p:sp>
      <p:sp>
        <p:nvSpPr>
          <p:cNvPr id="65542" name="Text Box 6"/>
          <p:cNvSpPr txBox="1">
            <a:spLocks noChangeArrowheads="1"/>
          </p:cNvSpPr>
          <p:nvPr/>
        </p:nvSpPr>
        <p:spPr bwMode="auto">
          <a:xfrm>
            <a:off x="1524000" y="2209800"/>
            <a:ext cx="2667000" cy="400110"/>
          </a:xfrm>
          <a:prstGeom prst="rect">
            <a:avLst/>
          </a:prstGeom>
          <a:noFill/>
          <a:ln w="9525">
            <a:noFill/>
            <a:miter lim="800000"/>
            <a:headEnd/>
            <a:tailEnd/>
          </a:ln>
        </p:spPr>
        <p:txBody>
          <a:bodyPr wrap="square">
            <a:spAutoFit/>
          </a:bodyPr>
          <a:lstStyle/>
          <a:p>
            <a:pPr eaLnBrk="1" hangingPunct="1">
              <a:spcBef>
                <a:spcPct val="50000"/>
              </a:spcBef>
            </a:pPr>
            <a:r>
              <a:rPr lang="en-US" sz="2000" b="1" dirty="0"/>
              <a:t>Pure Substances</a:t>
            </a:r>
          </a:p>
        </p:txBody>
      </p:sp>
      <p:sp>
        <p:nvSpPr>
          <p:cNvPr id="65543" name="Line 7"/>
          <p:cNvSpPr>
            <a:spLocks noChangeShapeType="1"/>
          </p:cNvSpPr>
          <p:nvPr/>
        </p:nvSpPr>
        <p:spPr bwMode="auto">
          <a:xfrm flipH="1">
            <a:off x="1981201" y="2667000"/>
            <a:ext cx="320675" cy="990600"/>
          </a:xfrm>
          <a:prstGeom prst="line">
            <a:avLst/>
          </a:prstGeom>
          <a:noFill/>
          <a:ln w="9525">
            <a:solidFill>
              <a:schemeClr val="tx1"/>
            </a:solidFill>
            <a:round/>
            <a:headEnd/>
            <a:tailEnd type="triangle" w="med" len="med"/>
          </a:ln>
        </p:spPr>
        <p:txBody>
          <a:bodyPr/>
          <a:lstStyle/>
          <a:p>
            <a:endParaRPr lang="en-US"/>
          </a:p>
        </p:txBody>
      </p:sp>
      <p:sp>
        <p:nvSpPr>
          <p:cNvPr id="65544" name="Text Box 8"/>
          <p:cNvSpPr txBox="1">
            <a:spLocks noChangeArrowheads="1"/>
          </p:cNvSpPr>
          <p:nvPr/>
        </p:nvSpPr>
        <p:spPr bwMode="auto">
          <a:xfrm>
            <a:off x="1524000" y="3810000"/>
            <a:ext cx="1166538" cy="400110"/>
          </a:xfrm>
          <a:prstGeom prst="rect">
            <a:avLst/>
          </a:prstGeom>
          <a:noFill/>
          <a:ln w="9525">
            <a:noFill/>
            <a:miter lim="800000"/>
            <a:headEnd/>
            <a:tailEnd/>
          </a:ln>
        </p:spPr>
        <p:txBody>
          <a:bodyPr wrap="none">
            <a:spAutoFit/>
          </a:bodyPr>
          <a:lstStyle/>
          <a:p>
            <a:pPr eaLnBrk="1" hangingPunct="1"/>
            <a:r>
              <a:rPr lang="en-US" sz="2000" b="1" dirty="0"/>
              <a:t>Elements</a:t>
            </a:r>
          </a:p>
        </p:txBody>
      </p:sp>
      <p:sp>
        <p:nvSpPr>
          <p:cNvPr id="65545" name="Text Box 9"/>
          <p:cNvSpPr txBox="1">
            <a:spLocks noChangeArrowheads="1"/>
          </p:cNvSpPr>
          <p:nvPr/>
        </p:nvSpPr>
        <p:spPr bwMode="auto">
          <a:xfrm>
            <a:off x="5410201" y="3733800"/>
            <a:ext cx="1173719" cy="400110"/>
          </a:xfrm>
          <a:prstGeom prst="rect">
            <a:avLst/>
          </a:prstGeom>
          <a:noFill/>
          <a:ln w="9525">
            <a:noFill/>
            <a:miter lim="800000"/>
            <a:headEnd/>
            <a:tailEnd/>
          </a:ln>
        </p:spPr>
        <p:txBody>
          <a:bodyPr wrap="none">
            <a:spAutoFit/>
          </a:bodyPr>
          <a:lstStyle/>
          <a:p>
            <a:pPr eaLnBrk="1" hangingPunct="1"/>
            <a:r>
              <a:rPr lang="en-US" sz="2000" b="1" dirty="0"/>
              <a:t>Solutions</a:t>
            </a:r>
          </a:p>
        </p:txBody>
      </p:sp>
      <p:sp>
        <p:nvSpPr>
          <p:cNvPr id="65546" name="Text Box 10"/>
          <p:cNvSpPr txBox="1">
            <a:spLocks noChangeArrowheads="1"/>
          </p:cNvSpPr>
          <p:nvPr/>
        </p:nvSpPr>
        <p:spPr bwMode="auto">
          <a:xfrm>
            <a:off x="5410201" y="4191001"/>
            <a:ext cx="1762125" cy="1190625"/>
          </a:xfrm>
          <a:prstGeom prst="rect">
            <a:avLst/>
          </a:prstGeom>
          <a:noFill/>
          <a:ln w="9525">
            <a:noFill/>
            <a:miter lim="800000"/>
            <a:headEnd/>
            <a:tailEnd/>
          </a:ln>
        </p:spPr>
        <p:txBody>
          <a:bodyPr>
            <a:spAutoFit/>
          </a:bodyPr>
          <a:lstStyle/>
          <a:p>
            <a:pPr eaLnBrk="1" hangingPunct="1">
              <a:buFontTx/>
              <a:buChar char="-"/>
            </a:pPr>
            <a:r>
              <a:rPr lang="en-US" dirty="0"/>
              <a:t>looks like one </a:t>
            </a:r>
          </a:p>
          <a:p>
            <a:pPr eaLnBrk="1" hangingPunct="1"/>
            <a:r>
              <a:rPr lang="en-US" dirty="0"/>
              <a:t> substance</a:t>
            </a:r>
          </a:p>
          <a:p>
            <a:pPr eaLnBrk="1" hangingPunct="1"/>
            <a:r>
              <a:rPr lang="en-US" dirty="0"/>
              <a:t>-Homogeneous</a:t>
            </a:r>
          </a:p>
          <a:p>
            <a:pPr eaLnBrk="1" hangingPunct="1">
              <a:buFontTx/>
              <a:buChar char="-"/>
            </a:pPr>
            <a:r>
              <a:rPr lang="en-US" dirty="0"/>
              <a:t>E.g. ______</a:t>
            </a:r>
          </a:p>
        </p:txBody>
      </p:sp>
      <p:sp>
        <p:nvSpPr>
          <p:cNvPr id="65547" name="Text Box 11"/>
          <p:cNvSpPr txBox="1">
            <a:spLocks noChangeArrowheads="1"/>
          </p:cNvSpPr>
          <p:nvPr/>
        </p:nvSpPr>
        <p:spPr bwMode="auto">
          <a:xfrm>
            <a:off x="8153401" y="1905000"/>
            <a:ext cx="1137171" cy="400110"/>
          </a:xfrm>
          <a:prstGeom prst="rect">
            <a:avLst/>
          </a:prstGeom>
          <a:noFill/>
          <a:ln w="9525">
            <a:noFill/>
            <a:miter lim="800000"/>
            <a:headEnd/>
            <a:tailEnd/>
          </a:ln>
        </p:spPr>
        <p:txBody>
          <a:bodyPr wrap="square">
            <a:spAutoFit/>
          </a:bodyPr>
          <a:lstStyle/>
          <a:p>
            <a:pPr eaLnBrk="1" hangingPunct="1"/>
            <a:r>
              <a:rPr lang="en-US" sz="2000" b="1" dirty="0"/>
              <a:t>Mixtures</a:t>
            </a:r>
          </a:p>
        </p:txBody>
      </p:sp>
      <p:sp>
        <p:nvSpPr>
          <p:cNvPr id="65548" name="Line 12"/>
          <p:cNvSpPr>
            <a:spLocks noChangeShapeType="1"/>
          </p:cNvSpPr>
          <p:nvPr/>
        </p:nvSpPr>
        <p:spPr bwMode="auto">
          <a:xfrm flipH="1">
            <a:off x="7620000" y="2362200"/>
            <a:ext cx="1066800" cy="381000"/>
          </a:xfrm>
          <a:prstGeom prst="line">
            <a:avLst/>
          </a:prstGeom>
          <a:noFill/>
          <a:ln w="9525">
            <a:solidFill>
              <a:schemeClr val="tx1"/>
            </a:solidFill>
            <a:round/>
            <a:headEnd/>
            <a:tailEnd type="triangle" w="med" len="med"/>
          </a:ln>
        </p:spPr>
        <p:txBody>
          <a:bodyPr/>
          <a:lstStyle/>
          <a:p>
            <a:endParaRPr lang="en-US"/>
          </a:p>
        </p:txBody>
      </p:sp>
      <p:sp>
        <p:nvSpPr>
          <p:cNvPr id="65549" name="Text Box 13"/>
          <p:cNvSpPr txBox="1">
            <a:spLocks noChangeArrowheads="1"/>
          </p:cNvSpPr>
          <p:nvPr/>
        </p:nvSpPr>
        <p:spPr bwMode="auto">
          <a:xfrm>
            <a:off x="5867401" y="2819400"/>
            <a:ext cx="1725601" cy="400110"/>
          </a:xfrm>
          <a:prstGeom prst="rect">
            <a:avLst/>
          </a:prstGeom>
          <a:noFill/>
          <a:ln w="9525">
            <a:noFill/>
            <a:miter lim="800000"/>
            <a:headEnd/>
            <a:tailEnd/>
          </a:ln>
        </p:spPr>
        <p:txBody>
          <a:bodyPr wrap="square">
            <a:spAutoFit/>
          </a:bodyPr>
          <a:lstStyle/>
          <a:p>
            <a:pPr eaLnBrk="1" hangingPunct="1"/>
            <a:r>
              <a:rPr lang="en-US" sz="2000" b="1" dirty="0"/>
              <a:t>Homogeneous</a:t>
            </a:r>
          </a:p>
        </p:txBody>
      </p:sp>
      <p:sp>
        <p:nvSpPr>
          <p:cNvPr id="65550" name="Line 14"/>
          <p:cNvSpPr>
            <a:spLocks noChangeShapeType="1"/>
          </p:cNvSpPr>
          <p:nvPr/>
        </p:nvSpPr>
        <p:spPr bwMode="auto">
          <a:xfrm>
            <a:off x="9144000" y="2438401"/>
            <a:ext cx="838200" cy="533400"/>
          </a:xfrm>
          <a:prstGeom prst="line">
            <a:avLst/>
          </a:prstGeom>
          <a:noFill/>
          <a:ln w="9525">
            <a:solidFill>
              <a:schemeClr val="tx1"/>
            </a:solidFill>
            <a:round/>
            <a:headEnd/>
            <a:tailEnd type="triangle" w="med" len="med"/>
          </a:ln>
        </p:spPr>
        <p:txBody>
          <a:bodyPr/>
          <a:lstStyle/>
          <a:p>
            <a:endParaRPr lang="en-US"/>
          </a:p>
        </p:txBody>
      </p:sp>
      <p:sp>
        <p:nvSpPr>
          <p:cNvPr id="65551" name="Text Box 15"/>
          <p:cNvSpPr txBox="1">
            <a:spLocks noChangeArrowheads="1"/>
          </p:cNvSpPr>
          <p:nvPr/>
        </p:nvSpPr>
        <p:spPr bwMode="auto">
          <a:xfrm>
            <a:off x="8857440" y="2895600"/>
            <a:ext cx="1810560" cy="400110"/>
          </a:xfrm>
          <a:prstGeom prst="rect">
            <a:avLst/>
          </a:prstGeom>
          <a:noFill/>
          <a:ln w="9525">
            <a:noFill/>
            <a:miter lim="800000"/>
            <a:headEnd/>
            <a:tailEnd/>
          </a:ln>
        </p:spPr>
        <p:txBody>
          <a:bodyPr wrap="none">
            <a:spAutoFit/>
          </a:bodyPr>
          <a:lstStyle/>
          <a:p>
            <a:pPr eaLnBrk="1" hangingPunct="1"/>
            <a:r>
              <a:rPr lang="en-US" sz="2000" b="1" dirty="0"/>
              <a:t>Heterogeneous</a:t>
            </a:r>
          </a:p>
        </p:txBody>
      </p:sp>
      <p:sp>
        <p:nvSpPr>
          <p:cNvPr id="65552" name="Text Box 16"/>
          <p:cNvSpPr txBox="1">
            <a:spLocks noChangeArrowheads="1"/>
          </p:cNvSpPr>
          <p:nvPr/>
        </p:nvSpPr>
        <p:spPr bwMode="auto">
          <a:xfrm>
            <a:off x="1524001" y="5181601"/>
            <a:ext cx="1954125" cy="1200329"/>
          </a:xfrm>
          <a:prstGeom prst="rect">
            <a:avLst/>
          </a:prstGeom>
          <a:noFill/>
          <a:ln w="9525">
            <a:noFill/>
            <a:miter lim="800000"/>
            <a:headEnd/>
            <a:tailEnd/>
          </a:ln>
        </p:spPr>
        <p:txBody>
          <a:bodyPr wrap="none">
            <a:spAutoFit/>
          </a:bodyPr>
          <a:lstStyle/>
          <a:p>
            <a:pPr eaLnBrk="1" hangingPunct="1">
              <a:buFontTx/>
              <a:buChar char="-"/>
            </a:pPr>
            <a:r>
              <a:rPr lang="en-US" dirty="0"/>
              <a:t>simplest form</a:t>
            </a:r>
          </a:p>
          <a:p>
            <a:pPr eaLnBrk="1" hangingPunct="1">
              <a:buFontTx/>
              <a:buChar char="-"/>
            </a:pPr>
            <a:r>
              <a:rPr lang="en-US" dirty="0"/>
              <a:t>cannot be broken </a:t>
            </a:r>
          </a:p>
          <a:p>
            <a:pPr eaLnBrk="1" hangingPunct="1"/>
            <a:r>
              <a:rPr lang="en-US" dirty="0"/>
              <a:t> down</a:t>
            </a:r>
          </a:p>
          <a:p>
            <a:pPr eaLnBrk="1" hangingPunct="1"/>
            <a:r>
              <a:rPr lang="en-US" dirty="0"/>
              <a:t>- E.g. ________</a:t>
            </a:r>
          </a:p>
        </p:txBody>
      </p:sp>
      <p:sp>
        <p:nvSpPr>
          <p:cNvPr id="65553" name="Text Box 17"/>
          <p:cNvSpPr txBox="1">
            <a:spLocks noChangeArrowheads="1"/>
          </p:cNvSpPr>
          <p:nvPr/>
        </p:nvSpPr>
        <p:spPr bwMode="auto">
          <a:xfrm>
            <a:off x="3276601" y="4572000"/>
            <a:ext cx="2061975" cy="1477328"/>
          </a:xfrm>
          <a:prstGeom prst="rect">
            <a:avLst/>
          </a:prstGeom>
          <a:noFill/>
          <a:ln w="9525">
            <a:noFill/>
            <a:miter lim="800000"/>
            <a:headEnd/>
            <a:tailEnd/>
          </a:ln>
        </p:spPr>
        <p:txBody>
          <a:bodyPr wrap="none">
            <a:spAutoFit/>
          </a:bodyPr>
          <a:lstStyle/>
          <a:p>
            <a:pPr eaLnBrk="1" hangingPunct="1">
              <a:buFontTx/>
              <a:buChar char="-"/>
            </a:pPr>
            <a:r>
              <a:rPr lang="en-US" dirty="0"/>
              <a:t>made of 2 or more </a:t>
            </a:r>
          </a:p>
          <a:p>
            <a:pPr eaLnBrk="1" hangingPunct="1"/>
            <a:r>
              <a:rPr lang="en-US" dirty="0"/>
              <a:t> elements </a:t>
            </a:r>
          </a:p>
          <a:p>
            <a:pPr eaLnBrk="1" hangingPunct="1">
              <a:buFontTx/>
              <a:buChar char="-"/>
            </a:pPr>
            <a:r>
              <a:rPr lang="en-US" dirty="0"/>
              <a:t>can be broken </a:t>
            </a:r>
          </a:p>
          <a:p>
            <a:pPr eaLnBrk="1" hangingPunct="1"/>
            <a:r>
              <a:rPr lang="en-US" dirty="0"/>
              <a:t> down chemically</a:t>
            </a:r>
          </a:p>
          <a:p>
            <a:pPr eaLnBrk="1" hangingPunct="1"/>
            <a:r>
              <a:rPr lang="en-US" dirty="0"/>
              <a:t>- E.g. ________</a:t>
            </a:r>
          </a:p>
        </p:txBody>
      </p:sp>
      <p:sp>
        <p:nvSpPr>
          <p:cNvPr id="65554" name="Line 18"/>
          <p:cNvSpPr>
            <a:spLocks noChangeShapeType="1"/>
          </p:cNvSpPr>
          <p:nvPr/>
        </p:nvSpPr>
        <p:spPr bwMode="auto">
          <a:xfrm flipH="1">
            <a:off x="1752600" y="4419600"/>
            <a:ext cx="304800" cy="685800"/>
          </a:xfrm>
          <a:prstGeom prst="line">
            <a:avLst/>
          </a:prstGeom>
          <a:noFill/>
          <a:ln w="9525">
            <a:solidFill>
              <a:schemeClr val="tx1"/>
            </a:solidFill>
            <a:round/>
            <a:headEnd/>
            <a:tailEnd type="triangle" w="med" len="med"/>
          </a:ln>
        </p:spPr>
        <p:txBody>
          <a:bodyPr/>
          <a:lstStyle/>
          <a:p>
            <a:endParaRPr lang="en-US"/>
          </a:p>
        </p:txBody>
      </p:sp>
      <p:sp>
        <p:nvSpPr>
          <p:cNvPr id="65555" name="Line 19"/>
          <p:cNvSpPr>
            <a:spLocks noChangeShapeType="1"/>
          </p:cNvSpPr>
          <p:nvPr/>
        </p:nvSpPr>
        <p:spPr bwMode="auto">
          <a:xfrm>
            <a:off x="3733801" y="3657600"/>
            <a:ext cx="45719" cy="762000"/>
          </a:xfrm>
          <a:prstGeom prst="line">
            <a:avLst/>
          </a:prstGeom>
          <a:noFill/>
          <a:ln w="9525">
            <a:solidFill>
              <a:schemeClr val="tx1"/>
            </a:solidFill>
            <a:round/>
            <a:headEnd/>
            <a:tailEnd type="triangle" w="med" len="med"/>
          </a:ln>
        </p:spPr>
        <p:txBody>
          <a:bodyPr/>
          <a:lstStyle/>
          <a:p>
            <a:endParaRPr lang="en-US"/>
          </a:p>
        </p:txBody>
      </p:sp>
      <p:sp>
        <p:nvSpPr>
          <p:cNvPr id="65556" name="Text Box 20"/>
          <p:cNvSpPr txBox="1">
            <a:spLocks noChangeArrowheads="1"/>
          </p:cNvSpPr>
          <p:nvPr/>
        </p:nvSpPr>
        <p:spPr bwMode="auto">
          <a:xfrm>
            <a:off x="7620000" y="3581401"/>
            <a:ext cx="1981200" cy="1558925"/>
          </a:xfrm>
          <a:prstGeom prst="rect">
            <a:avLst/>
          </a:prstGeom>
          <a:noFill/>
          <a:ln w="9525">
            <a:noFill/>
            <a:miter lim="800000"/>
            <a:headEnd/>
            <a:tailEnd/>
          </a:ln>
        </p:spPr>
        <p:txBody>
          <a:bodyPr>
            <a:spAutoFit/>
          </a:bodyPr>
          <a:lstStyle/>
          <a:p>
            <a:pPr eaLnBrk="1" hangingPunct="1"/>
            <a:r>
              <a:rPr lang="en-US" sz="1600" dirty="0"/>
              <a:t>- </a:t>
            </a:r>
            <a:r>
              <a:rPr lang="en-US" sz="1600" b="1" dirty="0"/>
              <a:t>Suspensions</a:t>
            </a:r>
          </a:p>
          <a:p>
            <a:pPr eaLnBrk="1" hangingPunct="1"/>
            <a:r>
              <a:rPr lang="en-US" sz="1600" dirty="0"/>
              <a:t>- tiny particles</a:t>
            </a:r>
          </a:p>
          <a:p>
            <a:pPr eaLnBrk="1" hangingPunct="1"/>
            <a:r>
              <a:rPr lang="en-US" sz="1600" dirty="0"/>
              <a:t> of one substance are held within</a:t>
            </a:r>
          </a:p>
          <a:p>
            <a:pPr eaLnBrk="1" hangingPunct="1"/>
            <a:r>
              <a:rPr lang="en-US" sz="1600" dirty="0"/>
              <a:t>Another</a:t>
            </a:r>
          </a:p>
          <a:p>
            <a:pPr eaLnBrk="1" hangingPunct="1"/>
            <a:r>
              <a:rPr lang="en-US" sz="1600" dirty="0"/>
              <a:t>-E.g. __________</a:t>
            </a:r>
          </a:p>
        </p:txBody>
      </p:sp>
      <p:sp>
        <p:nvSpPr>
          <p:cNvPr id="65557" name="Text Box 21"/>
          <p:cNvSpPr txBox="1">
            <a:spLocks noChangeArrowheads="1"/>
          </p:cNvSpPr>
          <p:nvPr/>
        </p:nvSpPr>
        <p:spPr bwMode="auto">
          <a:xfrm>
            <a:off x="8839201" y="5257801"/>
            <a:ext cx="2059153" cy="1323439"/>
          </a:xfrm>
          <a:prstGeom prst="rect">
            <a:avLst/>
          </a:prstGeom>
          <a:noFill/>
          <a:ln w="9525">
            <a:noFill/>
            <a:miter lim="800000"/>
            <a:headEnd/>
            <a:tailEnd/>
          </a:ln>
        </p:spPr>
        <p:txBody>
          <a:bodyPr wrap="none">
            <a:spAutoFit/>
          </a:bodyPr>
          <a:lstStyle/>
          <a:p>
            <a:pPr eaLnBrk="1" hangingPunct="1"/>
            <a:r>
              <a:rPr lang="en-CA" sz="1600" dirty="0"/>
              <a:t>- </a:t>
            </a:r>
            <a:r>
              <a:rPr lang="en-CA" sz="1600" b="1" dirty="0"/>
              <a:t>Mechanical</a:t>
            </a:r>
          </a:p>
          <a:p>
            <a:pPr eaLnBrk="1" hangingPunct="1"/>
            <a:r>
              <a:rPr lang="en-CA" sz="1600" b="1" dirty="0"/>
              <a:t>  Mixtures</a:t>
            </a:r>
          </a:p>
          <a:p>
            <a:pPr eaLnBrk="1" hangingPunct="1"/>
            <a:r>
              <a:rPr lang="en-CA" sz="1600" dirty="0"/>
              <a:t>- individual substances</a:t>
            </a:r>
          </a:p>
          <a:p>
            <a:pPr eaLnBrk="1" hangingPunct="1"/>
            <a:r>
              <a:rPr lang="en-CA" sz="1600" dirty="0"/>
              <a:t>   are visible</a:t>
            </a:r>
          </a:p>
          <a:p>
            <a:pPr eaLnBrk="1" hangingPunct="1"/>
            <a:r>
              <a:rPr lang="en-CA" sz="1600" dirty="0"/>
              <a:t>- E.g. ____________</a:t>
            </a:r>
            <a:endParaRPr lang="en-US" sz="1600" dirty="0"/>
          </a:p>
        </p:txBody>
      </p:sp>
      <p:sp>
        <p:nvSpPr>
          <p:cNvPr id="65558" name="Text Box 22"/>
          <p:cNvSpPr txBox="1">
            <a:spLocks noChangeArrowheads="1"/>
          </p:cNvSpPr>
          <p:nvPr/>
        </p:nvSpPr>
        <p:spPr bwMode="auto">
          <a:xfrm>
            <a:off x="3048000" y="3200400"/>
            <a:ext cx="1600200" cy="369332"/>
          </a:xfrm>
          <a:prstGeom prst="rect">
            <a:avLst/>
          </a:prstGeom>
          <a:noFill/>
          <a:ln w="9525">
            <a:solidFill>
              <a:schemeClr val="tx1"/>
            </a:solidFill>
            <a:miter lim="800000"/>
            <a:headEnd/>
            <a:tailEnd/>
          </a:ln>
        </p:spPr>
        <p:txBody>
          <a:bodyPr wrap="square">
            <a:spAutoFit/>
          </a:bodyPr>
          <a:lstStyle/>
          <a:p>
            <a:pPr eaLnBrk="1" hangingPunct="1">
              <a:spcBef>
                <a:spcPct val="50000"/>
              </a:spcBef>
            </a:pPr>
            <a:r>
              <a:rPr lang="en-US" b="1" dirty="0"/>
              <a:t>Compounds</a:t>
            </a:r>
          </a:p>
        </p:txBody>
      </p:sp>
      <p:sp>
        <p:nvSpPr>
          <p:cNvPr id="65559" name="Line 23"/>
          <p:cNvSpPr>
            <a:spLocks noChangeShapeType="1"/>
          </p:cNvSpPr>
          <p:nvPr/>
        </p:nvSpPr>
        <p:spPr bwMode="auto">
          <a:xfrm>
            <a:off x="3429000" y="2667000"/>
            <a:ext cx="609600" cy="457200"/>
          </a:xfrm>
          <a:prstGeom prst="line">
            <a:avLst/>
          </a:prstGeom>
          <a:noFill/>
          <a:ln w="9525">
            <a:solidFill>
              <a:schemeClr val="tx1"/>
            </a:solidFill>
            <a:round/>
            <a:headEnd/>
            <a:tailEnd type="triangle" w="med" len="med"/>
          </a:ln>
        </p:spPr>
        <p:txBody>
          <a:bodyPr/>
          <a:lstStyle/>
          <a:p>
            <a:endParaRPr lang="en-US"/>
          </a:p>
        </p:txBody>
      </p:sp>
      <p:sp>
        <p:nvSpPr>
          <p:cNvPr id="65560" name="Line 24"/>
          <p:cNvSpPr>
            <a:spLocks noChangeShapeType="1"/>
          </p:cNvSpPr>
          <p:nvPr/>
        </p:nvSpPr>
        <p:spPr bwMode="auto">
          <a:xfrm>
            <a:off x="6096001" y="3276600"/>
            <a:ext cx="45719" cy="381000"/>
          </a:xfrm>
          <a:prstGeom prst="line">
            <a:avLst/>
          </a:prstGeom>
          <a:noFill/>
          <a:ln w="9525">
            <a:solidFill>
              <a:schemeClr val="tx1"/>
            </a:solidFill>
            <a:round/>
            <a:headEnd/>
            <a:tailEnd type="triangle" w="med" len="med"/>
          </a:ln>
        </p:spPr>
        <p:txBody>
          <a:bodyPr/>
          <a:lstStyle/>
          <a:p>
            <a:endParaRPr lang="en-US"/>
          </a:p>
        </p:txBody>
      </p:sp>
      <p:sp>
        <p:nvSpPr>
          <p:cNvPr id="22552" name="Rectangle 25"/>
          <p:cNvSpPr>
            <a:spLocks noChangeArrowheads="1"/>
          </p:cNvSpPr>
          <p:nvPr/>
        </p:nvSpPr>
        <p:spPr bwMode="auto">
          <a:xfrm>
            <a:off x="1524000" y="1981200"/>
            <a:ext cx="2514600" cy="533400"/>
          </a:xfrm>
          <a:prstGeom prst="rect">
            <a:avLst/>
          </a:prstGeom>
          <a:noFill/>
          <a:ln w="9525">
            <a:solidFill>
              <a:schemeClr val="tx1"/>
            </a:solidFill>
            <a:miter lim="800000"/>
            <a:headEnd/>
            <a:tailEnd/>
          </a:ln>
        </p:spPr>
        <p:txBody>
          <a:bodyPr wrap="none" anchor="ctr"/>
          <a:lstStyle/>
          <a:p>
            <a:endParaRPr lang="en-CA"/>
          </a:p>
        </p:txBody>
      </p:sp>
      <p:sp>
        <p:nvSpPr>
          <p:cNvPr id="22553" name="Rectangle 26"/>
          <p:cNvSpPr>
            <a:spLocks noChangeArrowheads="1"/>
          </p:cNvSpPr>
          <p:nvPr/>
        </p:nvSpPr>
        <p:spPr bwMode="auto">
          <a:xfrm>
            <a:off x="1524000" y="3733800"/>
            <a:ext cx="1447800" cy="457200"/>
          </a:xfrm>
          <a:prstGeom prst="rect">
            <a:avLst/>
          </a:prstGeom>
          <a:noFill/>
          <a:ln w="9525">
            <a:solidFill>
              <a:schemeClr val="tx1"/>
            </a:solidFill>
            <a:miter lim="800000"/>
            <a:headEnd/>
            <a:tailEnd/>
          </a:ln>
        </p:spPr>
        <p:txBody>
          <a:bodyPr wrap="none" anchor="ctr"/>
          <a:lstStyle/>
          <a:p>
            <a:endParaRPr lang="en-CA"/>
          </a:p>
        </p:txBody>
      </p:sp>
      <p:sp>
        <p:nvSpPr>
          <p:cNvPr id="22554" name="Rectangle 27"/>
          <p:cNvSpPr>
            <a:spLocks noChangeArrowheads="1"/>
          </p:cNvSpPr>
          <p:nvPr/>
        </p:nvSpPr>
        <p:spPr bwMode="auto">
          <a:xfrm>
            <a:off x="8153400" y="1905000"/>
            <a:ext cx="2286000" cy="457200"/>
          </a:xfrm>
          <a:prstGeom prst="rect">
            <a:avLst/>
          </a:prstGeom>
          <a:noFill/>
          <a:ln w="9525">
            <a:solidFill>
              <a:schemeClr val="tx1"/>
            </a:solidFill>
            <a:miter lim="800000"/>
            <a:headEnd/>
            <a:tailEnd/>
          </a:ln>
        </p:spPr>
        <p:txBody>
          <a:bodyPr wrap="none" anchor="ctr"/>
          <a:lstStyle/>
          <a:p>
            <a:endParaRPr lang="en-CA"/>
          </a:p>
        </p:txBody>
      </p:sp>
      <p:sp>
        <p:nvSpPr>
          <p:cNvPr id="22555" name="Rectangle 28"/>
          <p:cNvSpPr>
            <a:spLocks noChangeArrowheads="1"/>
          </p:cNvSpPr>
          <p:nvPr/>
        </p:nvSpPr>
        <p:spPr bwMode="auto">
          <a:xfrm>
            <a:off x="5410200" y="3657600"/>
            <a:ext cx="1295400" cy="381000"/>
          </a:xfrm>
          <a:prstGeom prst="rect">
            <a:avLst/>
          </a:prstGeom>
          <a:noFill/>
          <a:ln w="9525">
            <a:solidFill>
              <a:schemeClr val="tx1"/>
            </a:solidFill>
            <a:miter lim="800000"/>
            <a:headEnd/>
            <a:tailEnd/>
          </a:ln>
        </p:spPr>
        <p:txBody>
          <a:bodyPr wrap="none" anchor="ctr"/>
          <a:lstStyle/>
          <a:p>
            <a:endParaRPr lang="en-CA"/>
          </a:p>
        </p:txBody>
      </p:sp>
      <p:sp>
        <p:nvSpPr>
          <p:cNvPr id="22556" name="Rectangle 29"/>
          <p:cNvSpPr>
            <a:spLocks noChangeArrowheads="1"/>
          </p:cNvSpPr>
          <p:nvPr/>
        </p:nvSpPr>
        <p:spPr bwMode="auto">
          <a:xfrm>
            <a:off x="5715000" y="2743200"/>
            <a:ext cx="1981200" cy="457200"/>
          </a:xfrm>
          <a:prstGeom prst="rect">
            <a:avLst/>
          </a:prstGeom>
          <a:noFill/>
          <a:ln w="9525">
            <a:solidFill>
              <a:schemeClr val="tx1"/>
            </a:solidFill>
            <a:miter lim="800000"/>
            <a:headEnd/>
            <a:tailEnd/>
          </a:ln>
        </p:spPr>
        <p:txBody>
          <a:bodyPr wrap="none" anchor="ctr"/>
          <a:lstStyle/>
          <a:p>
            <a:endParaRPr lang="en-CA"/>
          </a:p>
        </p:txBody>
      </p:sp>
      <p:sp>
        <p:nvSpPr>
          <p:cNvPr id="22557" name="Rectangle 30"/>
          <p:cNvSpPr>
            <a:spLocks noChangeArrowheads="1"/>
          </p:cNvSpPr>
          <p:nvPr/>
        </p:nvSpPr>
        <p:spPr bwMode="auto">
          <a:xfrm>
            <a:off x="8686800" y="2895600"/>
            <a:ext cx="1981200" cy="457200"/>
          </a:xfrm>
          <a:prstGeom prst="rect">
            <a:avLst/>
          </a:prstGeom>
          <a:noFill/>
          <a:ln w="9525">
            <a:solidFill>
              <a:schemeClr val="tx1"/>
            </a:solidFill>
            <a:miter lim="800000"/>
            <a:headEnd/>
            <a:tailEnd/>
          </a:ln>
        </p:spPr>
        <p:txBody>
          <a:bodyPr wrap="none" anchor="ctr"/>
          <a:lstStyle/>
          <a:p>
            <a:endParaRPr lang="en-CA"/>
          </a:p>
        </p:txBody>
      </p:sp>
      <p:sp>
        <p:nvSpPr>
          <p:cNvPr id="22558" name="Rectangle 31"/>
          <p:cNvSpPr>
            <a:spLocks noChangeArrowheads="1"/>
          </p:cNvSpPr>
          <p:nvPr/>
        </p:nvSpPr>
        <p:spPr bwMode="auto">
          <a:xfrm>
            <a:off x="7620000" y="3581400"/>
            <a:ext cx="1600200" cy="304800"/>
          </a:xfrm>
          <a:prstGeom prst="rect">
            <a:avLst/>
          </a:prstGeom>
          <a:noFill/>
          <a:ln w="9525">
            <a:solidFill>
              <a:schemeClr val="tx1"/>
            </a:solidFill>
            <a:miter lim="800000"/>
            <a:headEnd/>
            <a:tailEnd/>
          </a:ln>
        </p:spPr>
        <p:txBody>
          <a:bodyPr wrap="none" anchor="ctr"/>
          <a:lstStyle/>
          <a:p>
            <a:endParaRPr lang="en-CA"/>
          </a:p>
        </p:txBody>
      </p:sp>
      <p:sp>
        <p:nvSpPr>
          <p:cNvPr id="22559" name="Rectangle 32"/>
          <p:cNvSpPr>
            <a:spLocks noChangeArrowheads="1"/>
          </p:cNvSpPr>
          <p:nvPr/>
        </p:nvSpPr>
        <p:spPr bwMode="auto">
          <a:xfrm>
            <a:off x="8915400" y="5257800"/>
            <a:ext cx="1219200" cy="457200"/>
          </a:xfrm>
          <a:prstGeom prst="rect">
            <a:avLst/>
          </a:prstGeom>
          <a:noFill/>
          <a:ln w="9525">
            <a:solidFill>
              <a:schemeClr val="tx1"/>
            </a:solidFill>
            <a:miter lim="800000"/>
            <a:headEnd/>
            <a:tailEnd/>
          </a:ln>
        </p:spPr>
        <p:txBody>
          <a:bodyPr wrap="none" anchor="ctr"/>
          <a:lstStyle/>
          <a:p>
            <a:endParaRPr lang="en-CA"/>
          </a:p>
        </p:txBody>
      </p:sp>
      <p:sp>
        <p:nvSpPr>
          <p:cNvPr id="32" name="Line 14"/>
          <p:cNvSpPr>
            <a:spLocks noChangeShapeType="1"/>
          </p:cNvSpPr>
          <p:nvPr/>
        </p:nvSpPr>
        <p:spPr bwMode="auto">
          <a:xfrm>
            <a:off x="10256519" y="3429000"/>
            <a:ext cx="106681" cy="1752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55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55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55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55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55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55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5548"/>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499"/>
                                          </p:stCondLst>
                                        </p:cTn>
                                        <p:tgtEl>
                                          <p:spTgt spid="6555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6554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6555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6555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6555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65554"/>
                                        </p:tgtEl>
                                        <p:attrNameLst>
                                          <p:attrName>style.visibility</p:attrName>
                                        </p:attrNameLst>
                                      </p:cBhvr>
                                      <p:to>
                                        <p:strVal val="visible"/>
                                      </p:to>
                                    </p:set>
                                    <p:anim calcmode="lin" valueType="num">
                                      <p:cBhvr additive="base">
                                        <p:cTn id="78" dur="500" fill="hold"/>
                                        <p:tgtEl>
                                          <p:spTgt spid="65554"/>
                                        </p:tgtEl>
                                        <p:attrNameLst>
                                          <p:attrName>ppt_x</p:attrName>
                                        </p:attrNameLst>
                                      </p:cBhvr>
                                      <p:tavLst>
                                        <p:tav tm="0">
                                          <p:val>
                                            <p:strVal val="0-#ppt_w/2"/>
                                          </p:val>
                                        </p:tav>
                                        <p:tav tm="100000">
                                          <p:val>
                                            <p:strVal val="#ppt_x"/>
                                          </p:val>
                                        </p:tav>
                                      </p:tavLst>
                                    </p:anim>
                                    <p:anim calcmode="lin" valueType="num">
                                      <p:cBhvr additive="base">
                                        <p:cTn id="79" dur="500" fill="hold"/>
                                        <p:tgtEl>
                                          <p:spTgt spid="65554"/>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65555"/>
                                        </p:tgtEl>
                                        <p:attrNameLst>
                                          <p:attrName>style.visibility</p:attrName>
                                        </p:attrNameLst>
                                      </p:cBhvr>
                                      <p:to>
                                        <p:strVal val="visible"/>
                                      </p:to>
                                    </p:set>
                                    <p:anim calcmode="lin" valueType="num">
                                      <p:cBhvr additive="base">
                                        <p:cTn id="84" dur="500" fill="hold"/>
                                        <p:tgtEl>
                                          <p:spTgt spid="65555"/>
                                        </p:tgtEl>
                                        <p:attrNameLst>
                                          <p:attrName>ppt_x</p:attrName>
                                        </p:attrNameLst>
                                      </p:cBhvr>
                                      <p:tavLst>
                                        <p:tav tm="0">
                                          <p:val>
                                            <p:strVal val="0-#ppt_w/2"/>
                                          </p:val>
                                        </p:tav>
                                        <p:tav tm="100000">
                                          <p:val>
                                            <p:strVal val="#ppt_x"/>
                                          </p:val>
                                        </p:tav>
                                      </p:tavLst>
                                    </p:anim>
                                    <p:anim calcmode="lin" valueType="num">
                                      <p:cBhvr additive="base">
                                        <p:cTn id="85" dur="500" fill="hold"/>
                                        <p:tgtEl>
                                          <p:spTgt spid="65555"/>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65556"/>
                                        </p:tgtEl>
                                        <p:attrNameLst>
                                          <p:attrName>style.visibility</p:attrName>
                                        </p:attrNameLst>
                                      </p:cBhvr>
                                      <p:to>
                                        <p:strVal val="visible"/>
                                      </p:to>
                                    </p:set>
                                    <p:anim calcmode="lin" valueType="num">
                                      <p:cBhvr additive="base">
                                        <p:cTn id="90" dur="500" fill="hold"/>
                                        <p:tgtEl>
                                          <p:spTgt spid="65556"/>
                                        </p:tgtEl>
                                        <p:attrNameLst>
                                          <p:attrName>ppt_x</p:attrName>
                                        </p:attrNameLst>
                                      </p:cBhvr>
                                      <p:tavLst>
                                        <p:tav tm="0">
                                          <p:val>
                                            <p:strVal val="0-#ppt_w/2"/>
                                          </p:val>
                                        </p:tav>
                                        <p:tav tm="100000">
                                          <p:val>
                                            <p:strVal val="#ppt_x"/>
                                          </p:val>
                                        </p:tav>
                                      </p:tavLst>
                                    </p:anim>
                                    <p:anim calcmode="lin" valueType="num">
                                      <p:cBhvr additive="base">
                                        <p:cTn id="91" dur="500" fill="hold"/>
                                        <p:tgtEl>
                                          <p:spTgt spid="65556"/>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65557"/>
                                        </p:tgtEl>
                                        <p:attrNameLst>
                                          <p:attrName>style.visibility</p:attrName>
                                        </p:attrNameLst>
                                      </p:cBhvr>
                                      <p:to>
                                        <p:strVal val="visible"/>
                                      </p:to>
                                    </p:set>
                                    <p:anim calcmode="lin" valueType="num">
                                      <p:cBhvr additive="base">
                                        <p:cTn id="96" dur="500" fill="hold"/>
                                        <p:tgtEl>
                                          <p:spTgt spid="65557"/>
                                        </p:tgtEl>
                                        <p:attrNameLst>
                                          <p:attrName>ppt_x</p:attrName>
                                        </p:attrNameLst>
                                      </p:cBhvr>
                                      <p:tavLst>
                                        <p:tav tm="0">
                                          <p:val>
                                            <p:strVal val="0-#ppt_w/2"/>
                                          </p:val>
                                        </p:tav>
                                        <p:tav tm="100000">
                                          <p:val>
                                            <p:strVal val="#ppt_x"/>
                                          </p:val>
                                        </p:tav>
                                      </p:tavLst>
                                    </p:anim>
                                    <p:anim calcmode="lin" valueType="num">
                                      <p:cBhvr additive="base">
                                        <p:cTn id="97" dur="500" fill="hold"/>
                                        <p:tgtEl>
                                          <p:spTgt spid="65557"/>
                                        </p:tgtEl>
                                        <p:attrNameLst>
                                          <p:attrName>ppt_y</p:attrName>
                                        </p:attrNameLst>
                                      </p:cBhvr>
                                      <p:tavLst>
                                        <p:tav tm="0">
                                          <p:val>
                                            <p:strVal val="#ppt_y"/>
                                          </p:val>
                                        </p:tav>
                                        <p:tav tm="100000">
                                          <p:val>
                                            <p:strVal val="#ppt_y"/>
                                          </p:val>
                                        </p:tav>
                                      </p:tavLst>
                                    </p:anim>
                                  </p:childTnLst>
                                </p:cTn>
                              </p:par>
                            </p:childTnLst>
                          </p:cTn>
                        </p:par>
                        <p:par>
                          <p:cTn id="98" fill="hold">
                            <p:stCondLst>
                              <p:cond delay="500"/>
                            </p:stCondLst>
                            <p:childTnLst>
                              <p:par>
                                <p:cTn id="99" presetID="1" presetClass="entr" presetSubtype="0" fill="hold" grpId="0" nodeType="afterEffect">
                                  <p:stCondLst>
                                    <p:cond delay="0"/>
                                  </p:stCondLst>
                                  <p:childTnLst>
                                    <p:set>
                                      <p:cBhvr>
                                        <p:cTn id="100"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nimBg="1"/>
      <p:bldP spid="65541" grpId="0" animBg="1"/>
      <p:bldP spid="65542" grpId="0" autoUpdateAnimBg="0"/>
      <p:bldP spid="65543" grpId="0" animBg="1"/>
      <p:bldP spid="65544" grpId="0" autoUpdateAnimBg="0"/>
      <p:bldP spid="65545" grpId="0" autoUpdateAnimBg="0"/>
      <p:bldP spid="65546" grpId="0" autoUpdateAnimBg="0"/>
      <p:bldP spid="65547" grpId="0" autoUpdateAnimBg="0"/>
      <p:bldP spid="65548" grpId="0" animBg="1"/>
      <p:bldP spid="65549" grpId="0" autoUpdateAnimBg="0"/>
      <p:bldP spid="65550" grpId="0" animBg="1"/>
      <p:bldP spid="65551" grpId="0" autoUpdateAnimBg="0"/>
      <p:bldP spid="65552" grpId="0" autoUpdateAnimBg="0"/>
      <p:bldP spid="65553" grpId="0" autoUpdateAnimBg="0"/>
      <p:bldP spid="65554" grpId="0" animBg="1"/>
      <p:bldP spid="65555" grpId="0" animBg="1"/>
      <p:bldP spid="65556" grpId="0" autoUpdateAnimBg="0"/>
      <p:bldP spid="65557" grpId="0" autoUpdateAnimBg="0"/>
      <p:bldP spid="65558" grpId="0" animBg="1" autoUpdateAnimBg="0"/>
      <p:bldP spid="65559" grpId="0" animBg="1"/>
      <p:bldP spid="65560"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Heterogeneous Mixture: Suspensions</a:t>
            </a:r>
          </a:p>
        </p:txBody>
      </p:sp>
      <p:sp>
        <p:nvSpPr>
          <p:cNvPr id="3" name="Content Placeholder 2"/>
          <p:cNvSpPr>
            <a:spLocks noGrp="1"/>
          </p:cNvSpPr>
          <p:nvPr>
            <p:ph idx="1"/>
          </p:nvPr>
        </p:nvSpPr>
        <p:spPr/>
        <p:txBody>
          <a:bodyPr>
            <a:normAutofit/>
          </a:bodyPr>
          <a:lstStyle/>
          <a:p>
            <a:r>
              <a:rPr lang="en-US" sz="3600" dirty="0"/>
              <a:t>Two phases. Particles may settle out. Can be filtered</a:t>
            </a:r>
          </a:p>
          <a:p>
            <a:r>
              <a:rPr lang="en-US" sz="3600" dirty="0"/>
              <a:t>Looks cloudy</a:t>
            </a:r>
          </a:p>
          <a:p>
            <a:r>
              <a:rPr lang="en-US" sz="3600" dirty="0" err="1"/>
              <a:t>Eg.</a:t>
            </a:r>
            <a:r>
              <a:rPr lang="en-US" sz="3600" dirty="0"/>
              <a:t> sand and water, pollutants in atmosphere such as dust particles, soot, clouds. </a:t>
            </a:r>
            <a:br>
              <a:rPr lang="en-US" dirty="0"/>
            </a:br>
            <a:br>
              <a:rPr lang="en-US" dirty="0"/>
            </a:br>
            <a:endParaRPr lang="en-US" dirty="0"/>
          </a:p>
        </p:txBody>
      </p:sp>
      <p:pic>
        <p:nvPicPr>
          <p:cNvPr id="4" name="Picture 3" descr="example of suspension"/>
          <p:cNvPicPr/>
          <p:nvPr/>
        </p:nvPicPr>
        <p:blipFill>
          <a:blip r:embed="rId3"/>
          <a:srcRect/>
          <a:stretch>
            <a:fillRect/>
          </a:stretch>
        </p:blipFill>
        <p:spPr bwMode="auto">
          <a:xfrm>
            <a:off x="838199" y="4203848"/>
            <a:ext cx="10515599" cy="265415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Heterogeneous Mixture: </a:t>
            </a:r>
            <a:r>
              <a:rPr lang="en-US" b="1" dirty="0"/>
              <a:t>Emulsions</a:t>
            </a:r>
          </a:p>
        </p:txBody>
      </p:sp>
      <p:sp>
        <p:nvSpPr>
          <p:cNvPr id="3" name="Content Placeholder 2"/>
          <p:cNvSpPr>
            <a:spLocks noGrp="1"/>
          </p:cNvSpPr>
          <p:nvPr>
            <p:ph idx="1"/>
          </p:nvPr>
        </p:nvSpPr>
        <p:spPr>
          <a:xfrm>
            <a:off x="616688" y="1600201"/>
            <a:ext cx="10737112" cy="4525963"/>
          </a:xfrm>
        </p:spPr>
        <p:txBody>
          <a:bodyPr>
            <a:normAutofit/>
          </a:bodyPr>
          <a:lstStyle/>
          <a:p>
            <a:r>
              <a:rPr lang="en-US" dirty="0"/>
              <a:t>Uniform mix of </a:t>
            </a:r>
            <a:r>
              <a:rPr lang="en-US" b="1" dirty="0"/>
              <a:t>two or more immiscible liquids</a:t>
            </a:r>
            <a:r>
              <a:rPr lang="en-US" dirty="0"/>
              <a:t> (those that do not dissolve well into each other). </a:t>
            </a:r>
            <a:r>
              <a:rPr lang="en-US" i="1" dirty="0"/>
              <a:t>in which one ends up as very tiny droplets inside the other. </a:t>
            </a:r>
          </a:p>
          <a:p>
            <a:r>
              <a:rPr lang="en-US" dirty="0" err="1"/>
              <a:t>Eg</a:t>
            </a:r>
            <a:r>
              <a:rPr lang="en-US" dirty="0"/>
              <a:t>. Oil and water: even with shaking they do not dissolve in each other, but appear as bits and pools in the main liquid. </a:t>
            </a:r>
          </a:p>
          <a:p>
            <a:r>
              <a:rPr lang="en-US" dirty="0"/>
              <a:t>Emulsions are colloidal systems too. </a:t>
            </a:r>
          </a:p>
          <a:p>
            <a:r>
              <a:rPr lang="en-US" dirty="0" err="1"/>
              <a:t>Eg</a:t>
            </a:r>
            <a:r>
              <a:rPr lang="en-US" dirty="0"/>
              <a:t>. ice cream, salad dressings and paints. </a:t>
            </a:r>
            <a:br>
              <a:rPr lang="en-US" dirty="0"/>
            </a:br>
            <a:br>
              <a:rPr lang="en-US" dirty="0"/>
            </a:br>
            <a:endParaRPr lang="en-US" dirty="0"/>
          </a:p>
        </p:txBody>
      </p:sp>
      <p:pic>
        <p:nvPicPr>
          <p:cNvPr id="4" name="Picture 3" descr="emulsion"/>
          <p:cNvPicPr/>
          <p:nvPr/>
        </p:nvPicPr>
        <p:blipFill>
          <a:blip r:embed="rId3"/>
          <a:srcRect/>
          <a:stretch>
            <a:fillRect/>
          </a:stretch>
        </p:blipFill>
        <p:spPr bwMode="auto">
          <a:xfrm>
            <a:off x="5592725" y="4789302"/>
            <a:ext cx="5507665" cy="206869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6D69-95CD-4B14-A75D-1A9287B192D0}"/>
              </a:ext>
            </a:extLst>
          </p:cNvPr>
          <p:cNvSpPr>
            <a:spLocks noGrp="1"/>
          </p:cNvSpPr>
          <p:nvPr>
            <p:ph type="title"/>
          </p:nvPr>
        </p:nvSpPr>
        <p:spPr/>
        <p:txBody>
          <a:bodyPr/>
          <a:lstStyle/>
          <a:p>
            <a:endParaRPr lang="en-US"/>
          </a:p>
        </p:txBody>
      </p:sp>
      <p:pic>
        <p:nvPicPr>
          <p:cNvPr id="4" name="Content Placeholder 3" descr="emulsion">
            <a:extLst>
              <a:ext uri="{FF2B5EF4-FFF2-40B4-BE49-F238E27FC236}">
                <a16:creationId xmlns:a16="http://schemas.microsoft.com/office/drawing/2014/main" id="{6E4496F6-8E4C-49E7-8566-2E67F0B8B604}"/>
              </a:ext>
            </a:extLst>
          </p:cNvPr>
          <p:cNvPicPr>
            <a:picLocks noGrp="1"/>
          </p:cNvPicPr>
          <p:nvPr>
            <p:ph idx="1"/>
          </p:nvPr>
        </p:nvPicPr>
        <p:blipFill>
          <a:blip r:embed="rId2"/>
          <a:srcRect/>
          <a:stretch>
            <a:fillRect/>
          </a:stretch>
        </p:blipFill>
        <p:spPr bwMode="auto">
          <a:xfrm>
            <a:off x="0" y="365125"/>
            <a:ext cx="12014791" cy="5844289"/>
          </a:xfrm>
          <a:prstGeom prst="rect">
            <a:avLst/>
          </a:prstGeom>
          <a:noFill/>
          <a:ln w="9525">
            <a:noFill/>
            <a:miter lim="800000"/>
            <a:headEnd/>
            <a:tailEnd/>
          </a:ln>
        </p:spPr>
      </p:pic>
    </p:spTree>
    <p:extLst>
      <p:ext uri="{BB962C8B-B14F-4D97-AF65-F5344CB8AC3E}">
        <p14:creationId xmlns:p14="http://schemas.microsoft.com/office/powerpoint/2010/main" val="88527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Colloids</a:t>
            </a:r>
          </a:p>
        </p:txBody>
      </p:sp>
      <p:sp>
        <p:nvSpPr>
          <p:cNvPr id="3" name="Content Placeholder 2"/>
          <p:cNvSpPr>
            <a:spLocks noGrp="1"/>
          </p:cNvSpPr>
          <p:nvPr>
            <p:ph idx="1"/>
          </p:nvPr>
        </p:nvSpPr>
        <p:spPr>
          <a:xfrm>
            <a:off x="838200" y="2260482"/>
            <a:ext cx="8571707" cy="4351338"/>
          </a:xfrm>
        </p:spPr>
        <p:txBody>
          <a:bodyPr>
            <a:normAutofit fontScale="85000" lnSpcReduction="10000"/>
          </a:bodyPr>
          <a:lstStyle/>
          <a:p>
            <a:r>
              <a:rPr lang="en-US" sz="3200" dirty="0"/>
              <a:t>May look homogenous but the solute is not completely dissolved, and the particles are big enough, making the entire mixture cloudy. </a:t>
            </a:r>
          </a:p>
          <a:p>
            <a:r>
              <a:rPr lang="en-US" sz="3200" dirty="0" err="1"/>
              <a:t>Eg</a:t>
            </a:r>
            <a:r>
              <a:rPr lang="en-US" sz="3200" dirty="0"/>
              <a:t>. Milk, Mayonnaise, Butter, and Egg Whites.</a:t>
            </a:r>
            <a:br>
              <a:rPr lang="en-US" sz="3200" dirty="0"/>
            </a:br>
            <a:br>
              <a:rPr lang="en-US" sz="3200" dirty="0"/>
            </a:br>
            <a:r>
              <a:rPr lang="en-US" sz="3200" b="1" dirty="0"/>
              <a:t>What is the difference between a colloid and an emulsion?</a:t>
            </a:r>
            <a:br>
              <a:rPr lang="en-US" sz="3200" dirty="0"/>
            </a:br>
            <a:br>
              <a:rPr lang="en-US" sz="3200" dirty="0"/>
            </a:br>
            <a:r>
              <a:rPr lang="en-US" sz="3200" dirty="0"/>
              <a:t>With colloids, components tend not to settle out and involves the uniform dispersion of </a:t>
            </a:r>
            <a:r>
              <a:rPr lang="en-US" sz="3200" i="1" dirty="0"/>
              <a:t>fine solid particles in a liquid medium. </a:t>
            </a:r>
            <a:r>
              <a:rPr lang="en-US" sz="3200" dirty="0"/>
              <a:t>Emulsion is usually two liquids.</a:t>
            </a:r>
            <a:br>
              <a:rPr lang="en-US" sz="3200" dirty="0"/>
            </a:br>
            <a:endParaRPr lang="en-US" dirty="0"/>
          </a:p>
        </p:txBody>
      </p:sp>
      <p:pic>
        <p:nvPicPr>
          <p:cNvPr id="1026" name="Picture 2" descr="Got milk? This is the kind you should be drinking">
            <a:extLst>
              <a:ext uri="{FF2B5EF4-FFF2-40B4-BE49-F238E27FC236}">
                <a16:creationId xmlns:a16="http://schemas.microsoft.com/office/drawing/2014/main" id="{5CFFD67B-EEC7-46A9-B48C-711BC300D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712" y="163494"/>
            <a:ext cx="3460270" cy="1955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lk (2800x). Light microscope. | Electron Microscopy | Microscopic  photography, Microscopic images, Electron microscope images">
            <a:extLst>
              <a:ext uri="{FF2B5EF4-FFF2-40B4-BE49-F238E27FC236}">
                <a16:creationId xmlns:a16="http://schemas.microsoft.com/office/drawing/2014/main" id="{6775AAB3-20F4-4B14-9989-C593B4501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9907" y="2510151"/>
            <a:ext cx="2505075"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47C38D-D338-4F21-AA3F-492F482AA662}"/>
              </a:ext>
            </a:extLst>
          </p:cNvPr>
          <p:cNvSpPr txBox="1"/>
          <p:nvPr/>
        </p:nvSpPr>
        <p:spPr>
          <a:xfrm>
            <a:off x="9409907" y="6060558"/>
            <a:ext cx="2505075" cy="369332"/>
          </a:xfrm>
          <a:prstGeom prst="rect">
            <a:avLst/>
          </a:prstGeom>
          <a:noFill/>
        </p:spPr>
        <p:txBody>
          <a:bodyPr wrap="square" rtlCol="0">
            <a:spAutoFit/>
          </a:bodyPr>
          <a:lstStyle/>
          <a:p>
            <a:r>
              <a:rPr lang="en-US" dirty="0"/>
              <a:t>Milk under microscope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D4D00F9-5A52-4BD9-ACD0-EA0B29C1A52E}"/>
              </a:ext>
            </a:extLst>
          </p:cNvPr>
          <p:cNvSpPr>
            <a:spLocks noGrp="1" noChangeArrowheads="1"/>
          </p:cNvSpPr>
          <p:nvPr>
            <p:ph type="title"/>
          </p:nvPr>
        </p:nvSpPr>
        <p:spPr>
          <a:xfrm>
            <a:off x="467833" y="478536"/>
            <a:ext cx="10352567" cy="1143000"/>
          </a:xfrm>
        </p:spPr>
        <p:txBody>
          <a:bodyPr>
            <a:noAutofit/>
          </a:bodyPr>
          <a:lstStyle/>
          <a:p>
            <a:r>
              <a:rPr lang="en-CA" altLang="en-US" sz="3600" dirty="0"/>
              <a:t>Classify the following as either: mechanical mixture, suspension, solution, element or compound</a:t>
            </a:r>
          </a:p>
        </p:txBody>
      </p:sp>
      <p:sp>
        <p:nvSpPr>
          <p:cNvPr id="35843" name="Rectangle 3">
            <a:extLst>
              <a:ext uri="{FF2B5EF4-FFF2-40B4-BE49-F238E27FC236}">
                <a16:creationId xmlns:a16="http://schemas.microsoft.com/office/drawing/2014/main" id="{5A872E36-14C8-4C7B-8638-8567EAB5E5D3}"/>
              </a:ext>
            </a:extLst>
          </p:cNvPr>
          <p:cNvSpPr>
            <a:spLocks noGrp="1" noChangeArrowheads="1"/>
          </p:cNvSpPr>
          <p:nvPr>
            <p:ph type="body" idx="1"/>
          </p:nvPr>
        </p:nvSpPr>
        <p:spPr>
          <a:xfrm>
            <a:off x="786809" y="2332038"/>
            <a:ext cx="9423991" cy="4525963"/>
          </a:xfrm>
        </p:spPr>
        <p:txBody>
          <a:bodyPr>
            <a:normAutofit/>
          </a:bodyPr>
          <a:lstStyle/>
          <a:p>
            <a:pPr lvl="1" eaLnBrk="1" hangingPunct="1">
              <a:buFontTx/>
              <a:buNone/>
            </a:pPr>
            <a:r>
              <a:rPr lang="en-CA" altLang="en-US" sz="3200" dirty="0"/>
              <a:t>a) Lead				</a:t>
            </a:r>
            <a:r>
              <a:rPr lang="en-CA" altLang="en-US" sz="3200" dirty="0" err="1"/>
              <a:t>i</a:t>
            </a:r>
            <a:r>
              <a:rPr lang="en-CA" altLang="en-US" sz="3200" dirty="0"/>
              <a:t>) </a:t>
            </a:r>
            <a:r>
              <a:rPr lang="en-CA" altLang="en-US" sz="3200" dirty="0" err="1"/>
              <a:t>pepsi</a:t>
            </a:r>
            <a:endParaRPr lang="en-CA" altLang="en-US" sz="3200" dirty="0"/>
          </a:p>
          <a:p>
            <a:pPr lvl="1" eaLnBrk="1" hangingPunct="1">
              <a:buFontTx/>
              <a:buNone/>
            </a:pPr>
            <a:r>
              <a:rPr lang="en-CA" altLang="en-US" sz="3200" dirty="0"/>
              <a:t>b) Water			j) neon</a:t>
            </a:r>
          </a:p>
          <a:p>
            <a:pPr lvl="1" eaLnBrk="1" hangingPunct="1">
              <a:buFontTx/>
              <a:buNone/>
            </a:pPr>
            <a:r>
              <a:rPr lang="en-CA" altLang="en-US" sz="3200" dirty="0"/>
              <a:t>c) Coffee			k) carbon dioxide</a:t>
            </a:r>
          </a:p>
          <a:p>
            <a:pPr lvl="1" eaLnBrk="1" hangingPunct="1">
              <a:buFontTx/>
              <a:buNone/>
            </a:pPr>
            <a:r>
              <a:rPr lang="en-CA" altLang="en-US" sz="3200" dirty="0"/>
              <a:t>d) Salad dressing		l) milk</a:t>
            </a:r>
          </a:p>
          <a:p>
            <a:pPr lvl="1" eaLnBrk="1" hangingPunct="1">
              <a:buFontTx/>
              <a:buNone/>
            </a:pPr>
            <a:r>
              <a:rPr lang="en-CA" altLang="en-US" sz="3200" dirty="0"/>
              <a:t>e) Sand				m) pizza</a:t>
            </a:r>
          </a:p>
          <a:p>
            <a:pPr lvl="1" eaLnBrk="1" hangingPunct="1">
              <a:buFontTx/>
              <a:buNone/>
            </a:pPr>
            <a:r>
              <a:rPr lang="en-CA" altLang="en-US" sz="3200" dirty="0"/>
              <a:t>f) Air				n) orange juice</a:t>
            </a:r>
          </a:p>
          <a:p>
            <a:pPr lvl="1" eaLnBrk="1" hangingPunct="1">
              <a:buFontTx/>
              <a:buNone/>
            </a:pPr>
            <a:r>
              <a:rPr lang="en-CA" altLang="en-US" sz="3200" dirty="0"/>
              <a:t>g) Salt</a:t>
            </a:r>
          </a:p>
          <a:p>
            <a:pPr lvl="1" eaLnBrk="1" hangingPunct="1">
              <a:buFontTx/>
              <a:buNone/>
            </a:pPr>
            <a:r>
              <a:rPr lang="en-CA" altLang="en-US" sz="3200" dirty="0"/>
              <a:t>h) cereal</a:t>
            </a:r>
          </a:p>
          <a:p>
            <a:pPr eaLnBrk="1" hangingPunct="1"/>
            <a:endParaRPr lang="en-CA"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lstStyle/>
          <a:p>
            <a:r>
              <a:rPr lang="en-US" dirty="0"/>
              <a:t>Read </a:t>
            </a:r>
            <a:r>
              <a:rPr lang="en-US" dirty="0" err="1"/>
              <a:t>Hebden</a:t>
            </a:r>
            <a:r>
              <a:rPr lang="en-US" dirty="0"/>
              <a:t> WB p50-52</a:t>
            </a:r>
          </a:p>
          <a:p>
            <a:r>
              <a:rPr lang="en-US" dirty="0"/>
              <a:t>Try Hebden WB Exercises p52</a:t>
            </a:r>
          </a:p>
          <a:p>
            <a:endParaRPr lang="en-US" dirty="0"/>
          </a:p>
          <a:p>
            <a:r>
              <a:rPr lang="en-US" dirty="0"/>
              <a:t>Matter </a:t>
            </a:r>
            <a:r>
              <a:rPr lang="en-US" dirty="0" err="1"/>
              <a:t>Ws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Mixtures can be separated</a:t>
            </a:r>
          </a:p>
        </p:txBody>
      </p:sp>
      <p:sp>
        <p:nvSpPr>
          <p:cNvPr id="3" name="Content Placeholder 2"/>
          <p:cNvSpPr>
            <a:spLocks noGrp="1"/>
          </p:cNvSpPr>
          <p:nvPr>
            <p:ph idx="1"/>
          </p:nvPr>
        </p:nvSpPr>
        <p:spPr/>
        <p:txBody>
          <a:bodyPr/>
          <a:lstStyle/>
          <a:p>
            <a:r>
              <a:rPr lang="en-US" sz="3600" dirty="0"/>
              <a:t>Usually bases on each components different physical properties:</a:t>
            </a:r>
          </a:p>
          <a:p>
            <a:r>
              <a:rPr lang="en-US" sz="3600" i="1" dirty="0"/>
              <a:t>Filtration</a:t>
            </a:r>
            <a:r>
              <a:rPr lang="en-US" sz="3600" dirty="0"/>
              <a:t> is bases on different particle sizes.</a:t>
            </a:r>
          </a:p>
          <a:p>
            <a:r>
              <a:rPr lang="en-US" sz="3600" i="1" dirty="0"/>
              <a:t>Distillation</a:t>
            </a:r>
            <a:r>
              <a:rPr lang="en-US" sz="3600" dirty="0"/>
              <a:t> is based on different boiling points</a:t>
            </a:r>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a:t>
            </a:r>
            <a:r>
              <a:rPr lang="en-US" i="1" dirty="0"/>
              <a:t>pure substances </a:t>
            </a:r>
            <a:r>
              <a:rPr lang="en-US" dirty="0"/>
              <a:t>be separated? </a:t>
            </a:r>
          </a:p>
        </p:txBody>
      </p:sp>
      <p:sp>
        <p:nvSpPr>
          <p:cNvPr id="3" name="Content Placeholder 2"/>
          <p:cNvSpPr>
            <a:spLocks noGrp="1"/>
          </p:cNvSpPr>
          <p:nvPr>
            <p:ph idx="1"/>
          </p:nvPr>
        </p:nvSpPr>
        <p:spPr>
          <a:xfrm>
            <a:off x="659219" y="1600201"/>
            <a:ext cx="6884581" cy="4525963"/>
          </a:xfrm>
        </p:spPr>
        <p:txBody>
          <a:bodyPr>
            <a:normAutofit/>
          </a:bodyPr>
          <a:lstStyle/>
          <a:p>
            <a:r>
              <a:rPr lang="en-US" sz="3200" dirty="0"/>
              <a:t>Not by physical means, only by using energy</a:t>
            </a:r>
          </a:p>
          <a:p>
            <a:r>
              <a:rPr lang="en-US" sz="3200" dirty="0"/>
              <a:t>Based on </a:t>
            </a:r>
            <a:r>
              <a:rPr lang="en-US" sz="3200" i="1" dirty="0"/>
              <a:t>chemical properties</a:t>
            </a:r>
            <a:r>
              <a:rPr lang="en-US" sz="3200" dirty="0"/>
              <a:t>.</a:t>
            </a:r>
          </a:p>
          <a:p>
            <a:r>
              <a:rPr lang="en-US" sz="3200" dirty="0"/>
              <a:t>New elements would be formed</a:t>
            </a:r>
          </a:p>
          <a:p>
            <a:r>
              <a:rPr lang="en-US" sz="3200" dirty="0" err="1"/>
              <a:t>Eg</a:t>
            </a:r>
            <a:r>
              <a:rPr lang="en-US" sz="3200" dirty="0"/>
              <a:t>. Water can be separated into oxygen gas and hydrogen gas by </a:t>
            </a:r>
            <a:r>
              <a:rPr lang="en-US" sz="3200" b="1" i="1" dirty="0"/>
              <a:t>electrolysis.</a:t>
            </a:r>
          </a:p>
          <a:p>
            <a:endParaRPr lang="en-US" dirty="0"/>
          </a:p>
        </p:txBody>
      </p:sp>
      <p:pic>
        <p:nvPicPr>
          <p:cNvPr id="5" name="Picture 4"/>
          <p:cNvPicPr/>
          <p:nvPr/>
        </p:nvPicPr>
        <p:blipFill>
          <a:blip r:embed="rId2"/>
          <a:srcRect r="51237"/>
          <a:stretch>
            <a:fillRect/>
          </a:stretch>
        </p:blipFill>
        <p:spPr bwMode="auto">
          <a:xfrm>
            <a:off x="7315200" y="1600200"/>
            <a:ext cx="3352800" cy="502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Understanding</a:t>
            </a:r>
          </a:p>
        </p:txBody>
      </p:sp>
      <p:sp>
        <p:nvSpPr>
          <p:cNvPr id="3" name="Content Placeholder 2"/>
          <p:cNvSpPr>
            <a:spLocks noGrp="1"/>
          </p:cNvSpPr>
          <p:nvPr>
            <p:ph idx="1"/>
          </p:nvPr>
        </p:nvSpPr>
        <p:spPr>
          <a:xfrm>
            <a:off x="838200" y="1825625"/>
            <a:ext cx="10515600" cy="4667250"/>
          </a:xfrm>
        </p:spPr>
        <p:txBody>
          <a:bodyPr>
            <a:normAutofit fontScale="92500" lnSpcReduction="20000"/>
          </a:bodyPr>
          <a:lstStyle/>
          <a:p>
            <a:pPr>
              <a:buNone/>
            </a:pPr>
            <a:r>
              <a:rPr lang="en-US" dirty="0"/>
              <a:t>Classify each of the following as a physical or chemical change. </a:t>
            </a:r>
          </a:p>
          <a:p>
            <a:pPr>
              <a:buNone/>
            </a:pPr>
            <a:endParaRPr lang="en-US" dirty="0"/>
          </a:p>
          <a:p>
            <a:pPr>
              <a:buNone/>
            </a:pPr>
            <a:r>
              <a:rPr lang="en-US" dirty="0"/>
              <a:t>a) grape juice turns to wine </a:t>
            </a:r>
          </a:p>
          <a:p>
            <a:pPr>
              <a:buNone/>
            </a:pPr>
            <a:r>
              <a:rPr lang="en-US" dirty="0"/>
              <a:t>b) wood burns to ashes </a:t>
            </a:r>
          </a:p>
          <a:p>
            <a:pPr>
              <a:buNone/>
            </a:pPr>
            <a:r>
              <a:rPr lang="en-US" dirty="0"/>
              <a:t>c) a broken leg heals itself </a:t>
            </a:r>
          </a:p>
          <a:p>
            <a:pPr>
              <a:buNone/>
            </a:pPr>
            <a:r>
              <a:rPr lang="en-US" dirty="0"/>
              <a:t>d) grass grows </a:t>
            </a:r>
          </a:p>
          <a:p>
            <a:pPr>
              <a:buNone/>
            </a:pPr>
            <a:r>
              <a:rPr lang="en-US" dirty="0"/>
              <a:t>e) an infant gains 10 pounds </a:t>
            </a:r>
          </a:p>
          <a:p>
            <a:pPr>
              <a:buNone/>
            </a:pPr>
            <a:r>
              <a:rPr lang="en-US" dirty="0"/>
              <a:t>f) a rock is crushed to powder </a:t>
            </a:r>
          </a:p>
          <a:p>
            <a:pPr>
              <a:buNone/>
            </a:pPr>
            <a:r>
              <a:rPr lang="en-US" dirty="0"/>
              <a:t>g) baking soda fizzes in vinegar </a:t>
            </a:r>
          </a:p>
          <a:p>
            <a:pPr>
              <a:buNone/>
            </a:pPr>
            <a:r>
              <a:rPr lang="en-US" dirty="0"/>
              <a:t>h) vinegar and oil separate into two layers </a:t>
            </a:r>
          </a:p>
          <a:p>
            <a:pPr>
              <a:buNone/>
            </a:pPr>
            <a:r>
              <a:rPr lang="en-US" dirty="0" err="1"/>
              <a:t>i</a:t>
            </a:r>
            <a:r>
              <a:rPr lang="en-US" dirty="0"/>
              <a:t>) helium balloon decreases in size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0" y="381000"/>
            <a:ext cx="9144000" cy="609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Autofit/>
          </a:bodyPr>
          <a:lstStyle/>
          <a:p>
            <a:r>
              <a:rPr lang="en-US" sz="3600" dirty="0"/>
              <a:t>Classifying Matter According to its Composition</a:t>
            </a:r>
          </a:p>
        </p:txBody>
      </p:sp>
      <p:sp>
        <p:nvSpPr>
          <p:cNvPr id="3" name="Content Placeholder 2"/>
          <p:cNvSpPr>
            <a:spLocks noGrp="1"/>
          </p:cNvSpPr>
          <p:nvPr>
            <p:ph idx="1"/>
          </p:nvPr>
        </p:nvSpPr>
        <p:spPr>
          <a:xfrm>
            <a:off x="1192696" y="2819400"/>
            <a:ext cx="9475304" cy="4044462"/>
          </a:xfrm>
        </p:spPr>
        <p:txBody>
          <a:bodyPr>
            <a:normAutofit/>
          </a:bodyPr>
          <a:lstStyle/>
          <a:p>
            <a:r>
              <a:rPr lang="en-US" u="sng" dirty="0"/>
              <a:t>Pure Substance </a:t>
            </a:r>
            <a:r>
              <a:rPr lang="en-US" dirty="0"/>
              <a:t>– composed of </a:t>
            </a:r>
            <a:r>
              <a:rPr lang="en-US" b="1" dirty="0"/>
              <a:t>one type </a:t>
            </a:r>
            <a:r>
              <a:rPr lang="en-US" dirty="0"/>
              <a:t>of atom or molecule – Own set of physical and chemical properties </a:t>
            </a:r>
          </a:p>
          <a:p>
            <a:r>
              <a:rPr lang="en-US" u="sng" dirty="0"/>
              <a:t>Mixtures</a:t>
            </a:r>
            <a:r>
              <a:rPr lang="en-US" dirty="0"/>
              <a:t> – composed of </a:t>
            </a:r>
            <a:r>
              <a:rPr lang="en-US" b="1" dirty="0"/>
              <a:t>two or more different </a:t>
            </a:r>
            <a:r>
              <a:rPr lang="en-US" dirty="0"/>
              <a:t>types of atoms or molecules, chemically bound together in variable proportions – Physical and chemical properties vary with the proportions of the components of the mixture.</a:t>
            </a:r>
          </a:p>
        </p:txBody>
      </p:sp>
      <p:pic>
        <p:nvPicPr>
          <p:cNvPr id="5" name="Picture 4"/>
          <p:cNvPicPr/>
          <p:nvPr/>
        </p:nvPicPr>
        <p:blipFill rotWithShape="1">
          <a:blip r:embed="rId2"/>
          <a:srcRect l="5000" t="13268" b="3398"/>
          <a:stretch/>
        </p:blipFill>
        <p:spPr bwMode="auto">
          <a:xfrm>
            <a:off x="3962400" y="1295400"/>
            <a:ext cx="4343400" cy="1524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substance or mixture?</a:t>
            </a:r>
          </a:p>
        </p:txBody>
      </p:sp>
      <p:sp>
        <p:nvSpPr>
          <p:cNvPr id="3" name="Content Placeholder 2"/>
          <p:cNvSpPr>
            <a:spLocks noGrp="1"/>
          </p:cNvSpPr>
          <p:nvPr>
            <p:ph idx="1"/>
          </p:nvPr>
        </p:nvSpPr>
        <p:spPr/>
        <p:txBody>
          <a:bodyPr/>
          <a:lstStyle/>
          <a:p>
            <a:pPr>
              <a:buNone/>
            </a:pPr>
            <a:r>
              <a:rPr lang="en-US" dirty="0"/>
              <a:t>a) gold </a:t>
            </a:r>
          </a:p>
          <a:p>
            <a:pPr>
              <a:buNone/>
            </a:pPr>
            <a:r>
              <a:rPr lang="en-US" dirty="0"/>
              <a:t>b) air</a:t>
            </a:r>
          </a:p>
          <a:p>
            <a:pPr>
              <a:buNone/>
            </a:pPr>
            <a:r>
              <a:rPr lang="en-US" dirty="0"/>
              <a:t> c) chunky peanut butter </a:t>
            </a:r>
          </a:p>
          <a:p>
            <a:pPr>
              <a:buNone/>
            </a:pPr>
            <a:r>
              <a:rPr lang="en-US" dirty="0"/>
              <a:t>d) sugar completely dissolved in water </a:t>
            </a:r>
          </a:p>
          <a:p>
            <a:pPr>
              <a:buNone/>
            </a:pPr>
            <a:r>
              <a:rPr lang="en-US" dirty="0"/>
              <a:t>e) 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Matter</a:t>
            </a:r>
          </a:p>
        </p:txBody>
      </p:sp>
      <p:pic>
        <p:nvPicPr>
          <p:cNvPr id="4" name="Content Placeholder 3"/>
          <p:cNvPicPr>
            <a:picLocks noGrp="1"/>
          </p:cNvPicPr>
          <p:nvPr>
            <p:ph idx="1"/>
          </p:nvPr>
        </p:nvPicPr>
        <p:blipFill>
          <a:blip r:embed="rId2"/>
          <a:srcRect/>
          <a:stretch>
            <a:fillRect/>
          </a:stretch>
        </p:blipFill>
        <p:spPr bwMode="auto">
          <a:xfrm>
            <a:off x="1981200" y="1981200"/>
            <a:ext cx="8001000" cy="3581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Substances: Elements</a:t>
            </a:r>
          </a:p>
        </p:txBody>
      </p:sp>
      <p:sp>
        <p:nvSpPr>
          <p:cNvPr id="3" name="Content Placeholder 2"/>
          <p:cNvSpPr>
            <a:spLocks noGrp="1"/>
          </p:cNvSpPr>
          <p:nvPr>
            <p:ph idx="1"/>
          </p:nvPr>
        </p:nvSpPr>
        <p:spPr>
          <a:xfrm>
            <a:off x="1981200" y="1600200"/>
            <a:ext cx="8229600" cy="5257800"/>
          </a:xfrm>
        </p:spPr>
        <p:txBody>
          <a:bodyPr>
            <a:normAutofit/>
          </a:bodyPr>
          <a:lstStyle/>
          <a:p>
            <a:r>
              <a:rPr lang="en-US" dirty="0"/>
              <a:t>Elements can not be broken down into simpler substances, i.e. silver (Ag) </a:t>
            </a:r>
          </a:p>
          <a:p>
            <a:endParaRPr lang="en-US" dirty="0"/>
          </a:p>
          <a:p>
            <a:endParaRPr lang="en-US" dirty="0"/>
          </a:p>
          <a:p>
            <a:endParaRPr lang="en-US" dirty="0"/>
          </a:p>
          <a:p>
            <a:endParaRPr lang="en-US" dirty="0"/>
          </a:p>
          <a:p>
            <a:endParaRPr lang="en-US" dirty="0"/>
          </a:p>
          <a:p>
            <a:endParaRPr lang="en-US" dirty="0"/>
          </a:p>
          <a:p>
            <a:r>
              <a:rPr lang="en-US" dirty="0"/>
              <a:t>Anything on the Periodic Table of Elements</a:t>
            </a:r>
          </a:p>
        </p:txBody>
      </p:sp>
      <p:pic>
        <p:nvPicPr>
          <p:cNvPr id="4" name="Picture 3"/>
          <p:cNvPicPr/>
          <p:nvPr/>
        </p:nvPicPr>
        <p:blipFill>
          <a:blip r:embed="rId2"/>
          <a:srcRect/>
          <a:stretch>
            <a:fillRect/>
          </a:stretch>
        </p:blipFill>
        <p:spPr bwMode="auto">
          <a:xfrm>
            <a:off x="1524000" y="3140868"/>
            <a:ext cx="3962400" cy="1862138"/>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5943600" y="2824163"/>
            <a:ext cx="3962400" cy="2809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Substances: Compounds</a:t>
            </a:r>
          </a:p>
        </p:txBody>
      </p:sp>
      <p:sp>
        <p:nvSpPr>
          <p:cNvPr id="3" name="Content Placeholder 2"/>
          <p:cNvSpPr>
            <a:spLocks noGrp="1"/>
          </p:cNvSpPr>
          <p:nvPr>
            <p:ph idx="1"/>
          </p:nvPr>
        </p:nvSpPr>
        <p:spPr/>
        <p:txBody>
          <a:bodyPr/>
          <a:lstStyle/>
          <a:p>
            <a:r>
              <a:rPr lang="en-US" dirty="0"/>
              <a:t>Compounds – substance composed of two or more elements, chemically bound together in fixed proportions, i.e. H</a:t>
            </a:r>
            <a:r>
              <a:rPr lang="en-US" baseline="-25000" dirty="0"/>
              <a:t>2</a:t>
            </a:r>
            <a:r>
              <a:rPr lang="en-US" dirty="0"/>
              <a:t>O &amp; CO</a:t>
            </a:r>
            <a:r>
              <a:rPr lang="en-US" baseline="-25000" dirty="0"/>
              <a:t>2</a:t>
            </a:r>
          </a:p>
        </p:txBody>
      </p:sp>
      <p:pic>
        <p:nvPicPr>
          <p:cNvPr id="4" name="Picture 3"/>
          <p:cNvPicPr/>
          <p:nvPr/>
        </p:nvPicPr>
        <p:blipFill>
          <a:blip r:embed="rId2"/>
          <a:srcRect/>
          <a:stretch>
            <a:fillRect/>
          </a:stretch>
        </p:blipFill>
        <p:spPr bwMode="auto">
          <a:xfrm>
            <a:off x="3505200" y="5410200"/>
            <a:ext cx="3048000" cy="1447800"/>
          </a:xfrm>
          <a:prstGeom prst="rect">
            <a:avLst/>
          </a:prstGeom>
          <a:noFill/>
          <a:ln w="9525">
            <a:noFill/>
            <a:miter lim="800000"/>
            <a:headEnd/>
            <a:tailEnd/>
          </a:ln>
        </p:spPr>
      </p:pic>
      <p:grpSp>
        <p:nvGrpSpPr>
          <p:cNvPr id="6" name="Content Placeholder 35861">
            <a:extLst>
              <a:ext uri="{FF2B5EF4-FFF2-40B4-BE49-F238E27FC236}">
                <a16:creationId xmlns:a16="http://schemas.microsoft.com/office/drawing/2014/main" id="{207B8DC4-FC3A-4A5B-87FA-722ECE220015}"/>
              </a:ext>
            </a:extLst>
          </p:cNvPr>
          <p:cNvGrpSpPr>
            <a:grpSpLocks noChangeAspect="1"/>
          </p:cNvGrpSpPr>
          <p:nvPr/>
        </p:nvGrpSpPr>
        <p:grpSpPr bwMode="auto">
          <a:xfrm>
            <a:off x="2004646" y="2945424"/>
            <a:ext cx="8229600" cy="2185988"/>
            <a:chOff x="-483" y="719"/>
            <a:chExt cx="4350" cy="1601"/>
          </a:xfrm>
        </p:grpSpPr>
        <p:cxnSp>
          <p:nvCxnSpPr>
            <p:cNvPr id="9220" name="_s9220">
              <a:extLst>
                <a:ext uri="{FF2B5EF4-FFF2-40B4-BE49-F238E27FC236}">
                  <a16:creationId xmlns:a16="http://schemas.microsoft.com/office/drawing/2014/main" id="{706701EF-452A-4B71-99C4-E8044D401495}"/>
                </a:ext>
              </a:extLst>
            </p:cNvPr>
            <p:cNvCxnSpPr>
              <a:cxnSpLocks noChangeShapeType="1"/>
              <a:stCxn id="11" idx="0"/>
              <a:endCxn id="8" idx="2"/>
            </p:cNvCxnSpPr>
            <p:nvPr/>
          </p:nvCxnSpPr>
          <p:spPr bwMode="auto">
            <a:xfrm rot="5400000" flipH="1">
              <a:off x="745" y="1515"/>
              <a:ext cx="144" cy="58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21" name="_s9221">
              <a:extLst>
                <a:ext uri="{FF2B5EF4-FFF2-40B4-BE49-F238E27FC236}">
                  <a16:creationId xmlns:a16="http://schemas.microsoft.com/office/drawing/2014/main" id="{C8027655-5093-40B8-8E55-EB34DFE12616}"/>
                </a:ext>
              </a:extLst>
            </p:cNvPr>
            <p:cNvCxnSpPr>
              <a:cxnSpLocks noChangeShapeType="1"/>
              <a:stCxn id="10" idx="0"/>
              <a:endCxn id="8" idx="2"/>
            </p:cNvCxnSpPr>
            <p:nvPr/>
          </p:nvCxnSpPr>
          <p:spPr bwMode="auto">
            <a:xfrm rot="16200000">
              <a:off x="163" y="1518"/>
              <a:ext cx="144" cy="57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22" name="_s9222">
              <a:extLst>
                <a:ext uri="{FF2B5EF4-FFF2-40B4-BE49-F238E27FC236}">
                  <a16:creationId xmlns:a16="http://schemas.microsoft.com/office/drawing/2014/main" id="{0C8EE364-5BB3-4F19-BC9D-EF0A2393BDFB}"/>
                </a:ext>
              </a:extLst>
            </p:cNvPr>
            <p:cNvCxnSpPr>
              <a:cxnSpLocks noChangeShapeType="1"/>
              <a:stCxn id="9" idx="0"/>
              <a:endCxn id="7" idx="2"/>
            </p:cNvCxnSpPr>
            <p:nvPr/>
          </p:nvCxnSpPr>
          <p:spPr bwMode="auto">
            <a:xfrm rot="5400000" flipH="1">
              <a:off x="2194" y="786"/>
              <a:ext cx="144" cy="114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223" name="_s9223">
              <a:extLst>
                <a:ext uri="{FF2B5EF4-FFF2-40B4-BE49-F238E27FC236}">
                  <a16:creationId xmlns:a16="http://schemas.microsoft.com/office/drawing/2014/main" id="{36A9ECC5-3C35-4CE3-865B-CDBDF5994FD8}"/>
                </a:ext>
              </a:extLst>
            </p:cNvPr>
            <p:cNvCxnSpPr>
              <a:cxnSpLocks noChangeShapeType="1"/>
              <a:stCxn id="8" idx="0"/>
              <a:endCxn id="7" idx="2"/>
            </p:cNvCxnSpPr>
            <p:nvPr/>
          </p:nvCxnSpPr>
          <p:spPr bwMode="auto">
            <a:xfrm rot="16200000">
              <a:off x="1036" y="776"/>
              <a:ext cx="144" cy="116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7" name="_s9224">
              <a:extLst>
                <a:ext uri="{FF2B5EF4-FFF2-40B4-BE49-F238E27FC236}">
                  <a16:creationId xmlns:a16="http://schemas.microsoft.com/office/drawing/2014/main" id="{0200867E-F6D2-452F-B616-F75E9A036AB7}"/>
                </a:ext>
              </a:extLst>
            </p:cNvPr>
            <p:cNvSpPr>
              <a:spLocks noChangeArrowheads="1"/>
            </p:cNvSpPr>
            <p:nvPr/>
          </p:nvSpPr>
          <p:spPr bwMode="auto">
            <a:xfrm>
              <a:off x="1260" y="984"/>
              <a:ext cx="864" cy="304"/>
            </a:xfrm>
            <a:prstGeom prst="roundRect">
              <a:avLst>
                <a:gd name="adj" fmla="val 16667"/>
              </a:avLst>
            </a:prstGeom>
            <a:solidFill>
              <a:srgbClr val="CCECFF"/>
            </a:solidFill>
            <a:ln w="9525">
              <a:solidFill>
                <a:schemeClr val="tx1"/>
              </a:solidFill>
              <a:round/>
              <a:headEnd/>
              <a:tailEnd/>
            </a:ln>
          </p:spPr>
          <p:txBody>
            <a:bodyPr vert="horz" wrap="none" lIns="39580" tIns="19790" rIns="39580" bIns="19790" numCol="1" anchor="ctr" anchorCtr="0" compatLnSpc="1">
              <a:prstTxWarp prst="textNoShape">
                <a:avLst/>
              </a:prstTxWarp>
            </a:bodyPr>
            <a:lstStyle/>
            <a:p>
              <a:pPr algn="ctr" fontAlgn="base">
                <a:spcBef>
                  <a:spcPct val="0"/>
                </a:spcBef>
                <a:spcAft>
                  <a:spcPct val="0"/>
                </a:spcAft>
              </a:pPr>
              <a:r>
                <a:rPr lang="en-US" altLang="en-US" sz="2000">
                  <a:latin typeface="Arial" panose="020B0604020202020204" pitchFamily="34" charset="0"/>
                </a:rPr>
                <a:t>Matter</a:t>
              </a:r>
            </a:p>
          </p:txBody>
        </p:sp>
        <p:sp>
          <p:nvSpPr>
            <p:cNvPr id="8" name="_s9225">
              <a:extLst>
                <a:ext uri="{FF2B5EF4-FFF2-40B4-BE49-F238E27FC236}">
                  <a16:creationId xmlns:a16="http://schemas.microsoft.com/office/drawing/2014/main" id="{5CE3255F-9172-425B-890E-18D2DC4AA3B5}"/>
                </a:ext>
              </a:extLst>
            </p:cNvPr>
            <p:cNvSpPr>
              <a:spLocks noChangeArrowheads="1"/>
            </p:cNvSpPr>
            <p:nvPr/>
          </p:nvSpPr>
          <p:spPr bwMode="auto">
            <a:xfrm>
              <a:off x="-40" y="1432"/>
              <a:ext cx="1128" cy="304"/>
            </a:xfrm>
            <a:prstGeom prst="roundRect">
              <a:avLst>
                <a:gd name="adj" fmla="val 16667"/>
              </a:avLst>
            </a:prstGeom>
            <a:solidFill>
              <a:srgbClr val="CCFF99"/>
            </a:solidFill>
            <a:ln w="9525">
              <a:solidFill>
                <a:schemeClr val="tx1"/>
              </a:solidFill>
              <a:round/>
              <a:headEnd/>
              <a:tailEnd/>
            </a:ln>
          </p:spPr>
          <p:txBody>
            <a:bodyPr vert="horz" wrap="none" lIns="39580" tIns="19790" rIns="39580" bIns="19790" numCol="1" anchor="ctr" anchorCtr="0" compatLnSpc="1">
              <a:prstTxWarp prst="textNoShape">
                <a:avLst/>
              </a:prstTxWarp>
            </a:bodyPr>
            <a:lstStyle/>
            <a:p>
              <a:pPr algn="ctr" fontAlgn="base">
                <a:spcBef>
                  <a:spcPct val="0"/>
                </a:spcBef>
                <a:spcAft>
                  <a:spcPct val="0"/>
                </a:spcAft>
              </a:pPr>
              <a:r>
                <a:rPr lang="en-US" altLang="en-US" sz="2000">
                  <a:latin typeface="Arial" panose="020B0604020202020204" pitchFamily="34" charset="0"/>
                </a:rPr>
                <a:t>Pure Substances</a:t>
              </a:r>
            </a:p>
          </p:txBody>
        </p:sp>
        <p:sp>
          <p:nvSpPr>
            <p:cNvPr id="9" name="_s9226">
              <a:extLst>
                <a:ext uri="{FF2B5EF4-FFF2-40B4-BE49-F238E27FC236}">
                  <a16:creationId xmlns:a16="http://schemas.microsoft.com/office/drawing/2014/main" id="{0F4FBFFC-CEE4-42A2-8EF1-56DC87636CFA}"/>
                </a:ext>
              </a:extLst>
            </p:cNvPr>
            <p:cNvSpPr>
              <a:spLocks noChangeArrowheads="1"/>
            </p:cNvSpPr>
            <p:nvPr/>
          </p:nvSpPr>
          <p:spPr bwMode="auto">
            <a:xfrm>
              <a:off x="2256" y="1432"/>
              <a:ext cx="1168" cy="304"/>
            </a:xfrm>
            <a:prstGeom prst="roundRect">
              <a:avLst>
                <a:gd name="adj" fmla="val 16667"/>
              </a:avLst>
            </a:prstGeom>
            <a:solidFill>
              <a:srgbClr val="CCFF99"/>
            </a:solidFill>
            <a:ln w="9525">
              <a:solidFill>
                <a:schemeClr val="tx1"/>
              </a:solidFill>
              <a:round/>
              <a:headEnd/>
              <a:tailEnd/>
            </a:ln>
          </p:spPr>
          <p:txBody>
            <a:bodyPr vert="horz" wrap="none" lIns="39580" tIns="19790" rIns="39580" bIns="19790" numCol="1" anchor="ctr" anchorCtr="0" compatLnSpc="1">
              <a:prstTxWarp prst="textNoShape">
                <a:avLst/>
              </a:prstTxWarp>
            </a:bodyPr>
            <a:lstStyle/>
            <a:p>
              <a:pPr algn="ctr" fontAlgn="base">
                <a:spcBef>
                  <a:spcPct val="0"/>
                </a:spcBef>
                <a:spcAft>
                  <a:spcPct val="0"/>
                </a:spcAft>
              </a:pPr>
              <a:r>
                <a:rPr lang="en-US" altLang="en-US" sz="2000">
                  <a:latin typeface="Arial" panose="020B0604020202020204" pitchFamily="34" charset="0"/>
                </a:rPr>
                <a:t>Mixtures</a:t>
              </a:r>
            </a:p>
          </p:txBody>
        </p:sp>
        <p:sp>
          <p:nvSpPr>
            <p:cNvPr id="10" name="_s9227">
              <a:extLst>
                <a:ext uri="{FF2B5EF4-FFF2-40B4-BE49-F238E27FC236}">
                  <a16:creationId xmlns:a16="http://schemas.microsoft.com/office/drawing/2014/main" id="{B8477682-62D2-4297-A873-0568A968A568}"/>
                </a:ext>
              </a:extLst>
            </p:cNvPr>
            <p:cNvSpPr>
              <a:spLocks noChangeArrowheads="1"/>
            </p:cNvSpPr>
            <p:nvPr/>
          </p:nvSpPr>
          <p:spPr bwMode="auto">
            <a:xfrm>
              <a:off x="-566" y="1880"/>
              <a:ext cx="1021" cy="288"/>
            </a:xfrm>
            <a:prstGeom prst="roundRect">
              <a:avLst>
                <a:gd name="adj" fmla="val 16667"/>
              </a:avLst>
            </a:prstGeom>
            <a:solidFill>
              <a:srgbClr val="CCCCFF"/>
            </a:solidFill>
            <a:ln w="9525">
              <a:solidFill>
                <a:schemeClr val="tx1"/>
              </a:solidFill>
              <a:round/>
              <a:headEnd/>
              <a:tailEnd/>
            </a:ln>
          </p:spPr>
          <p:txBody>
            <a:bodyPr vert="horz" wrap="none" lIns="54938" tIns="27468" rIns="54938" bIns="27468" numCol="1" anchor="ctr" anchorCtr="0" compatLnSpc="1">
              <a:prstTxWarp prst="textNoShape">
                <a:avLst/>
              </a:prstTxWarp>
            </a:bodyPr>
            <a:lstStyle/>
            <a:p>
              <a:pPr algn="ctr" fontAlgn="base">
                <a:spcBef>
                  <a:spcPct val="0"/>
                </a:spcBef>
                <a:spcAft>
                  <a:spcPct val="0"/>
                </a:spcAft>
              </a:pPr>
              <a:r>
                <a:rPr lang="en-US" altLang="en-US" sz="2000">
                  <a:latin typeface="Arial" panose="020B0604020202020204" pitchFamily="34" charset="0"/>
                </a:rPr>
                <a:t>Elements</a:t>
              </a:r>
            </a:p>
          </p:txBody>
        </p:sp>
        <p:sp>
          <p:nvSpPr>
            <p:cNvPr id="11" name="_s9228">
              <a:extLst>
                <a:ext uri="{FF2B5EF4-FFF2-40B4-BE49-F238E27FC236}">
                  <a16:creationId xmlns:a16="http://schemas.microsoft.com/office/drawing/2014/main" id="{DB6A0820-3A1D-4497-852D-387D9A315117}"/>
                </a:ext>
              </a:extLst>
            </p:cNvPr>
            <p:cNvSpPr>
              <a:spLocks noChangeArrowheads="1"/>
            </p:cNvSpPr>
            <p:nvPr/>
          </p:nvSpPr>
          <p:spPr bwMode="auto">
            <a:xfrm>
              <a:off x="599" y="1880"/>
              <a:ext cx="1021" cy="288"/>
            </a:xfrm>
            <a:prstGeom prst="roundRect">
              <a:avLst>
                <a:gd name="adj" fmla="val 16667"/>
              </a:avLst>
            </a:prstGeom>
            <a:solidFill>
              <a:srgbClr val="FF9999"/>
            </a:solidFill>
            <a:ln w="19050">
              <a:solidFill>
                <a:schemeClr val="tx1"/>
              </a:solidFill>
              <a:round/>
              <a:headEnd/>
              <a:tailEnd/>
            </a:ln>
          </p:spPr>
          <p:txBody>
            <a:bodyPr vert="horz" wrap="none" lIns="54938" tIns="27468" rIns="54938" bIns="27468" numCol="1" anchor="ctr" anchorCtr="0" compatLnSpc="1">
              <a:prstTxWarp prst="textNoShape">
                <a:avLst/>
              </a:prstTxWarp>
            </a:bodyPr>
            <a:lstStyle/>
            <a:p>
              <a:pPr algn="ctr" fontAlgn="base">
                <a:spcBef>
                  <a:spcPct val="0"/>
                </a:spcBef>
                <a:spcAft>
                  <a:spcPct val="0"/>
                </a:spcAft>
              </a:pPr>
              <a:r>
                <a:rPr lang="en-US" altLang="en-US" sz="2000">
                  <a:latin typeface="Arial" panose="020B0604020202020204" pitchFamily="34" charset="0"/>
                </a:rPr>
                <a:t>Compounds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20EF064-61CB-4BF8-8F15-415656A53A4F}"/>
              </a:ext>
            </a:extLst>
          </p:cNvPr>
          <p:cNvSpPr>
            <a:spLocks noGrp="1" noChangeArrowheads="1"/>
          </p:cNvSpPr>
          <p:nvPr>
            <p:ph type="title"/>
          </p:nvPr>
        </p:nvSpPr>
        <p:spPr/>
        <p:txBody>
          <a:bodyPr>
            <a:normAutofit/>
          </a:bodyPr>
          <a:lstStyle/>
          <a:p>
            <a:pPr eaLnBrk="1" hangingPunct="1"/>
            <a:r>
              <a:rPr lang="en-CA" altLang="en-US" dirty="0"/>
              <a:t>Pure Substances each have their own consistent Heating curves</a:t>
            </a:r>
          </a:p>
        </p:txBody>
      </p:sp>
      <p:pic>
        <p:nvPicPr>
          <p:cNvPr id="47108" name="Picture 5" descr="HeatCool">
            <a:extLst>
              <a:ext uri="{FF2B5EF4-FFF2-40B4-BE49-F238E27FC236}">
                <a16:creationId xmlns:a16="http://schemas.microsoft.com/office/drawing/2014/main" id="{AD6946E5-C9FC-462A-8329-6BDB5D56D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77" y="1547813"/>
            <a:ext cx="7697680"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927</Words>
  <Application>Microsoft Office PowerPoint</Application>
  <PresentationFormat>Widescreen</PresentationFormat>
  <Paragraphs>170</Paragraphs>
  <Slides>28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Classifying Matter</vt:lpstr>
      <vt:lpstr>PowerPoint Presentation</vt:lpstr>
      <vt:lpstr>PowerPoint Presentation</vt:lpstr>
      <vt:lpstr>Classifying Matter According to its Composition</vt:lpstr>
      <vt:lpstr>Pure substance or mixture?</vt:lpstr>
      <vt:lpstr>Classifying Matter</vt:lpstr>
      <vt:lpstr>Pure Substances: Elements</vt:lpstr>
      <vt:lpstr>Pure Substances: Compounds</vt:lpstr>
      <vt:lpstr>Pure Substances each have their own consistent Heating curves</vt:lpstr>
      <vt:lpstr>Mixtures: Homogeneous and Heterogeneous</vt:lpstr>
      <vt:lpstr>PowerPoint Presentation</vt:lpstr>
      <vt:lpstr>Homogeneous Mixtures: Alloys</vt:lpstr>
      <vt:lpstr>PowerPoint Presentation</vt:lpstr>
      <vt:lpstr>Homogeneous mixtures: Solutions </vt:lpstr>
      <vt:lpstr>Copper sulfate is added to water. What happens when more of the solute is added? </vt:lpstr>
      <vt:lpstr>What is a saturated solution?</vt:lpstr>
      <vt:lpstr>How can you identify a solution from other mixtures?</vt:lpstr>
      <vt:lpstr>Heterogeneous Mixtures </vt:lpstr>
      <vt:lpstr>Mechanical Mixtures</vt:lpstr>
      <vt:lpstr>Heterogeneous Mixture: Suspensions</vt:lpstr>
      <vt:lpstr>Heterogeneous Mixture: Emulsions</vt:lpstr>
      <vt:lpstr>PowerPoint Presentation</vt:lpstr>
      <vt:lpstr>Colloids</vt:lpstr>
      <vt:lpstr>Classify the following as either: mechanical mixture, suspension, solution, element or compound</vt:lpstr>
      <vt:lpstr>Practice</vt:lpstr>
      <vt:lpstr>All Mixtures can be separated</vt:lpstr>
      <vt:lpstr>Can pure substances be separated? </vt:lpstr>
      <vt:lpstr>Check your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Classifying Matter</dc:title>
  <dc:creator>Tammy Wilson</dc:creator>
  <cp:lastModifiedBy>Tammy Wilson</cp:lastModifiedBy>
  <cp:revision>3</cp:revision>
  <dcterms:created xsi:type="dcterms:W3CDTF">2020-09-03T20:23:35Z</dcterms:created>
  <dcterms:modified xsi:type="dcterms:W3CDTF">2020-09-10T03:09:38Z</dcterms:modified>
</cp:coreProperties>
</file>