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6633F-7F64-45B6-9D5A-B72D0EB13763}" v="5" dt="2021-10-16T20:54:50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my Wilson" userId="e3b55da62d900d7c" providerId="LiveId" clId="{54D6633F-7F64-45B6-9D5A-B72D0EB13763}"/>
    <pc:docChg chg="addSld delSld modSld sldOrd">
      <pc:chgData name="Tammy Wilson" userId="e3b55da62d900d7c" providerId="LiveId" clId="{54D6633F-7F64-45B6-9D5A-B72D0EB13763}" dt="2021-10-16T20:54:57.135" v="98" actId="2696"/>
      <pc:docMkLst>
        <pc:docMk/>
      </pc:docMkLst>
      <pc:sldChg chg="modSp add del ord">
        <pc:chgData name="Tammy Wilson" userId="e3b55da62d900d7c" providerId="LiveId" clId="{54D6633F-7F64-45B6-9D5A-B72D0EB13763}" dt="2021-10-16T20:54:57.135" v="98" actId="2696"/>
        <pc:sldMkLst>
          <pc:docMk/>
          <pc:sldMk cId="2824831064" sldId="267"/>
        </pc:sldMkLst>
        <pc:spChg chg="mod">
          <ac:chgData name="Tammy Wilson" userId="e3b55da62d900d7c" providerId="LiveId" clId="{54D6633F-7F64-45B6-9D5A-B72D0EB13763}" dt="2021-10-16T20:54:28.546" v="94" actId="20577"/>
          <ac:spMkLst>
            <pc:docMk/>
            <pc:sldMk cId="2824831064" sldId="267"/>
            <ac:spMk id="2" creationId="{4D28A421-FF92-4C2A-BF87-32517A536353}"/>
          </ac:spMkLst>
        </pc:spChg>
        <pc:spChg chg="mod">
          <ac:chgData name="Tammy Wilson" userId="e3b55da62d900d7c" providerId="LiveId" clId="{54D6633F-7F64-45B6-9D5A-B72D0EB13763}" dt="2021-10-16T20:54:50.385" v="97" actId="207"/>
          <ac:spMkLst>
            <pc:docMk/>
            <pc:sldMk cId="2824831064" sldId="267"/>
            <ac:spMk id="3" creationId="{47DB08AA-1C0B-4DF7-B285-821B9BBFEF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E01B9-8896-4CF5-8474-1B2423159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006208-1100-4A1B-AA69-B7C16C97C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10CDB-F3D3-4FAE-81E1-AA0F966F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0BAF7-90D2-4369-A162-A9A6DDDA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C30CA-6626-4F29-B48F-4ED7C8E45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6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E16F-D5CC-459D-9B71-C0B86476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36225-4795-4EA4-88E6-38B731DE7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208BF-A93E-45A7-9FCB-DBA93FCE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ED64C-40D5-40E6-B06F-BB73A29F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863A-B70E-4444-B9D5-F50FCE78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17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F237C3-DF10-4C2E-93BE-5668DC00F6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0211B-ECBF-4C26-951E-1EBFD61ED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C5FC0-9EE6-4EE0-B4FF-A6C120D8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DEB1E-19EE-41BF-A59D-F4489705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34ADC-3DBF-43EC-9141-87BEDD90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7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ECEA-62E4-4895-B003-599880E3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765E2-CC55-4AC7-8DB8-7B9CC8FBC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36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354C9-7024-4E61-B72C-EDCC51637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D025F-9689-407B-B093-77C18E26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0ECBD-2A77-4D63-A927-A8C020EDC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57403-0DAA-4748-A599-68A6D1F5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CE364-82F3-4CB3-931D-0951A3FD3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CD843-EFF4-4E38-8EA6-0E867696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E1BF7-45D3-4E03-A803-D2708388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649EF-C891-43D5-AF74-99BB48CA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22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087A9-AA80-4BCB-A1BA-532D460A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EA972-6B62-4307-A84D-789279D713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61CA3-86CA-4CA5-B0F2-0641B4530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8AEBF-0325-4D0B-84A4-4951D0F5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4BE8C-1229-44B1-A920-7C5566C4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3B56E-213F-4F36-9C85-F2AF726B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7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A8EB-EB09-47FA-ABDC-0ABD38C6E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D1CC1-7C37-4EF2-A309-FE405E583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98B4E-A155-4C96-9AA2-EDCCB36F3B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A79D2-3DCB-4BA8-BBD0-18CAE9B270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BFAA1-8548-405A-B927-682CCD906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CB09F6-52DB-41A6-817E-D04D01B0F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CA4343-45CA-4ECC-82EB-E14208388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0C5A17-2640-462F-B1A1-D2E43BB22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8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4475-7104-45C4-964A-41F822B54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7B6106-EE66-4F1F-87DB-A79E49874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969D15-B827-410D-BB05-89E3E78E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1D11B5-68EB-4442-88F7-A31ECEAA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F5BD4-AF71-474B-AA64-AB81DE88F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F8380D-0688-4F20-9786-F329F1BA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EE612-BE4B-4879-AA0C-81F2AEF5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1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2AC7-EFFD-4912-892E-9680E70D7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7D57A-9A4E-4392-9A54-69722425C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3A73D-0F66-4319-ADEF-9D6491EFD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A9644-E7AD-4E25-8EA3-E5255491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07657-33F2-427F-89A5-B1202A78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45246-1834-4A46-A4BA-2B0924E5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2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358C-AFB1-490A-9F78-B3068868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5CC9C-A3BF-46C6-B648-2F0C0906B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10909-8E82-4EB7-972D-6DA92F4B46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F3904-5821-498A-A194-D9FA4F34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300D47-6A03-47AB-9169-B15D6705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950596-7A84-46F8-99EF-79B36E4F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5C752B-099B-4516-BE96-86267566E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2B8C0-B8A3-4206-9800-B42B9D688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8B965-DA41-46C6-A921-5148C96C49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50528-F05F-43F4-B142-45F1B52D2652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F349-536A-45EB-8C2C-A7FCBD5D0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93848-4737-4AB2-A5B7-465819B18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EF8E-48FF-4EC2-B53B-E8D1849A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DF202-9698-4AD5-9B06-AF8E86B1FE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Size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681BC-3DEC-4140-9E46-B2CC72D1A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are cells so small? </a:t>
            </a:r>
          </a:p>
        </p:txBody>
      </p:sp>
    </p:spTree>
    <p:extLst>
      <p:ext uri="{BB962C8B-B14F-4D97-AF65-F5344CB8AC3E}">
        <p14:creationId xmlns:p14="http://schemas.microsoft.com/office/powerpoint/2010/main" val="271398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CE76-5AC9-4467-B073-CD46CD3D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cells get around the limits of the surface to volume ratio?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01A0-C5E2-49ED-84A0-351C743D1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u="sng" dirty="0"/>
              <a:t>Divide.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Get </a:t>
            </a:r>
            <a:r>
              <a:rPr lang="en-US" b="1" u="sng" dirty="0"/>
              <a:t>long and thin </a:t>
            </a:r>
            <a:r>
              <a:rPr lang="en-US" dirty="0"/>
              <a:t>rather than round and fat: </a:t>
            </a:r>
          </a:p>
          <a:p>
            <a:pPr marL="0" indent="0">
              <a:buNone/>
            </a:pPr>
            <a:r>
              <a:rPr lang="en-US" dirty="0"/>
              <a:t>	e.g. nerve cells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u="sng" dirty="0"/>
              <a:t>Folds</a:t>
            </a:r>
            <a:r>
              <a:rPr lang="en-US" b="1" dirty="0"/>
              <a:t> </a:t>
            </a:r>
            <a:r>
              <a:rPr lang="en-US" dirty="0"/>
              <a:t>in the cell membrane: e.g. microvilli of intestinal epithelial cells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u="sng" dirty="0"/>
              <a:t>Slow down metabolism</a:t>
            </a:r>
            <a:r>
              <a:rPr lang="en-US" dirty="0"/>
              <a:t>: e.g. unfertilized chicken eggs</a:t>
            </a:r>
          </a:p>
        </p:txBody>
      </p:sp>
    </p:spTree>
    <p:extLst>
      <p:ext uri="{BB962C8B-B14F-4D97-AF65-F5344CB8AC3E}">
        <p14:creationId xmlns:p14="http://schemas.microsoft.com/office/powerpoint/2010/main" val="2779073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158F-2054-4B3D-BDE1-EC7227C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3812-AFC9-41DE-8A7F-8BFAD30F6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CE76-5AC9-4467-B073-CD46CD3D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to volume when cells get bigger?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2343B3-D0F2-4D32-A422-8A44BBD51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658" y="2038350"/>
            <a:ext cx="9177251" cy="48196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5614FF-7D8A-4E58-922E-EFDA802F4307}"/>
              </a:ext>
            </a:extLst>
          </p:cNvPr>
          <p:cNvSpPr txBox="1"/>
          <p:nvPr/>
        </p:nvSpPr>
        <p:spPr>
          <a:xfrm>
            <a:off x="2410691" y="5270270"/>
            <a:ext cx="2726574" cy="5320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1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CE76-5AC9-4467-B073-CD46CD3D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surface area and volume affected by growth?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161A2A-761E-45C7-B8F1-ACA3BCDCF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2793" y="2396858"/>
            <a:ext cx="7104091" cy="382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2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CE76-5AC9-4467-B073-CD46CD3D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99124" cy="1325563"/>
          </a:xfrm>
        </p:spPr>
        <p:txBody>
          <a:bodyPr/>
          <a:lstStyle/>
          <a:p>
            <a:r>
              <a:rPr lang="en-US" dirty="0"/>
              <a:t>Comparing Surface Area and Volume changes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20543A1-1717-4439-96CB-CC63940A6E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570428"/>
            <a:ext cx="5257800" cy="379342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7E5CFA6-F38D-47B6-AB06-4AC81F074384}"/>
              </a:ext>
            </a:extLst>
          </p:cNvPr>
          <p:cNvSpPr/>
          <p:nvPr/>
        </p:nvSpPr>
        <p:spPr>
          <a:xfrm>
            <a:off x="7553368" y="2015652"/>
            <a:ext cx="3092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C1304"/>
                </a:solidFill>
                <a:latin typeface="Arial-Black"/>
              </a:rPr>
              <a:t>Surface Area: Volume  Ratio  decreases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27204D-AABE-4077-8B72-B5FB28C22E2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78"/>
          <a:stretch/>
        </p:blipFill>
        <p:spPr>
          <a:xfrm>
            <a:off x="6291261" y="2709948"/>
            <a:ext cx="5217625" cy="365390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EFF4C2D-B57F-47E2-85DF-28D2CAC66357}"/>
              </a:ext>
            </a:extLst>
          </p:cNvPr>
          <p:cNvSpPr/>
          <p:nvPr/>
        </p:nvSpPr>
        <p:spPr>
          <a:xfrm>
            <a:off x="997528" y="1576560"/>
            <a:ext cx="4971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C1304"/>
                </a:solidFill>
                <a:latin typeface="Arial-Black"/>
              </a:rPr>
              <a:t>Both SA and Volume increase, </a:t>
            </a:r>
          </a:p>
          <a:p>
            <a:r>
              <a:rPr lang="en-US" dirty="0">
                <a:solidFill>
                  <a:srgbClr val="4C1304"/>
                </a:solidFill>
                <a:latin typeface="Arial-Black"/>
              </a:rPr>
              <a:t>but at different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62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CE76-5AC9-4467-B073-CD46CD3D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201A0-C5E2-49ED-84A0-351C743D1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Bigger cells have a greater metabolism than smaller cells</a:t>
            </a:r>
          </a:p>
          <a:p>
            <a:r>
              <a:rPr lang="en-US" dirty="0">
                <a:solidFill>
                  <a:schemeClr val="accent1"/>
                </a:solidFill>
              </a:rPr>
              <a:t>BUT bigger cells have a </a:t>
            </a:r>
            <a:r>
              <a:rPr lang="en-US" b="1" dirty="0">
                <a:solidFill>
                  <a:schemeClr val="accent1"/>
                </a:solidFill>
              </a:rPr>
              <a:t>proportionally </a:t>
            </a:r>
            <a:r>
              <a:rPr lang="en-US" dirty="0">
                <a:solidFill>
                  <a:schemeClr val="accent1"/>
                </a:solidFill>
              </a:rPr>
              <a:t>less surface for exchange.</a:t>
            </a:r>
          </a:p>
          <a:p>
            <a:r>
              <a:rPr lang="en-US" dirty="0">
                <a:solidFill>
                  <a:schemeClr val="accent1"/>
                </a:solidFill>
              </a:rPr>
              <a:t>How to increase surface area with increasing size?</a:t>
            </a:r>
          </a:p>
        </p:txBody>
      </p:sp>
    </p:spTree>
    <p:extLst>
      <p:ext uri="{BB962C8B-B14F-4D97-AF65-F5344CB8AC3E}">
        <p14:creationId xmlns:p14="http://schemas.microsoft.com/office/powerpoint/2010/main" val="794647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158F-2054-4B3D-BDE1-EC7227C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4871DC-C306-4821-A5FF-66898E5DC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5391"/>
            <a:ext cx="9120447" cy="49941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4EFB5D-C8FE-43CA-8C20-00CD0AC64311}"/>
              </a:ext>
            </a:extLst>
          </p:cNvPr>
          <p:cNvSpPr txBox="1"/>
          <p:nvPr/>
        </p:nvSpPr>
        <p:spPr>
          <a:xfrm>
            <a:off x="1064029" y="5353396"/>
            <a:ext cx="2610196" cy="6317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3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CE76-5AC9-4467-B073-CD46CD3D8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02BD65-4898-449B-8CFC-CEC81FDC77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514"/>
          <a:stretch/>
        </p:blipFill>
        <p:spPr>
          <a:xfrm>
            <a:off x="1071599" y="1690688"/>
            <a:ext cx="10048801" cy="480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7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158F-2054-4B3D-BDE1-EC7227C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Flatten to thin film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8833B9-23E9-432C-B45F-0D845D8823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135" y="1576835"/>
            <a:ext cx="11001089" cy="464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8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158F-2054-4B3D-BDE1-EC7227CF4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Multicellular organisms show the same adaptations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FFEEB60-DC66-41CD-938D-0D92735C62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4599" y="1690688"/>
            <a:ext cx="9491133" cy="51673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5EC3ED-AFC6-4E50-8CA3-66811A9DC869}"/>
              </a:ext>
            </a:extLst>
          </p:cNvPr>
          <p:cNvSpPr txBox="1"/>
          <p:nvPr/>
        </p:nvSpPr>
        <p:spPr>
          <a:xfrm>
            <a:off x="1280160" y="3158836"/>
            <a:ext cx="2244436" cy="6982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124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Arial-Black</vt:lpstr>
      <vt:lpstr>Calibri</vt:lpstr>
      <vt:lpstr>Calibri Light</vt:lpstr>
      <vt:lpstr>Office Theme</vt:lpstr>
      <vt:lpstr>Cell Size</vt:lpstr>
      <vt:lpstr>What happens to volume when cells get bigger?</vt:lpstr>
      <vt:lpstr>How are surface area and volume affected by growth?</vt:lpstr>
      <vt:lpstr>Comparing Surface Area and Volume changes</vt:lpstr>
      <vt:lpstr>Problem:</vt:lpstr>
      <vt:lpstr>Divide</vt:lpstr>
      <vt:lpstr>Extensions</vt:lpstr>
      <vt:lpstr>Flatten to thin film</vt:lpstr>
      <vt:lpstr>Multicellular organisms show the same adaptations</vt:lpstr>
      <vt:lpstr>How do cells get around the limits of the surface to volume ratio? </vt:lpstr>
      <vt:lpstr>Cell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Size</dc:title>
  <dc:creator>Tammy Wilson</dc:creator>
  <cp:lastModifiedBy>Tammy Wilson</cp:lastModifiedBy>
  <cp:revision>2</cp:revision>
  <dcterms:created xsi:type="dcterms:W3CDTF">2021-10-16T20:37:26Z</dcterms:created>
  <dcterms:modified xsi:type="dcterms:W3CDTF">2021-10-16T20:55:05Z</dcterms:modified>
</cp:coreProperties>
</file>