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87" r:id="rId2"/>
    <p:sldId id="297" r:id="rId3"/>
    <p:sldId id="258" r:id="rId4"/>
    <p:sldId id="263" r:id="rId5"/>
    <p:sldId id="307" r:id="rId6"/>
    <p:sldId id="279" r:id="rId7"/>
    <p:sldId id="280" r:id="rId8"/>
    <p:sldId id="281" r:id="rId9"/>
    <p:sldId id="282" r:id="rId10"/>
    <p:sldId id="330" r:id="rId11"/>
    <p:sldId id="283" r:id="rId12"/>
    <p:sldId id="333" r:id="rId13"/>
    <p:sldId id="332" r:id="rId14"/>
    <p:sldId id="325" r:id="rId15"/>
    <p:sldId id="286" r:id="rId16"/>
    <p:sldId id="309" r:id="rId17"/>
    <p:sldId id="308" r:id="rId18"/>
    <p:sldId id="310" r:id="rId19"/>
    <p:sldId id="331" r:id="rId20"/>
    <p:sldId id="311" r:id="rId21"/>
    <p:sldId id="312" r:id="rId22"/>
    <p:sldId id="335" r:id="rId23"/>
    <p:sldId id="313" r:id="rId24"/>
    <p:sldId id="315" r:id="rId25"/>
    <p:sldId id="316" r:id="rId26"/>
    <p:sldId id="317" r:id="rId27"/>
    <p:sldId id="337" r:id="rId28"/>
    <p:sldId id="336" r:id="rId29"/>
    <p:sldId id="318" r:id="rId30"/>
    <p:sldId id="334" r:id="rId31"/>
    <p:sldId id="319" r:id="rId32"/>
    <p:sldId id="321" r:id="rId33"/>
    <p:sldId id="322" r:id="rId34"/>
    <p:sldId id="324" r:id="rId35"/>
    <p:sldId id="323" r:id="rId36"/>
    <p:sldId id="301" r:id="rId37"/>
    <p:sldId id="302" r:id="rId38"/>
    <p:sldId id="326" r:id="rId39"/>
    <p:sldId id="327" r:id="rId40"/>
    <p:sldId id="328" r:id="rId41"/>
    <p:sldId id="329" r:id="rId42"/>
    <p:sldId id="320" r:id="rId43"/>
    <p:sldId id="303" r:id="rId44"/>
    <p:sldId id="305" r:id="rId45"/>
    <p:sldId id="304" r:id="rId46"/>
    <p:sldId id="29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5B510-D88F-483D-AA28-75946A15A12E}" v="20" dt="2023-11-04T23:54:41.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56574" autoAdjust="0"/>
  </p:normalViewPr>
  <p:slideViewPr>
    <p:cSldViewPr snapToGrid="0">
      <p:cViewPr varScale="1">
        <p:scale>
          <a:sx n="40" d="100"/>
          <a:sy n="40" d="100"/>
        </p:scale>
        <p:origin x="1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0392548a-554d-41ce-90db-a9cc305eb12d" providerId="ADAL" clId="{77A5B510-D88F-483D-AA28-75946A15A12E}"/>
    <pc:docChg chg="custSel addSld delSld modSld">
      <pc:chgData name="Tammy Wilson" userId="0392548a-554d-41ce-90db-a9cc305eb12d" providerId="ADAL" clId="{77A5B510-D88F-483D-AA28-75946A15A12E}" dt="2023-11-04T23:59:31.588" v="260" actId="20577"/>
      <pc:docMkLst>
        <pc:docMk/>
      </pc:docMkLst>
      <pc:sldChg chg="modSp mod">
        <pc:chgData name="Tammy Wilson" userId="0392548a-554d-41ce-90db-a9cc305eb12d" providerId="ADAL" clId="{77A5B510-D88F-483D-AA28-75946A15A12E}" dt="2023-11-04T23:39:34.582" v="11" actId="114"/>
        <pc:sldMkLst>
          <pc:docMk/>
          <pc:sldMk cId="1286729132" sldId="263"/>
        </pc:sldMkLst>
        <pc:spChg chg="mod">
          <ac:chgData name="Tammy Wilson" userId="0392548a-554d-41ce-90db-a9cc305eb12d" providerId="ADAL" clId="{77A5B510-D88F-483D-AA28-75946A15A12E}" dt="2023-11-04T23:39:34.582" v="11" actId="114"/>
          <ac:spMkLst>
            <pc:docMk/>
            <pc:sldMk cId="1286729132" sldId="263"/>
            <ac:spMk id="3" creationId="{00000000-0000-0000-0000-000000000000}"/>
          </ac:spMkLst>
        </pc:spChg>
      </pc:sldChg>
      <pc:sldChg chg="add">
        <pc:chgData name="Tammy Wilson" userId="0392548a-554d-41ce-90db-a9cc305eb12d" providerId="ADAL" clId="{77A5B510-D88F-483D-AA28-75946A15A12E}" dt="2023-11-04T23:38:59.096" v="1"/>
        <pc:sldMkLst>
          <pc:docMk/>
          <pc:sldMk cId="2394105272" sldId="291"/>
        </pc:sldMkLst>
      </pc:sldChg>
      <pc:sldChg chg="del">
        <pc:chgData name="Tammy Wilson" userId="0392548a-554d-41ce-90db-a9cc305eb12d" providerId="ADAL" clId="{77A5B510-D88F-483D-AA28-75946A15A12E}" dt="2023-11-04T23:38:56.286" v="0" actId="2696"/>
        <pc:sldMkLst>
          <pc:docMk/>
          <pc:sldMk cId="2437284692" sldId="291"/>
        </pc:sldMkLst>
      </pc:sldChg>
      <pc:sldChg chg="modSp mod">
        <pc:chgData name="Tammy Wilson" userId="0392548a-554d-41ce-90db-a9cc305eb12d" providerId="ADAL" clId="{77A5B510-D88F-483D-AA28-75946A15A12E}" dt="2023-11-04T23:59:31.588" v="260" actId="20577"/>
        <pc:sldMkLst>
          <pc:docMk/>
          <pc:sldMk cId="3246488073" sldId="305"/>
        </pc:sldMkLst>
        <pc:spChg chg="mod">
          <ac:chgData name="Tammy Wilson" userId="0392548a-554d-41ce-90db-a9cc305eb12d" providerId="ADAL" clId="{77A5B510-D88F-483D-AA28-75946A15A12E}" dt="2023-11-04T23:59:31.588" v="260" actId="20577"/>
          <ac:spMkLst>
            <pc:docMk/>
            <pc:sldMk cId="3246488073" sldId="305"/>
            <ac:spMk id="2" creationId="{00000000-0000-0000-0000-000000000000}"/>
          </ac:spMkLst>
        </pc:spChg>
        <pc:spChg chg="mod">
          <ac:chgData name="Tammy Wilson" userId="0392548a-554d-41ce-90db-a9cc305eb12d" providerId="ADAL" clId="{77A5B510-D88F-483D-AA28-75946A15A12E}" dt="2023-11-04T23:58:43.339" v="252" actId="20577"/>
          <ac:spMkLst>
            <pc:docMk/>
            <pc:sldMk cId="3246488073" sldId="305"/>
            <ac:spMk id="3" creationId="{00000000-0000-0000-0000-000000000000}"/>
          </ac:spMkLst>
        </pc:spChg>
      </pc:sldChg>
      <pc:sldChg chg="modSp mod">
        <pc:chgData name="Tammy Wilson" userId="0392548a-554d-41ce-90db-a9cc305eb12d" providerId="ADAL" clId="{77A5B510-D88F-483D-AA28-75946A15A12E}" dt="2023-11-04T23:44:24.929" v="60" actId="115"/>
        <pc:sldMkLst>
          <pc:docMk/>
          <pc:sldMk cId="903191401" sldId="308"/>
        </pc:sldMkLst>
        <pc:spChg chg="mod">
          <ac:chgData name="Tammy Wilson" userId="0392548a-554d-41ce-90db-a9cc305eb12d" providerId="ADAL" clId="{77A5B510-D88F-483D-AA28-75946A15A12E}" dt="2023-11-04T23:44:24.929" v="60" actId="115"/>
          <ac:spMkLst>
            <pc:docMk/>
            <pc:sldMk cId="903191401" sldId="308"/>
            <ac:spMk id="3" creationId="{00000000-0000-0000-0000-000000000000}"/>
          </ac:spMkLst>
        </pc:spChg>
      </pc:sldChg>
      <pc:sldChg chg="modSp mod">
        <pc:chgData name="Tammy Wilson" userId="0392548a-554d-41ce-90db-a9cc305eb12d" providerId="ADAL" clId="{77A5B510-D88F-483D-AA28-75946A15A12E}" dt="2023-11-04T23:52:21.845" v="85" actId="115"/>
        <pc:sldMkLst>
          <pc:docMk/>
          <pc:sldMk cId="2116922405" sldId="317"/>
        </pc:sldMkLst>
        <pc:spChg chg="mod">
          <ac:chgData name="Tammy Wilson" userId="0392548a-554d-41ce-90db-a9cc305eb12d" providerId="ADAL" clId="{77A5B510-D88F-483D-AA28-75946A15A12E}" dt="2023-11-04T23:52:21.845" v="85" actId="115"/>
          <ac:spMkLst>
            <pc:docMk/>
            <pc:sldMk cId="2116922405" sldId="317"/>
            <ac:spMk id="3" creationId="{00000000-0000-0000-0000-000000000000}"/>
          </ac:spMkLst>
        </pc:spChg>
      </pc:sldChg>
      <pc:sldChg chg="modSp">
        <pc:chgData name="Tammy Wilson" userId="0392548a-554d-41ce-90db-a9cc305eb12d" providerId="ADAL" clId="{77A5B510-D88F-483D-AA28-75946A15A12E}" dt="2023-11-04T23:47:39.284" v="70" actId="1076"/>
        <pc:sldMkLst>
          <pc:docMk/>
          <pc:sldMk cId="3068490772" sldId="319"/>
        </pc:sldMkLst>
        <pc:picChg chg="mod">
          <ac:chgData name="Tammy Wilson" userId="0392548a-554d-41ce-90db-a9cc305eb12d" providerId="ADAL" clId="{77A5B510-D88F-483D-AA28-75946A15A12E}" dt="2023-11-04T23:47:39.284" v="70" actId="1076"/>
          <ac:picMkLst>
            <pc:docMk/>
            <pc:sldMk cId="3068490772" sldId="319"/>
            <ac:picMk id="7170" creationId="{00000000-0000-0000-0000-000000000000}"/>
          </ac:picMkLst>
        </pc:picChg>
      </pc:sldChg>
      <pc:sldChg chg="modSp mod">
        <pc:chgData name="Tammy Wilson" userId="0392548a-554d-41ce-90db-a9cc305eb12d" providerId="ADAL" clId="{77A5B510-D88F-483D-AA28-75946A15A12E}" dt="2023-11-04T23:57:14.458" v="227" actId="14100"/>
        <pc:sldMkLst>
          <pc:docMk/>
          <pc:sldMk cId="2737328637" sldId="322"/>
        </pc:sldMkLst>
        <pc:spChg chg="mod">
          <ac:chgData name="Tammy Wilson" userId="0392548a-554d-41ce-90db-a9cc305eb12d" providerId="ADAL" clId="{77A5B510-D88F-483D-AA28-75946A15A12E}" dt="2023-11-04T23:57:14.458" v="227" actId="14100"/>
          <ac:spMkLst>
            <pc:docMk/>
            <pc:sldMk cId="2737328637" sldId="322"/>
            <ac:spMk id="3" creationId="{00000000-0000-0000-0000-000000000000}"/>
          </ac:spMkLst>
        </pc:spChg>
      </pc:sldChg>
      <pc:sldChg chg="modSp mod">
        <pc:chgData name="Tammy Wilson" userId="0392548a-554d-41ce-90db-a9cc305eb12d" providerId="ADAL" clId="{77A5B510-D88F-483D-AA28-75946A15A12E}" dt="2023-11-04T23:42:18.015" v="48" actId="5793"/>
        <pc:sldMkLst>
          <pc:docMk/>
          <pc:sldMk cId="2130597510" sldId="332"/>
        </pc:sldMkLst>
        <pc:spChg chg="mod">
          <ac:chgData name="Tammy Wilson" userId="0392548a-554d-41ce-90db-a9cc305eb12d" providerId="ADAL" clId="{77A5B510-D88F-483D-AA28-75946A15A12E}" dt="2023-11-04T23:42:18.015" v="48" actId="5793"/>
          <ac:spMkLst>
            <pc:docMk/>
            <pc:sldMk cId="2130597510" sldId="332"/>
            <ac:spMk id="3" creationId="{48945914-09B0-4ECD-BAC3-211F5BE64AF3}"/>
          </ac:spMkLst>
        </pc:spChg>
      </pc:sldChg>
      <pc:sldChg chg="modSp mod">
        <pc:chgData name="Tammy Wilson" userId="0392548a-554d-41ce-90db-a9cc305eb12d" providerId="ADAL" clId="{77A5B510-D88F-483D-AA28-75946A15A12E}" dt="2023-11-04T23:50:25" v="71" actId="14100"/>
        <pc:sldMkLst>
          <pc:docMk/>
          <pc:sldMk cId="2221498982" sldId="333"/>
        </pc:sldMkLst>
        <pc:picChg chg="mod">
          <ac:chgData name="Tammy Wilson" userId="0392548a-554d-41ce-90db-a9cc305eb12d" providerId="ADAL" clId="{77A5B510-D88F-483D-AA28-75946A15A12E}" dt="2023-11-04T23:50:25" v="71" actId="14100"/>
          <ac:picMkLst>
            <pc:docMk/>
            <pc:sldMk cId="2221498982" sldId="333"/>
            <ac:picMk id="3" creationId="{E1002B3A-4FFA-31EA-9028-A0E245F86DB7}"/>
          </ac:picMkLst>
        </pc:picChg>
      </pc:sldChg>
      <pc:sldChg chg="modSp mod">
        <pc:chgData name="Tammy Wilson" userId="0392548a-554d-41ce-90db-a9cc305eb12d" providerId="ADAL" clId="{77A5B510-D88F-483D-AA28-75946A15A12E}" dt="2023-11-04T23:47:30.754" v="68" actId="14100"/>
        <pc:sldMkLst>
          <pc:docMk/>
          <pc:sldMk cId="3564059919" sldId="334"/>
        </pc:sldMkLst>
        <pc:picChg chg="mod">
          <ac:chgData name="Tammy Wilson" userId="0392548a-554d-41ce-90db-a9cc305eb12d" providerId="ADAL" clId="{77A5B510-D88F-483D-AA28-75946A15A12E}" dt="2023-11-04T23:47:30.754" v="68" actId="14100"/>
          <ac:picMkLst>
            <pc:docMk/>
            <pc:sldMk cId="3564059919" sldId="334"/>
            <ac:picMk id="3" creationId="{DD5E82FD-88EE-2ACE-92F2-3990F2D4FD8C}"/>
          </ac:picMkLst>
        </pc:picChg>
      </pc:sldChg>
      <pc:sldChg chg="modSp mod">
        <pc:chgData name="Tammy Wilson" userId="0392548a-554d-41ce-90db-a9cc305eb12d" providerId="ADAL" clId="{77A5B510-D88F-483D-AA28-75946A15A12E}" dt="2023-11-04T23:45:03.593" v="63" actId="14100"/>
        <pc:sldMkLst>
          <pc:docMk/>
          <pc:sldMk cId="1245471299" sldId="335"/>
        </pc:sldMkLst>
        <pc:picChg chg="mod">
          <ac:chgData name="Tammy Wilson" userId="0392548a-554d-41ce-90db-a9cc305eb12d" providerId="ADAL" clId="{77A5B510-D88F-483D-AA28-75946A15A12E}" dt="2023-11-04T23:45:03.593" v="63" actId="14100"/>
          <ac:picMkLst>
            <pc:docMk/>
            <pc:sldMk cId="1245471299" sldId="335"/>
            <ac:picMk id="3" creationId="{E56D30A0-ECB1-C203-77EC-CBEC62A19AAB}"/>
          </ac:picMkLst>
        </pc:picChg>
      </pc:sldChg>
      <pc:sldChg chg="modSp mod">
        <pc:chgData name="Tammy Wilson" userId="0392548a-554d-41ce-90db-a9cc305eb12d" providerId="ADAL" clId="{77A5B510-D88F-483D-AA28-75946A15A12E}" dt="2023-11-04T23:47:19.921" v="65" actId="1076"/>
        <pc:sldMkLst>
          <pc:docMk/>
          <pc:sldMk cId="3961662962" sldId="336"/>
        </pc:sldMkLst>
        <pc:picChg chg="mod">
          <ac:chgData name="Tammy Wilson" userId="0392548a-554d-41ce-90db-a9cc305eb12d" providerId="ADAL" clId="{77A5B510-D88F-483D-AA28-75946A15A12E}" dt="2023-11-04T23:47:19.921" v="65" actId="1076"/>
          <ac:picMkLst>
            <pc:docMk/>
            <pc:sldMk cId="3961662962" sldId="336"/>
            <ac:picMk id="3" creationId="{CF354934-1789-9E42-6998-A9B1035398EE}"/>
          </ac:picMkLst>
        </pc:picChg>
      </pc:sldChg>
      <pc:sldChg chg="addSp delSp modSp new mod">
        <pc:chgData name="Tammy Wilson" userId="0392548a-554d-41ce-90db-a9cc305eb12d" providerId="ADAL" clId="{77A5B510-D88F-483D-AA28-75946A15A12E}" dt="2023-11-04T23:54:41.924" v="147" actId="1076"/>
        <pc:sldMkLst>
          <pc:docMk/>
          <pc:sldMk cId="1705643373" sldId="337"/>
        </pc:sldMkLst>
        <pc:spChg chg="mod">
          <ac:chgData name="Tammy Wilson" userId="0392548a-554d-41ce-90db-a9cc305eb12d" providerId="ADAL" clId="{77A5B510-D88F-483D-AA28-75946A15A12E}" dt="2023-11-04T23:54:33.700" v="143" actId="14100"/>
          <ac:spMkLst>
            <pc:docMk/>
            <pc:sldMk cId="1705643373" sldId="337"/>
            <ac:spMk id="2" creationId="{4AF35BF2-EED8-0D8B-9F9D-C869D2826897}"/>
          </ac:spMkLst>
        </pc:spChg>
        <pc:spChg chg="add del mod">
          <ac:chgData name="Tammy Wilson" userId="0392548a-554d-41ce-90db-a9cc305eb12d" providerId="ADAL" clId="{77A5B510-D88F-483D-AA28-75946A15A12E}" dt="2023-11-04T23:53:16.061" v="90" actId="20577"/>
          <ac:spMkLst>
            <pc:docMk/>
            <pc:sldMk cId="1705643373" sldId="337"/>
            <ac:spMk id="3" creationId="{DEEE3E04-FCF7-170E-932D-F354EE747254}"/>
          </ac:spMkLst>
        </pc:spChg>
        <pc:picChg chg="add del mod">
          <ac:chgData name="Tammy Wilson" userId="0392548a-554d-41ce-90db-a9cc305eb12d" providerId="ADAL" clId="{77A5B510-D88F-483D-AA28-75946A15A12E}" dt="2023-11-04T23:53:14.623" v="88"/>
          <ac:picMkLst>
            <pc:docMk/>
            <pc:sldMk cId="1705643373" sldId="337"/>
            <ac:picMk id="1026" creationId="{56D65B4D-DD9A-296B-8682-BDB2F10A0E86}"/>
          </ac:picMkLst>
        </pc:picChg>
        <pc:picChg chg="add mod">
          <ac:chgData name="Tammy Wilson" userId="0392548a-554d-41ce-90db-a9cc305eb12d" providerId="ADAL" clId="{77A5B510-D88F-483D-AA28-75946A15A12E}" dt="2023-11-04T23:54:35.152" v="144" actId="1076"/>
          <ac:picMkLst>
            <pc:docMk/>
            <pc:sldMk cId="1705643373" sldId="337"/>
            <ac:picMk id="1028" creationId="{94A35083-6458-193A-3AAF-D36E9B72A3FB}"/>
          </ac:picMkLst>
        </pc:picChg>
        <pc:picChg chg="add mod">
          <ac:chgData name="Tammy Wilson" userId="0392548a-554d-41ce-90db-a9cc305eb12d" providerId="ADAL" clId="{77A5B510-D88F-483D-AA28-75946A15A12E}" dt="2023-11-04T23:54:41.924" v="147" actId="1076"/>
          <ac:picMkLst>
            <pc:docMk/>
            <pc:sldMk cId="1705643373" sldId="337"/>
            <ac:picMk id="1030" creationId="{E6B08EF9-A712-73F2-7F8C-EA51661867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D59C3-AB58-48D9-BBEF-66E98F9D9BA3}"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A3655-2A6F-41B5-9F62-99DBD80191F4}" type="slidenum">
              <a:rPr lang="en-US" smtClean="0"/>
              <a:t>‹#›</a:t>
            </a:fld>
            <a:endParaRPr lang="en-US"/>
          </a:p>
        </p:txBody>
      </p:sp>
    </p:spTree>
    <p:extLst>
      <p:ext uri="{BB962C8B-B14F-4D97-AF65-F5344CB8AC3E}">
        <p14:creationId xmlns:p14="http://schemas.microsoft.com/office/powerpoint/2010/main" val="245861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hem4kids.com/files/elements/001_speak.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hem4kids.com/files/atom_electron.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hem4kids.com/files/atom_bonds.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chem4kids.com/files/matter_chemphys.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Mendeleev  was a Russian teacher and chemist, youngest of 17 children</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2</a:t>
            </a:fld>
            <a:endParaRPr lang="en-US"/>
          </a:p>
        </p:txBody>
      </p:sp>
    </p:spTree>
    <p:extLst>
      <p:ext uri="{BB962C8B-B14F-4D97-AF65-F5344CB8AC3E}">
        <p14:creationId xmlns:p14="http://schemas.microsoft.com/office/powerpoint/2010/main" val="358040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Last to be discovered: </a:t>
            </a:r>
            <a:r>
              <a:rPr lang="en-CA" sz="1200" b="0" i="0" kern="1200" dirty="0">
                <a:solidFill>
                  <a:schemeClr val="tx1"/>
                </a:solidFill>
                <a:effectLst/>
                <a:latin typeface="+mn-lt"/>
                <a:ea typeface="+mn-ea"/>
                <a:cs typeface="+mn-cs"/>
              </a:rPr>
              <a:t>Because most elements </a:t>
            </a:r>
            <a:r>
              <a:rPr lang="en-CA" sz="1200" b="1" i="0" kern="1200" dirty="0">
                <a:solidFill>
                  <a:schemeClr val="tx1"/>
                </a:solidFill>
                <a:effectLst/>
                <a:latin typeface="+mn-lt"/>
                <a:ea typeface="+mn-ea"/>
                <a:cs typeface="+mn-cs"/>
              </a:rPr>
              <a:t>were discovered</a:t>
            </a:r>
            <a:r>
              <a:rPr lang="en-CA" sz="1200" b="0" i="0" kern="1200" dirty="0">
                <a:solidFill>
                  <a:schemeClr val="tx1"/>
                </a:solidFill>
                <a:effectLst/>
                <a:latin typeface="+mn-lt"/>
                <a:ea typeface="+mn-ea"/>
                <a:cs typeface="+mn-cs"/>
              </a:rPr>
              <a:t> through their reactivity with other elements, typically with oxygen, it was difficult for scientists to work with a substance that seemed to have little or no chemical properties based upon the lack of reactivity.</a:t>
            </a:r>
          </a:p>
          <a:p>
            <a:endParaRPr lang="en-CA" sz="1200" b="0" i="0" kern="1200" dirty="0">
              <a:solidFill>
                <a:schemeClr val="tx1"/>
              </a:solidFill>
              <a:effectLst/>
              <a:latin typeface="+mn-lt"/>
              <a:ea typeface="+mn-ea"/>
              <a:cs typeface="+mn-cs"/>
            </a:endParaRPr>
          </a:p>
          <a:p>
            <a:r>
              <a:rPr lang="en-CA" dirty="0"/>
              <a:t>Most noble gases are found in the atmosphere in small amounts. Argon gas makes up about one percent of the atmosphere. Passing an electric current through a glass tube filled with a noble gas can produce a colorful light, as in the photograph to the right. Argon gas also is placed in tungsten filament light bulbs, because it will not react with the hot filament.</a:t>
            </a:r>
          </a:p>
          <a:p>
            <a:r>
              <a:rPr lang="en-CA" sz="1200" b="0" i="0" kern="1200" dirty="0">
                <a:solidFill>
                  <a:schemeClr val="tx1"/>
                </a:solidFill>
                <a:effectLst/>
                <a:latin typeface="+mn-lt"/>
                <a:ea typeface="+mn-ea"/>
                <a:cs typeface="+mn-cs"/>
              </a:rPr>
              <a:t>Neon is used in advertising signs. </a:t>
            </a:r>
          </a:p>
          <a:p>
            <a:r>
              <a:rPr lang="en-CA" sz="1200" b="0" i="0" kern="1200" dirty="0">
                <a:solidFill>
                  <a:schemeClr val="tx1"/>
                </a:solidFill>
                <a:effectLst/>
                <a:latin typeface="+mn-lt"/>
                <a:ea typeface="+mn-ea"/>
                <a:cs typeface="+mn-cs"/>
              </a:rPr>
              <a:t>Argon is used in light bulbs. </a:t>
            </a:r>
          </a:p>
          <a:p>
            <a:r>
              <a:rPr lang="en-CA" sz="1200" b="0" i="0" kern="1200" dirty="0">
                <a:solidFill>
                  <a:schemeClr val="tx1"/>
                </a:solidFill>
                <a:effectLst/>
                <a:latin typeface="+mn-lt"/>
                <a:ea typeface="+mn-ea"/>
                <a:cs typeface="+mn-cs"/>
              </a:rPr>
              <a:t>Helium is used in balloons and to cool things. </a:t>
            </a:r>
          </a:p>
          <a:p>
            <a:r>
              <a:rPr lang="en-CA" sz="1200" b="0" i="0" kern="1200" dirty="0">
                <a:solidFill>
                  <a:schemeClr val="tx1"/>
                </a:solidFill>
                <a:effectLst/>
                <a:latin typeface="+mn-lt"/>
                <a:ea typeface="+mn-ea"/>
                <a:cs typeface="+mn-cs"/>
              </a:rPr>
              <a:t>Xenon is used in headlights for new cars. </a:t>
            </a:r>
          </a:p>
          <a:p>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atomic numbers</a:t>
            </a:r>
            <a:r>
              <a:rPr lang="en-CA" sz="1200" b="0" i="0" kern="1200" dirty="0">
                <a:solidFill>
                  <a:schemeClr val="tx1"/>
                </a:solidFill>
                <a:effectLst/>
                <a:latin typeface="+mn-lt"/>
                <a:ea typeface="+mn-ea"/>
                <a:cs typeface="+mn-cs"/>
              </a:rPr>
              <a:t> increase, the elements become rarer.  </a:t>
            </a:r>
            <a:endParaRPr lang="en-CA" dirty="0"/>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33</a:t>
            </a:fld>
            <a:endParaRPr lang="en-US"/>
          </a:p>
        </p:txBody>
      </p:sp>
    </p:spTree>
    <p:extLst>
      <p:ext uri="{BB962C8B-B14F-4D97-AF65-F5344CB8AC3E}">
        <p14:creationId xmlns:p14="http://schemas.microsoft.com/office/powerpoint/2010/main" val="258668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Neon is used in advertising signs. </a:t>
            </a:r>
          </a:p>
          <a:p>
            <a:r>
              <a:rPr lang="en-CA" sz="1200" b="0" i="0" kern="1200" dirty="0">
                <a:solidFill>
                  <a:schemeClr val="tx1"/>
                </a:solidFill>
                <a:effectLst/>
                <a:latin typeface="+mn-lt"/>
                <a:ea typeface="+mn-ea"/>
                <a:cs typeface="+mn-cs"/>
              </a:rPr>
              <a:t>Argon is used in light bulbs. </a:t>
            </a:r>
          </a:p>
          <a:p>
            <a:r>
              <a:rPr lang="en-CA" sz="1200" b="0" i="0" kern="1200" dirty="0">
                <a:solidFill>
                  <a:schemeClr val="tx1"/>
                </a:solidFill>
                <a:effectLst/>
                <a:latin typeface="+mn-lt"/>
                <a:ea typeface="+mn-ea"/>
                <a:cs typeface="+mn-cs"/>
              </a:rPr>
              <a:t>Helium is used in balloons and to cool things. </a:t>
            </a:r>
          </a:p>
          <a:p>
            <a:r>
              <a:rPr lang="en-CA" sz="1200" b="0" i="0" kern="1200" dirty="0">
                <a:solidFill>
                  <a:schemeClr val="tx1"/>
                </a:solidFill>
                <a:effectLst/>
                <a:latin typeface="+mn-lt"/>
                <a:ea typeface="+mn-ea"/>
                <a:cs typeface="+mn-cs"/>
              </a:rPr>
              <a:t>Xenon is used in headlights for new cars. </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34</a:t>
            </a:fld>
            <a:endParaRPr lang="en-US"/>
          </a:p>
        </p:txBody>
      </p:sp>
    </p:spTree>
    <p:extLst>
      <p:ext uri="{BB962C8B-B14F-4D97-AF65-F5344CB8AC3E}">
        <p14:creationId xmlns:p14="http://schemas.microsoft.com/office/powerpoint/2010/main" val="3778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argon doesn’t react with the tungsten filament in the bulb</a:t>
            </a:r>
          </a:p>
        </p:txBody>
      </p:sp>
      <p:sp>
        <p:nvSpPr>
          <p:cNvPr id="4" name="Slide Number Placeholder 3"/>
          <p:cNvSpPr>
            <a:spLocks noGrp="1"/>
          </p:cNvSpPr>
          <p:nvPr>
            <p:ph type="sldNum" sz="quarter" idx="10"/>
          </p:nvPr>
        </p:nvSpPr>
        <p:spPr/>
        <p:txBody>
          <a:bodyPr/>
          <a:lstStyle/>
          <a:p>
            <a:fld id="{1190F6D5-739A-4072-A568-7A2E4A620EB1}" type="slidenum">
              <a:rPr lang="en-US" smtClean="0"/>
              <a:t>36</a:t>
            </a:fld>
            <a:endParaRPr lang="en-US"/>
          </a:p>
        </p:txBody>
      </p:sp>
    </p:spTree>
    <p:extLst>
      <p:ext uri="{BB962C8B-B14F-4D97-AF65-F5344CB8AC3E}">
        <p14:creationId xmlns:p14="http://schemas.microsoft.com/office/powerpoint/2010/main" val="3324142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sng" kern="1200" dirty="0">
                <a:solidFill>
                  <a:schemeClr val="tx1"/>
                </a:solidFill>
                <a:effectLst/>
                <a:latin typeface="+mn-lt"/>
                <a:ea typeface="+mn-ea"/>
                <a:cs typeface="+mn-cs"/>
                <a:hlinkClick r:id="rId3" tooltip="hydrogen"/>
              </a:rPr>
              <a:t>Hydrogen</a:t>
            </a:r>
            <a:r>
              <a:rPr lang="en-CA" sz="1200" b="0" i="0" kern="1200" dirty="0">
                <a:solidFill>
                  <a:schemeClr val="tx1"/>
                </a:solidFill>
                <a:effectLst/>
                <a:latin typeface="+mn-lt"/>
                <a:ea typeface="+mn-ea"/>
                <a:cs typeface="+mn-cs"/>
              </a:rPr>
              <a:t> can have the electron traits of two groups: one and seven. For chemists, hydrogen is sometimes missing an electron like the members of group IA, and sometimes has an extra one as in group VIIA. When you study acids and bases you will regularly work with hydrogen cations (H</a:t>
            </a:r>
            <a:r>
              <a:rPr lang="en-CA" sz="1200" b="0" i="0" kern="1200" baseline="300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 A hydride is a hydrogen anion and has an extra electron (H</a:t>
            </a:r>
            <a:r>
              <a:rPr lang="en-CA" sz="1200" b="0" i="0" kern="1200" baseline="300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43</a:t>
            </a:fld>
            <a:endParaRPr lang="en-US"/>
          </a:p>
        </p:txBody>
      </p:sp>
    </p:spTree>
    <p:extLst>
      <p:ext uri="{BB962C8B-B14F-4D97-AF65-F5344CB8AC3E}">
        <p14:creationId xmlns:p14="http://schemas.microsoft.com/office/powerpoint/2010/main" val="59750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Hydrogen is a very special element of the periodic table and doesn't belong to any family. While hydrogen sits in Group I, it is NOT an alkali metal. </a:t>
            </a:r>
          </a:p>
          <a:p>
            <a:r>
              <a:rPr lang="en-CA" sz="1200" b="0" i="0" kern="1200" dirty="0">
                <a:solidFill>
                  <a:schemeClr val="tx1"/>
                </a:solidFill>
                <a:effectLst/>
                <a:latin typeface="+mn-lt"/>
                <a:ea typeface="+mn-ea"/>
                <a:cs typeface="+mn-cs"/>
              </a:rPr>
              <a:t>They all have one </a:t>
            </a:r>
            <a:r>
              <a:rPr lang="en-CA" sz="1200" b="0" i="0" u="sng" kern="1200" dirty="0">
                <a:solidFill>
                  <a:schemeClr val="tx1"/>
                </a:solidFill>
                <a:effectLst/>
                <a:latin typeface="+mn-lt"/>
                <a:ea typeface="+mn-ea"/>
                <a:cs typeface="+mn-cs"/>
                <a:hlinkClick r:id="rId3" tooltip="electrons"/>
              </a:rPr>
              <a:t>electrons</a:t>
            </a:r>
            <a:r>
              <a:rPr lang="en-CA" sz="1200" b="0" i="0" kern="1200" dirty="0">
                <a:solidFill>
                  <a:schemeClr val="tx1"/>
                </a:solidFill>
                <a:effectLst/>
                <a:latin typeface="+mn-lt"/>
                <a:ea typeface="+mn-ea"/>
                <a:cs typeface="+mn-cs"/>
              </a:rPr>
              <a:t> in their outer shell. That's one electron away from being happy (full shells). When you are that close to having a full shell, you want to bond with other elements and lose that electron. An increased desire to bond means you are more reactive. In fact, when you put some of these pure elements in water (H</a:t>
            </a:r>
            <a:r>
              <a:rPr lang="en-CA" sz="1200" b="0" i="0" kern="1200" baseline="-25000" dirty="0">
                <a:solidFill>
                  <a:schemeClr val="tx1"/>
                </a:solidFill>
                <a:effectLst/>
                <a:latin typeface="+mn-lt"/>
                <a:ea typeface="+mn-ea"/>
                <a:cs typeface="+mn-cs"/>
              </a:rPr>
              <a:t>2</a:t>
            </a:r>
            <a:r>
              <a:rPr lang="en-CA" sz="1200" b="0" i="0" kern="1200" dirty="0">
                <a:solidFill>
                  <a:schemeClr val="tx1"/>
                </a:solidFill>
                <a:effectLst/>
                <a:latin typeface="+mn-lt"/>
                <a:ea typeface="+mn-ea"/>
                <a:cs typeface="+mn-cs"/>
              </a:rPr>
              <a:t>O), they can cause huge explosions. </a:t>
            </a:r>
          </a:p>
          <a:p>
            <a:r>
              <a:rPr lang="en-CA" sz="1200" b="1" i="0" kern="1200" dirty="0">
                <a:solidFill>
                  <a:schemeClr val="tx1"/>
                </a:solidFill>
                <a:effectLst/>
                <a:latin typeface="+mn-lt"/>
                <a:ea typeface="+mn-ea"/>
                <a:cs typeface="+mn-cs"/>
              </a:rPr>
              <a:t>The reactivity of the alkali metals increases down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Flame tests can be used to identify alkali metals</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6</a:t>
            </a:fld>
            <a:endParaRPr lang="en-US"/>
          </a:p>
        </p:txBody>
      </p:sp>
    </p:spTree>
    <p:extLst>
      <p:ext uri="{BB962C8B-B14F-4D97-AF65-F5344CB8AC3E}">
        <p14:creationId xmlns:p14="http://schemas.microsoft.com/office/powerpoint/2010/main" val="195621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be kept under </a:t>
            </a:r>
          </a:p>
        </p:txBody>
      </p:sp>
      <p:sp>
        <p:nvSpPr>
          <p:cNvPr id="4" name="Slide Number Placeholder 3"/>
          <p:cNvSpPr>
            <a:spLocks noGrp="1"/>
          </p:cNvSpPr>
          <p:nvPr>
            <p:ph type="sldNum" sz="quarter" idx="5"/>
          </p:nvPr>
        </p:nvSpPr>
        <p:spPr/>
        <p:txBody>
          <a:bodyPr/>
          <a:lstStyle/>
          <a:p>
            <a:fld id="{3B1A3655-2A6F-41B5-9F62-99DBD80191F4}" type="slidenum">
              <a:rPr lang="en-US" smtClean="0"/>
              <a:t>7</a:t>
            </a:fld>
            <a:endParaRPr lang="en-US"/>
          </a:p>
        </p:txBody>
      </p:sp>
    </p:spTree>
    <p:extLst>
      <p:ext uri="{BB962C8B-B14F-4D97-AF65-F5344CB8AC3E}">
        <p14:creationId xmlns:p14="http://schemas.microsoft.com/office/powerpoint/2010/main" val="21841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Potassium reacts with a lilac flame</a:t>
            </a:r>
          </a:p>
        </p:txBody>
      </p:sp>
      <p:sp>
        <p:nvSpPr>
          <p:cNvPr id="4" name="Slide Number Placeholder 3"/>
          <p:cNvSpPr>
            <a:spLocks noGrp="1"/>
          </p:cNvSpPr>
          <p:nvPr>
            <p:ph type="sldNum" sz="quarter" idx="10"/>
          </p:nvPr>
        </p:nvSpPr>
        <p:spPr/>
        <p:txBody>
          <a:bodyPr/>
          <a:lstStyle/>
          <a:p>
            <a:fld id="{1190F6D5-739A-4072-A568-7A2E4A620EB1}" type="slidenum">
              <a:rPr lang="en-US" smtClean="0"/>
              <a:t>9</a:t>
            </a:fld>
            <a:endParaRPr lang="en-US"/>
          </a:p>
        </p:txBody>
      </p:sp>
    </p:spTree>
    <p:extLst>
      <p:ext uri="{BB962C8B-B14F-4D97-AF65-F5344CB8AC3E}">
        <p14:creationId xmlns:p14="http://schemas.microsoft.com/office/powerpoint/2010/main" val="270920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board were 97 people; there were 36 fatalities.</a:t>
            </a:r>
          </a:p>
          <a:p>
            <a:r>
              <a:rPr lang="en-US" dirty="0"/>
              <a:t>https://www.youtube.com/watch?v=CgWHbpMVQ1U</a:t>
            </a:r>
            <a:endParaRPr lang="en-US" dirty="0">
              <a:cs typeface="Calibri"/>
            </a:endParaRPr>
          </a:p>
        </p:txBody>
      </p:sp>
      <p:sp>
        <p:nvSpPr>
          <p:cNvPr id="4" name="Slide Number Placeholder 3"/>
          <p:cNvSpPr>
            <a:spLocks noGrp="1"/>
          </p:cNvSpPr>
          <p:nvPr>
            <p:ph type="sldNum" sz="quarter" idx="5"/>
          </p:nvPr>
        </p:nvSpPr>
        <p:spPr/>
        <p:txBody>
          <a:bodyPr/>
          <a:lstStyle/>
          <a:p>
            <a:fld id="{3B1A3655-2A6F-41B5-9F62-99DBD80191F4}" type="slidenum">
              <a:rPr lang="en-US" smtClean="0"/>
              <a:t>14</a:t>
            </a:fld>
            <a:endParaRPr lang="en-US"/>
          </a:p>
        </p:txBody>
      </p:sp>
    </p:spTree>
    <p:extLst>
      <p:ext uri="{BB962C8B-B14F-4D97-AF65-F5344CB8AC3E}">
        <p14:creationId xmlns:p14="http://schemas.microsoft.com/office/powerpoint/2010/main" val="389558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As you get to the bottom of the list, you will find the </a:t>
            </a:r>
            <a:r>
              <a:rPr lang="en-CA" sz="1200" b="1" i="0" kern="1200" dirty="0" err="1">
                <a:solidFill>
                  <a:schemeClr val="tx1"/>
                </a:solidFill>
                <a:effectLst/>
                <a:latin typeface="+mn-lt"/>
                <a:ea typeface="+mn-ea"/>
                <a:cs typeface="+mn-cs"/>
              </a:rPr>
              <a:t>radioactive</a:t>
            </a:r>
            <a:r>
              <a:rPr lang="en-CA" sz="1200" b="0" i="0" kern="1200" dirty="0" err="1">
                <a:solidFill>
                  <a:schemeClr val="tx1"/>
                </a:solidFill>
                <a:effectLst/>
                <a:latin typeface="+mn-lt"/>
                <a:ea typeface="+mn-ea"/>
                <a:cs typeface="+mn-cs"/>
              </a:rPr>
              <a:t>radium</a:t>
            </a:r>
            <a:r>
              <a:rPr lang="en-CA" sz="1200" b="0" i="0" kern="1200" dirty="0">
                <a:solidFill>
                  <a:schemeClr val="tx1"/>
                </a:solidFill>
                <a:effectLst/>
                <a:latin typeface="+mn-lt"/>
                <a:ea typeface="+mn-ea"/>
                <a:cs typeface="+mn-cs"/>
              </a:rPr>
              <a:t>. While radium is not found around your house anymore, it used to be an ingredient in glow-in-the-dark paints. It was originally mixed with zinc sulfide (</a:t>
            </a:r>
            <a:r>
              <a:rPr lang="en-CA" sz="1200" b="0" i="0" kern="1200" dirty="0" err="1">
                <a:solidFill>
                  <a:schemeClr val="tx1"/>
                </a:solidFill>
                <a:effectLst/>
                <a:latin typeface="+mn-lt"/>
                <a:ea typeface="+mn-ea"/>
                <a:cs typeface="+mn-cs"/>
              </a:rPr>
              <a:t>ZnS</a:t>
            </a:r>
            <a:r>
              <a:rPr lang="en-CA" sz="1200" b="0" i="0" kern="1200" dirty="0">
                <a:solidFill>
                  <a:schemeClr val="tx1"/>
                </a:solidFill>
                <a:effectLst/>
                <a:latin typeface="+mn-lt"/>
                <a:ea typeface="+mn-ea"/>
                <a:cs typeface="+mn-cs"/>
              </a:rPr>
              <a:t>). The other elements are found in many items, including fireworks, batteries, flashbulbs, and special alloys. The lighter alkaline earth metals, such as magnesium and calcium, are very important in animal and plant physiology. You all know that calcium helps build your bones. Magnesium can be found in </a:t>
            </a:r>
            <a:r>
              <a:rPr lang="en-CA" sz="1200" b="1" i="0" kern="1200" dirty="0">
                <a:solidFill>
                  <a:schemeClr val="tx1"/>
                </a:solidFill>
                <a:effectLst/>
                <a:latin typeface="+mn-lt"/>
                <a:ea typeface="+mn-ea"/>
                <a:cs typeface="+mn-cs"/>
              </a:rPr>
              <a:t>chlorophyll</a:t>
            </a:r>
            <a:r>
              <a:rPr lang="en-CA" sz="1200" b="0" i="0" kern="1200" dirty="0">
                <a:solidFill>
                  <a:schemeClr val="tx1"/>
                </a:solidFill>
                <a:effectLst/>
                <a:latin typeface="+mn-lt"/>
                <a:ea typeface="+mn-ea"/>
                <a:cs typeface="+mn-cs"/>
              </a:rPr>
              <a:t> molecules.</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17</a:t>
            </a:fld>
            <a:endParaRPr lang="en-US"/>
          </a:p>
        </p:txBody>
      </p:sp>
    </p:spTree>
    <p:extLst>
      <p:ext uri="{BB962C8B-B14F-4D97-AF65-F5344CB8AC3E}">
        <p14:creationId xmlns:p14="http://schemas.microsoft.com/office/powerpoint/2010/main" val="374478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able to put more than eight electrons in the shell that is one in from the outermost shell.</a:t>
            </a:r>
          </a:p>
          <a:p>
            <a:r>
              <a:rPr lang="en-CA" sz="1200" b="0" i="0" kern="1200" dirty="0">
                <a:solidFill>
                  <a:schemeClr val="tx1"/>
                </a:solidFill>
                <a:effectLst/>
                <a:latin typeface="+mn-lt"/>
                <a:ea typeface="+mn-ea"/>
                <a:cs typeface="+mn-cs"/>
              </a:rPr>
              <a:t>Transition metals can use the two outermost shells/orbitals to </a:t>
            </a:r>
            <a:r>
              <a:rPr lang="en-CA" sz="1200" b="0" i="0" u="sng" kern="1200" dirty="0">
                <a:solidFill>
                  <a:schemeClr val="tx1"/>
                </a:solidFill>
                <a:effectLst/>
                <a:latin typeface="+mn-lt"/>
                <a:ea typeface="+mn-ea"/>
                <a:cs typeface="+mn-cs"/>
                <a:hlinkClick r:id="rId3" tooltip="chemical bonding"/>
              </a:rPr>
              <a:t>bond</a:t>
            </a:r>
            <a:r>
              <a:rPr lang="en-CA" sz="1200" b="0" i="0" kern="1200" dirty="0">
                <a:solidFill>
                  <a:schemeClr val="tx1"/>
                </a:solidFill>
                <a:effectLst/>
                <a:latin typeface="+mn-lt"/>
                <a:ea typeface="+mn-ea"/>
                <a:cs typeface="+mn-cs"/>
              </a:rPr>
              <a:t> with other elements. It's a </a:t>
            </a:r>
            <a:r>
              <a:rPr lang="en-CA" sz="1200" b="0" i="0" u="sng" kern="1200" dirty="0">
                <a:solidFill>
                  <a:schemeClr val="tx1"/>
                </a:solidFill>
                <a:effectLst/>
                <a:latin typeface="+mn-lt"/>
                <a:ea typeface="+mn-ea"/>
                <a:cs typeface="+mn-cs"/>
                <a:hlinkClick r:id="rId4" tooltip="chemical and physical changes"/>
              </a:rPr>
              <a:t>chemical trait</a:t>
            </a:r>
            <a:r>
              <a:rPr lang="en-CA" sz="1200" b="0" i="0" kern="1200" dirty="0">
                <a:solidFill>
                  <a:schemeClr val="tx1"/>
                </a:solidFill>
                <a:effectLst/>
                <a:latin typeface="+mn-lt"/>
                <a:ea typeface="+mn-ea"/>
                <a:cs typeface="+mn-cs"/>
              </a:rPr>
              <a:t> that allows them to bond with many elements in a variety of shapes. </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23</a:t>
            </a:fld>
            <a:endParaRPr lang="en-US"/>
          </a:p>
        </p:txBody>
      </p:sp>
    </p:spTree>
    <p:extLst>
      <p:ext uri="{BB962C8B-B14F-4D97-AF65-F5344CB8AC3E}">
        <p14:creationId xmlns:p14="http://schemas.microsoft.com/office/powerpoint/2010/main" val="197789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What chlorine does is it corrodes moist surfaces (like the inside of your lungs) by getting into the water and forming acids. If your lungs are dissolving from the chlorine, you won't be able to breathe, and that's how it will kill you.</a:t>
            </a:r>
          </a:p>
        </p:txBody>
      </p:sp>
      <p:sp>
        <p:nvSpPr>
          <p:cNvPr id="4" name="Slide Number Placeholder 3"/>
          <p:cNvSpPr>
            <a:spLocks noGrp="1"/>
          </p:cNvSpPr>
          <p:nvPr>
            <p:ph type="sldNum" sz="quarter" idx="5"/>
          </p:nvPr>
        </p:nvSpPr>
        <p:spPr/>
        <p:txBody>
          <a:bodyPr/>
          <a:lstStyle/>
          <a:p>
            <a:fld id="{3B1A3655-2A6F-41B5-9F62-99DBD80191F4}" type="slidenum">
              <a:rPr lang="en-US" smtClean="0"/>
              <a:t>25</a:t>
            </a:fld>
            <a:endParaRPr lang="en-US"/>
          </a:p>
        </p:txBody>
      </p:sp>
    </p:spTree>
    <p:extLst>
      <p:ext uri="{BB962C8B-B14F-4D97-AF65-F5344CB8AC3E}">
        <p14:creationId xmlns:p14="http://schemas.microsoft.com/office/powerpoint/2010/main" val="395019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fluorine and chlorine are </a:t>
            </a:r>
            <a:r>
              <a:rPr lang="en-CA" b="1" dirty="0"/>
              <a:t>gases</a:t>
            </a:r>
            <a:r>
              <a:rPr lang="en-CA" dirty="0"/>
              <a:t>, bromine is a </a:t>
            </a:r>
            <a:r>
              <a:rPr lang="en-CA" b="1" dirty="0"/>
              <a:t>liquid</a:t>
            </a:r>
            <a:r>
              <a:rPr lang="en-CA" dirty="0"/>
              <a:t>, and iodine and astatine are </a:t>
            </a:r>
            <a:r>
              <a:rPr lang="en-CA" b="1" dirty="0"/>
              <a:t>solids at RT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Greek words meaning “forming salts.”</a:t>
            </a:r>
          </a:p>
          <a:p>
            <a:r>
              <a:rPr lang="en-CA" dirty="0"/>
              <a:t>Fluorine</a:t>
            </a:r>
            <a:r>
              <a:rPr lang="en-CA" baseline="0" dirty="0"/>
              <a:t> most reactive.</a:t>
            </a:r>
          </a:p>
          <a:p>
            <a:r>
              <a:rPr lang="en-CA" dirty="0"/>
              <a:t>halogens are often used to kill harmful microorganisms. For example, the halogen chlorine is used to prevent the growth of algae in swimming pools and to purify drinking water. Solutions containing iodine are often used in hospitals and in doctors’ offices to kill germs on skin.</a:t>
            </a:r>
          </a:p>
        </p:txBody>
      </p:sp>
      <p:sp>
        <p:nvSpPr>
          <p:cNvPr id="4" name="Slide Number Placeholder 3"/>
          <p:cNvSpPr>
            <a:spLocks noGrp="1"/>
          </p:cNvSpPr>
          <p:nvPr>
            <p:ph type="sldNum" sz="quarter" idx="10"/>
          </p:nvPr>
        </p:nvSpPr>
        <p:spPr/>
        <p:txBody>
          <a:bodyPr/>
          <a:lstStyle/>
          <a:p>
            <a:fld id="{1190F6D5-739A-4072-A568-7A2E4A620EB1}" type="slidenum">
              <a:rPr lang="en-US" smtClean="0"/>
              <a:t>26</a:t>
            </a:fld>
            <a:endParaRPr lang="en-US"/>
          </a:p>
        </p:txBody>
      </p:sp>
    </p:spTree>
    <p:extLst>
      <p:ext uri="{BB962C8B-B14F-4D97-AF65-F5344CB8AC3E}">
        <p14:creationId xmlns:p14="http://schemas.microsoft.com/office/powerpoint/2010/main" val="418660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3220F6-8CEA-4B31-B5BB-35326A9C9B9A}"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353593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3220F6-8CEA-4B31-B5BB-35326A9C9B9A}"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395178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3220F6-8CEA-4B31-B5BB-35326A9C9B9A}"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213346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3220F6-8CEA-4B31-B5BB-35326A9C9B9A}"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39145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3220F6-8CEA-4B31-B5BB-35326A9C9B9A}"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171092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3220F6-8CEA-4B31-B5BB-35326A9C9B9A}"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4175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3220F6-8CEA-4B31-B5BB-35326A9C9B9A}"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24461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3220F6-8CEA-4B31-B5BB-35326A9C9B9A}"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368144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220F6-8CEA-4B31-B5BB-35326A9C9B9A}"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93760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3220F6-8CEA-4B31-B5BB-35326A9C9B9A}"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415896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3220F6-8CEA-4B31-B5BB-35326A9C9B9A}"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105873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220F6-8CEA-4B31-B5BB-35326A9C9B9A}" type="datetimeFigureOut">
              <a:rPr lang="en-US" smtClean="0"/>
              <a:t>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75E64-61F9-4E11-B3AB-04CC6207EE56}" type="slidenum">
              <a:rPr lang="en-US" smtClean="0"/>
              <a:t>‹#›</a:t>
            </a:fld>
            <a:endParaRPr lang="en-US"/>
          </a:p>
        </p:txBody>
      </p:sp>
    </p:spTree>
    <p:extLst>
      <p:ext uri="{BB962C8B-B14F-4D97-AF65-F5344CB8AC3E}">
        <p14:creationId xmlns:p14="http://schemas.microsoft.com/office/powerpoint/2010/main" val="2044904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rz4Dd1I_fX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qNaBMvJXdJ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uixxJtJPVX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244AD-6BA4-4DE7-92FF-C4283A6249AD}"/>
              </a:ext>
            </a:extLst>
          </p:cNvPr>
          <p:cNvSpPr>
            <a:spLocks noGrp="1"/>
          </p:cNvSpPr>
          <p:nvPr>
            <p:ph type="ctrTitle"/>
          </p:nvPr>
        </p:nvSpPr>
        <p:spPr/>
        <p:txBody>
          <a:bodyPr/>
          <a:lstStyle/>
          <a:p>
            <a:r>
              <a:rPr lang="en-US" dirty="0">
                <a:cs typeface="Calibri Light"/>
              </a:rPr>
              <a:t>How are the Elements Organized?</a:t>
            </a:r>
            <a:endParaRPr lang="en-US" dirty="0"/>
          </a:p>
        </p:txBody>
      </p:sp>
      <p:sp>
        <p:nvSpPr>
          <p:cNvPr id="3" name="Subtitle 2">
            <a:extLst>
              <a:ext uri="{FF2B5EF4-FFF2-40B4-BE49-F238E27FC236}">
                <a16:creationId xmlns:a16="http://schemas.microsoft.com/office/drawing/2014/main" id="{6374387B-58A7-468B-BEF2-4525118FB344}"/>
              </a:ext>
            </a:extLst>
          </p:cNvPr>
          <p:cNvSpPr>
            <a:spLocks noGrp="1"/>
          </p:cNvSpPr>
          <p:nvPr>
            <p:ph type="subTitle" idx="1"/>
          </p:nvPr>
        </p:nvSpPr>
        <p:spPr/>
        <p:txBody>
          <a:bodyPr vert="horz" lIns="91440" tIns="45720" rIns="91440" bIns="45720" rtlCol="0" anchor="t">
            <a:normAutofit/>
          </a:bodyPr>
          <a:lstStyle/>
          <a:p>
            <a:r>
              <a:rPr lang="en-US" sz="4000" dirty="0">
                <a:cs typeface="Calibri"/>
              </a:rPr>
              <a:t>Periodic Table of Elements</a:t>
            </a:r>
            <a:endParaRPr lang="en-US" sz="4000" dirty="0"/>
          </a:p>
        </p:txBody>
      </p:sp>
    </p:spTree>
    <p:extLst>
      <p:ext uri="{BB962C8B-B14F-4D97-AF65-F5344CB8AC3E}">
        <p14:creationId xmlns:p14="http://schemas.microsoft.com/office/powerpoint/2010/main" val="100871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750B-6A80-4AEE-8A70-81A1A17F77AE}"/>
              </a:ext>
            </a:extLst>
          </p:cNvPr>
          <p:cNvSpPr>
            <a:spLocks noGrp="1"/>
          </p:cNvSpPr>
          <p:nvPr>
            <p:ph type="title"/>
          </p:nvPr>
        </p:nvSpPr>
        <p:spPr>
          <a:xfrm>
            <a:off x="838200" y="365125"/>
            <a:ext cx="10515600" cy="1325563"/>
          </a:xfrm>
        </p:spPr>
        <p:txBody>
          <a:bodyPr/>
          <a:lstStyle/>
          <a:p>
            <a:r>
              <a:rPr lang="en-CA" b="1" dirty="0"/>
              <a:t>Uses of Alkali Metals</a:t>
            </a:r>
          </a:p>
        </p:txBody>
      </p:sp>
      <p:sp>
        <p:nvSpPr>
          <p:cNvPr id="3" name="Content Placeholder 2">
            <a:extLst>
              <a:ext uri="{FF2B5EF4-FFF2-40B4-BE49-F238E27FC236}">
                <a16:creationId xmlns:a16="http://schemas.microsoft.com/office/drawing/2014/main" id="{F690CFFE-D521-47D0-8285-2CAEF951A6B2}"/>
              </a:ext>
            </a:extLst>
          </p:cNvPr>
          <p:cNvSpPr>
            <a:spLocks noGrp="1"/>
          </p:cNvSpPr>
          <p:nvPr>
            <p:ph idx="1"/>
          </p:nvPr>
        </p:nvSpPr>
        <p:spPr>
          <a:xfrm>
            <a:off x="838200" y="1825625"/>
            <a:ext cx="7136921" cy="4351338"/>
          </a:xfrm>
        </p:spPr>
        <p:txBody>
          <a:bodyPr>
            <a:noAutofit/>
          </a:bodyPr>
          <a:lstStyle/>
          <a:p>
            <a:r>
              <a:rPr lang="en-CA" sz="3600" dirty="0">
                <a:solidFill>
                  <a:schemeClr val="accent1"/>
                </a:solidFill>
              </a:rPr>
              <a:t>Sodium is used to make other compounds</a:t>
            </a:r>
          </a:p>
          <a:p>
            <a:r>
              <a:rPr lang="en-CA" sz="3600" dirty="0" err="1">
                <a:solidFill>
                  <a:schemeClr val="accent1"/>
                </a:solidFill>
              </a:rPr>
              <a:t>Eg.</a:t>
            </a:r>
            <a:r>
              <a:rPr lang="en-CA" sz="3600" dirty="0">
                <a:solidFill>
                  <a:schemeClr val="accent1"/>
                </a:solidFill>
              </a:rPr>
              <a:t> </a:t>
            </a:r>
            <a:r>
              <a:rPr lang="en-CA" sz="3600" dirty="0" err="1">
                <a:solidFill>
                  <a:schemeClr val="accent1"/>
                </a:solidFill>
              </a:rPr>
              <a:t>NaCL</a:t>
            </a:r>
            <a:endParaRPr lang="en-CA" sz="3600" dirty="0">
              <a:solidFill>
                <a:schemeClr val="accent1"/>
              </a:solidFill>
            </a:endParaRPr>
          </a:p>
          <a:p>
            <a:pPr marL="0" indent="0">
              <a:buNone/>
            </a:pPr>
            <a:endParaRPr lang="en-CA" sz="3600" dirty="0">
              <a:solidFill>
                <a:schemeClr val="accent1"/>
              </a:solidFill>
            </a:endParaRPr>
          </a:p>
          <a:p>
            <a:r>
              <a:rPr lang="en-CA" sz="3600" dirty="0">
                <a:solidFill>
                  <a:schemeClr val="accent1"/>
                </a:solidFill>
              </a:rPr>
              <a:t>Lithium is used to make batteries</a:t>
            </a:r>
          </a:p>
          <a:p>
            <a:endParaRPr lang="en-CA" sz="3600" dirty="0">
              <a:solidFill>
                <a:schemeClr val="accent1"/>
              </a:solidFill>
            </a:endParaRPr>
          </a:p>
          <a:p>
            <a:r>
              <a:rPr lang="en-CA" sz="3600" dirty="0">
                <a:solidFill>
                  <a:schemeClr val="accent1"/>
                </a:solidFill>
              </a:rPr>
              <a:t>Potassium is a main component in fertilizer </a:t>
            </a:r>
          </a:p>
        </p:txBody>
      </p:sp>
      <p:pic>
        <p:nvPicPr>
          <p:cNvPr id="1026" name="Picture 2" descr="Image result for table salt images">
            <a:extLst>
              <a:ext uri="{FF2B5EF4-FFF2-40B4-BE49-F238E27FC236}">
                <a16:creationId xmlns:a16="http://schemas.microsoft.com/office/drawing/2014/main" id="{2EAB141A-5D7A-436E-863A-285CFE554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879" y="1027906"/>
            <a:ext cx="2857500"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ithium battery">
            <a:extLst>
              <a:ext uri="{FF2B5EF4-FFF2-40B4-BE49-F238E27FC236}">
                <a16:creationId xmlns:a16="http://schemas.microsoft.com/office/drawing/2014/main" id="{1DD26873-199B-4F2E-940F-F629CB722F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6879" y="3842657"/>
            <a:ext cx="3015343" cy="30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68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Interesting Facts</a:t>
            </a:r>
          </a:p>
        </p:txBody>
      </p:sp>
      <p:sp>
        <p:nvSpPr>
          <p:cNvPr id="3" name="Content Placeholder 2"/>
          <p:cNvSpPr>
            <a:spLocks noGrp="1"/>
          </p:cNvSpPr>
          <p:nvPr>
            <p:ph idx="1"/>
          </p:nvPr>
        </p:nvSpPr>
        <p:spPr>
          <a:xfrm>
            <a:off x="838200" y="1600200"/>
            <a:ext cx="9372600" cy="5257800"/>
          </a:xfrm>
        </p:spPr>
        <p:txBody>
          <a:bodyPr>
            <a:normAutofit lnSpcReduction="10000"/>
          </a:bodyPr>
          <a:lstStyle/>
          <a:p>
            <a:r>
              <a:rPr lang="en-CA" dirty="0"/>
              <a:t>Because they are so reactive with air and water, they are generally stored in oil. </a:t>
            </a:r>
          </a:p>
          <a:p>
            <a:r>
              <a:rPr lang="en-CA" dirty="0"/>
              <a:t>Cesium and rubidium are used to make atomic clocks. </a:t>
            </a:r>
          </a:p>
          <a:p>
            <a:r>
              <a:rPr lang="en-CA" dirty="0"/>
              <a:t> They like to form salts by combining with halogens. </a:t>
            </a:r>
          </a:p>
          <a:p>
            <a:r>
              <a:rPr lang="en-CA" dirty="0"/>
              <a:t>The name "alkali" is derived from the Arabic word for "ashes." </a:t>
            </a:r>
          </a:p>
          <a:p>
            <a:r>
              <a:rPr lang="en-CA" dirty="0"/>
              <a:t>Different alkali metals burn with different colored flames including sodium (orange yellow), lithium (red), potassium (lilac), rubidium (red), and cesium (blue or violet). </a:t>
            </a:r>
          </a:p>
          <a:p>
            <a:r>
              <a:rPr lang="en-CA" dirty="0"/>
              <a:t>All alkali metals have odd atomic numbers. They are considered to be more similar to each other than any other group in the periodic table </a:t>
            </a:r>
            <a:br>
              <a:rPr lang="en-CA" dirty="0"/>
            </a:br>
            <a:r>
              <a:rPr lang="en-CA" dirty="0"/>
              <a:t> </a:t>
            </a:r>
          </a:p>
        </p:txBody>
      </p:sp>
    </p:spTree>
    <p:extLst>
      <p:ext uri="{BB962C8B-B14F-4D97-AF65-F5344CB8AC3E}">
        <p14:creationId xmlns:p14="http://schemas.microsoft.com/office/powerpoint/2010/main" val="198927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002B3A-4FFA-31EA-9028-A0E245F86DB7}"/>
              </a:ext>
            </a:extLst>
          </p:cNvPr>
          <p:cNvPicPr>
            <a:picLocks noChangeAspect="1"/>
          </p:cNvPicPr>
          <p:nvPr/>
        </p:nvPicPr>
        <p:blipFill>
          <a:blip r:embed="rId2"/>
          <a:stretch>
            <a:fillRect/>
          </a:stretch>
        </p:blipFill>
        <p:spPr>
          <a:xfrm>
            <a:off x="1130968" y="-112044"/>
            <a:ext cx="10304045" cy="6970044"/>
          </a:xfrm>
          <a:prstGeom prst="rect">
            <a:avLst/>
          </a:prstGeom>
        </p:spPr>
      </p:pic>
    </p:spTree>
    <p:extLst>
      <p:ext uri="{BB962C8B-B14F-4D97-AF65-F5344CB8AC3E}">
        <p14:creationId xmlns:p14="http://schemas.microsoft.com/office/powerpoint/2010/main" val="222149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0E5D-E446-4AD4-B188-C7EA82F3993C}"/>
              </a:ext>
            </a:extLst>
          </p:cNvPr>
          <p:cNvSpPr>
            <a:spLocks noGrp="1"/>
          </p:cNvSpPr>
          <p:nvPr>
            <p:ph type="title"/>
          </p:nvPr>
        </p:nvSpPr>
        <p:spPr/>
        <p:txBody>
          <a:bodyPr/>
          <a:lstStyle/>
          <a:p>
            <a:r>
              <a:rPr lang="en-CA" dirty="0"/>
              <a:t>Hydrogen – Family of One</a:t>
            </a:r>
          </a:p>
        </p:txBody>
      </p:sp>
      <p:sp>
        <p:nvSpPr>
          <p:cNvPr id="3" name="Content Placeholder 2">
            <a:extLst>
              <a:ext uri="{FF2B5EF4-FFF2-40B4-BE49-F238E27FC236}">
                <a16:creationId xmlns:a16="http://schemas.microsoft.com/office/drawing/2014/main" id="{48945914-09B0-4ECD-BAC3-211F5BE64AF3}"/>
              </a:ext>
            </a:extLst>
          </p:cNvPr>
          <p:cNvSpPr>
            <a:spLocks noGrp="1"/>
          </p:cNvSpPr>
          <p:nvPr>
            <p:ph idx="1"/>
          </p:nvPr>
        </p:nvSpPr>
        <p:spPr>
          <a:xfrm>
            <a:off x="492369" y="1825624"/>
            <a:ext cx="10861431" cy="5032375"/>
          </a:xfrm>
        </p:spPr>
        <p:txBody>
          <a:bodyPr vert="horz" lIns="91440" tIns="45720" rIns="91440" bIns="45720" rtlCol="0" anchor="t">
            <a:normAutofit fontScale="92500"/>
          </a:bodyPr>
          <a:lstStyle/>
          <a:p>
            <a:r>
              <a:rPr lang="en-CA" sz="3600" dirty="0"/>
              <a:t>Most </a:t>
            </a:r>
            <a:r>
              <a:rPr lang="en-CA" sz="3600" b="1" u="sng" dirty="0"/>
              <a:t>common</a:t>
            </a:r>
            <a:r>
              <a:rPr lang="en-CA" sz="3600" dirty="0"/>
              <a:t> element in the universe</a:t>
            </a:r>
            <a:endParaRPr lang="en-CA" sz="3600" dirty="0">
              <a:cs typeface="Calibri"/>
            </a:endParaRPr>
          </a:p>
          <a:p>
            <a:r>
              <a:rPr lang="en-CA" sz="3600" dirty="0"/>
              <a:t>Very </a:t>
            </a:r>
            <a:r>
              <a:rPr lang="en-CA" sz="3600" b="1" u="sng" dirty="0"/>
              <a:t>reactive </a:t>
            </a:r>
            <a:r>
              <a:rPr lang="en-CA" sz="3600" dirty="0"/>
              <a:t>(readily binds to another element) – rarely found in its free state.</a:t>
            </a:r>
          </a:p>
          <a:p>
            <a:r>
              <a:rPr lang="en-CA" sz="3600" b="1" u="sng" dirty="0"/>
              <a:t>Smallest</a:t>
            </a:r>
            <a:r>
              <a:rPr lang="en-CA" sz="3600" dirty="0"/>
              <a:t> element</a:t>
            </a:r>
          </a:p>
          <a:p>
            <a:r>
              <a:rPr lang="en-CA" sz="3600" dirty="0"/>
              <a:t>Used as fuel </a:t>
            </a:r>
          </a:p>
          <a:p>
            <a:pPr marL="0" indent="0">
              <a:buNone/>
            </a:pPr>
            <a:endParaRPr lang="en-CA" sz="3600" dirty="0"/>
          </a:p>
          <a:p>
            <a:r>
              <a:rPr lang="en-CA" sz="3600" dirty="0">
                <a:solidFill>
                  <a:schemeClr val="accent1"/>
                </a:solidFill>
              </a:rPr>
              <a:t>Bubbled through oil to make hydrogenated oils (trans fats) </a:t>
            </a:r>
          </a:p>
          <a:p>
            <a:r>
              <a:rPr lang="en-CA" dirty="0">
                <a:solidFill>
                  <a:schemeClr val="accent1"/>
                </a:solidFill>
              </a:rPr>
              <a:t>Can behave as either a highly reactive metal or highly reactive non-metal.</a:t>
            </a:r>
            <a:endParaRPr lang="en-CA" dirty="0">
              <a:solidFill>
                <a:schemeClr val="accent1"/>
              </a:solidFill>
              <a:cs typeface="Calibri"/>
            </a:endParaRPr>
          </a:p>
          <a:p>
            <a:r>
              <a:rPr lang="en-CA" dirty="0">
                <a:solidFill>
                  <a:schemeClr val="accent1"/>
                </a:solidFill>
              </a:rPr>
              <a:t>Has only one electron – can be either lost or gained.</a:t>
            </a:r>
          </a:p>
          <a:p>
            <a:endParaRPr lang="en-CA" sz="3600" dirty="0"/>
          </a:p>
          <a:p>
            <a:endParaRPr lang="en-CA" dirty="0"/>
          </a:p>
          <a:p>
            <a:endParaRPr lang="en-CA" dirty="0"/>
          </a:p>
        </p:txBody>
      </p:sp>
    </p:spTree>
    <p:extLst>
      <p:ext uri="{BB962C8B-B14F-4D97-AF65-F5344CB8AC3E}">
        <p14:creationId xmlns:p14="http://schemas.microsoft.com/office/powerpoint/2010/main" val="2130597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CFEC-69EA-4689-AEB4-ED0F16508D0C}"/>
              </a:ext>
            </a:extLst>
          </p:cNvPr>
          <p:cNvSpPr>
            <a:spLocks noGrp="1"/>
          </p:cNvSpPr>
          <p:nvPr>
            <p:ph type="title"/>
          </p:nvPr>
        </p:nvSpPr>
        <p:spPr/>
        <p:txBody>
          <a:bodyPr/>
          <a:lstStyle/>
          <a:p>
            <a:r>
              <a:rPr lang="en-US" dirty="0">
                <a:cs typeface="Calibri Light"/>
              </a:rPr>
              <a:t>Hindenburg Disaster</a:t>
            </a:r>
            <a:endParaRPr lang="en-US" dirty="0"/>
          </a:p>
        </p:txBody>
      </p:sp>
      <p:sp>
        <p:nvSpPr>
          <p:cNvPr id="3" name="Content Placeholder 2">
            <a:extLst>
              <a:ext uri="{FF2B5EF4-FFF2-40B4-BE49-F238E27FC236}">
                <a16:creationId xmlns:a16="http://schemas.microsoft.com/office/drawing/2014/main" id="{4889B54B-B621-4141-90AD-51501E1F8BBC}"/>
              </a:ext>
            </a:extLst>
          </p:cNvPr>
          <p:cNvSpPr>
            <a:spLocks noGrp="1"/>
          </p:cNvSpPr>
          <p:nvPr>
            <p:ph idx="1"/>
          </p:nvPr>
        </p:nvSpPr>
        <p:spPr>
          <a:xfrm>
            <a:off x="478767" y="1609964"/>
            <a:ext cx="6950014" cy="5248036"/>
          </a:xfrm>
        </p:spPr>
        <p:txBody>
          <a:bodyPr vert="horz" lIns="91440" tIns="45720" rIns="91440" bIns="45720" rtlCol="0" anchor="t">
            <a:normAutofit/>
          </a:bodyPr>
          <a:lstStyle/>
          <a:p>
            <a:r>
              <a:rPr lang="en-US" dirty="0">
                <a:solidFill>
                  <a:schemeClr val="accent1"/>
                </a:solidFill>
                <a:cs typeface="Calibri"/>
              </a:rPr>
              <a:t> May 6, 1937, German passenger airship LZ 129 Hindenburg caught fire and was destroyed during its attempt to dock </a:t>
            </a:r>
            <a:endParaRPr lang="en-US" sz="3000" dirty="0">
              <a:solidFill>
                <a:schemeClr val="accent1"/>
              </a:solidFill>
              <a:cs typeface="Calibri"/>
            </a:endParaRPr>
          </a:p>
          <a:p>
            <a:r>
              <a:rPr lang="en-US" dirty="0">
                <a:solidFill>
                  <a:schemeClr val="accent1"/>
                </a:solidFill>
                <a:cs typeface="Calibri"/>
              </a:rPr>
              <a:t>The airship was designed to be filled with helium gas but because of U.S. export restriction on helium, it was filled with hydrogen. </a:t>
            </a:r>
          </a:p>
          <a:p>
            <a:r>
              <a:rPr lang="en-US" dirty="0">
                <a:solidFill>
                  <a:schemeClr val="accent1"/>
                </a:solidFill>
                <a:cs typeface="Calibri"/>
              </a:rPr>
              <a:t>Hydrogen is extremely flammable, and the official cause of the fire was due to a "discharge of atmospheric electricity" near a gas leak on the ship's surface.</a:t>
            </a:r>
            <a:endParaRPr lang="en-US" dirty="0">
              <a:solidFill>
                <a:schemeClr val="accent1"/>
              </a:solidFill>
            </a:endParaRPr>
          </a:p>
          <a:p>
            <a:endParaRPr lang="en-US" sz="3000" dirty="0">
              <a:cs typeface="Calibri"/>
            </a:endParaRPr>
          </a:p>
          <a:p>
            <a:endParaRPr lang="en-US" dirty="0">
              <a:cs typeface="Calibri"/>
            </a:endParaRPr>
          </a:p>
        </p:txBody>
      </p:sp>
      <p:pic>
        <p:nvPicPr>
          <p:cNvPr id="4" name="Picture 4" descr="A picture containing black, outdoor, photo, aircraft&#10;&#10;Description generated with high confidence">
            <a:extLst>
              <a:ext uri="{FF2B5EF4-FFF2-40B4-BE49-F238E27FC236}">
                <a16:creationId xmlns:a16="http://schemas.microsoft.com/office/drawing/2014/main" id="{922F818B-0A7C-4574-AB27-513FF650A77F}"/>
              </a:ext>
            </a:extLst>
          </p:cNvPr>
          <p:cNvPicPr>
            <a:picLocks noChangeAspect="1"/>
          </p:cNvPicPr>
          <p:nvPr/>
        </p:nvPicPr>
        <p:blipFill>
          <a:blip r:embed="rId3"/>
          <a:stretch>
            <a:fillRect/>
          </a:stretch>
        </p:blipFill>
        <p:spPr>
          <a:xfrm>
            <a:off x="7585494" y="1871645"/>
            <a:ext cx="4612256" cy="3732936"/>
          </a:xfrm>
          <a:prstGeom prst="rect">
            <a:avLst/>
          </a:prstGeom>
        </p:spPr>
      </p:pic>
    </p:spTree>
    <p:extLst>
      <p:ext uri="{BB962C8B-B14F-4D97-AF65-F5344CB8AC3E}">
        <p14:creationId xmlns:p14="http://schemas.microsoft.com/office/powerpoint/2010/main" val="290995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Interesting Facts about Hydrogen</a:t>
            </a:r>
          </a:p>
        </p:txBody>
      </p:sp>
      <p:sp>
        <p:nvSpPr>
          <p:cNvPr id="3" name="Content Placeholder 2"/>
          <p:cNvSpPr>
            <a:spLocks noGrp="1"/>
          </p:cNvSpPr>
          <p:nvPr>
            <p:ph idx="1"/>
          </p:nvPr>
        </p:nvSpPr>
        <p:spPr>
          <a:xfrm>
            <a:off x="1055077" y="1600200"/>
            <a:ext cx="9155723" cy="4925144"/>
          </a:xfrm>
        </p:spPr>
        <p:txBody>
          <a:bodyPr>
            <a:normAutofit lnSpcReduction="10000"/>
          </a:bodyPr>
          <a:lstStyle/>
          <a:p>
            <a:r>
              <a:rPr lang="en-CA" dirty="0">
                <a:solidFill>
                  <a:schemeClr val="accent1"/>
                </a:solidFill>
              </a:rPr>
              <a:t>Scientists estimate that Hydrogen makes up over 90 percent of all the atoms in the universe. </a:t>
            </a:r>
          </a:p>
          <a:p>
            <a:r>
              <a:rPr lang="en-CA" dirty="0">
                <a:solidFill>
                  <a:schemeClr val="accent1"/>
                </a:solidFill>
              </a:rPr>
              <a:t>It is the only element that can exist without neutrons. </a:t>
            </a:r>
          </a:p>
          <a:p>
            <a:r>
              <a:rPr lang="en-CA" dirty="0">
                <a:solidFill>
                  <a:schemeClr val="accent1"/>
                </a:solidFill>
              </a:rPr>
              <a:t>Hydrogen becomes a liquid at very low temperature and high pressure. </a:t>
            </a:r>
          </a:p>
          <a:p>
            <a:r>
              <a:rPr lang="en-CA" dirty="0">
                <a:solidFill>
                  <a:schemeClr val="accent1"/>
                </a:solidFill>
              </a:rPr>
              <a:t>Under extremely high pressure it can become a liquid metal. It is thought that metallic hydrogen exists at the cores of gas giant planets like Jupiter. </a:t>
            </a:r>
          </a:p>
          <a:p>
            <a:r>
              <a:rPr lang="en-CA" dirty="0">
                <a:solidFill>
                  <a:schemeClr val="accent1"/>
                </a:solidFill>
              </a:rPr>
              <a:t>Because it is so light, it was once used in lighter-than-air-balloons. However, it became too dangerous because of its highly flammable nature. Hydrogen gas can be produced in a lab by combining a dilute acid with a metal.</a:t>
            </a:r>
          </a:p>
        </p:txBody>
      </p:sp>
    </p:spTree>
    <p:extLst>
      <p:ext uri="{BB962C8B-B14F-4D97-AF65-F5344CB8AC3E}">
        <p14:creationId xmlns:p14="http://schemas.microsoft.com/office/powerpoint/2010/main" val="14402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lakline earth metals in the periodic table">
            <a:extLst>
              <a:ext uri="{FF2B5EF4-FFF2-40B4-BE49-F238E27FC236}">
                <a16:creationId xmlns:a16="http://schemas.microsoft.com/office/drawing/2014/main" id="{59359673-8B10-4957-B5EF-9CA5BB677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40" y="1123527"/>
            <a:ext cx="6139733"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32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Alkaline Earth Metals - Group 2 </a:t>
            </a:r>
          </a:p>
        </p:txBody>
      </p:sp>
      <p:sp>
        <p:nvSpPr>
          <p:cNvPr id="3" name="Content Placeholder 2"/>
          <p:cNvSpPr>
            <a:spLocks noGrp="1"/>
          </p:cNvSpPr>
          <p:nvPr>
            <p:ph idx="1"/>
          </p:nvPr>
        </p:nvSpPr>
        <p:spPr>
          <a:xfrm>
            <a:off x="838200" y="1825625"/>
            <a:ext cx="10731260" cy="4667250"/>
          </a:xfrm>
        </p:spPr>
        <p:txBody>
          <a:bodyPr vert="horz" lIns="91440" tIns="45720" rIns="91440" bIns="45720" rtlCol="0" anchor="t">
            <a:normAutofit/>
          </a:bodyPr>
          <a:lstStyle/>
          <a:p>
            <a:r>
              <a:rPr lang="en-CA" sz="3600" b="1" u="sng" dirty="0"/>
              <a:t>Second </a:t>
            </a:r>
            <a:r>
              <a:rPr lang="en-CA" sz="3600" dirty="0"/>
              <a:t>most</a:t>
            </a:r>
            <a:r>
              <a:rPr lang="en-CA" sz="3600" b="1" dirty="0"/>
              <a:t> </a:t>
            </a:r>
            <a:r>
              <a:rPr lang="en-CA" sz="3600" dirty="0"/>
              <a:t>reactive family</a:t>
            </a:r>
            <a:endParaRPr lang="en-CA" sz="3600" dirty="0">
              <a:cs typeface="Calibri"/>
            </a:endParaRPr>
          </a:p>
          <a:p>
            <a:r>
              <a:rPr lang="en-CA" sz="3600" dirty="0"/>
              <a:t>They are silvery, shiny, and relatively </a:t>
            </a:r>
            <a:r>
              <a:rPr lang="en-CA" sz="3600" b="1" u="sng" dirty="0"/>
              <a:t>soft</a:t>
            </a:r>
            <a:r>
              <a:rPr lang="en-CA" sz="3600" dirty="0"/>
              <a:t> metals.</a:t>
            </a:r>
            <a:endParaRPr lang="en-CA" sz="3600" dirty="0">
              <a:cs typeface="Calibri"/>
            </a:endParaRPr>
          </a:p>
          <a:p>
            <a:r>
              <a:rPr lang="en-CA" sz="3600" dirty="0">
                <a:solidFill>
                  <a:schemeClr val="accent1"/>
                </a:solidFill>
              </a:rPr>
              <a:t>Only found in compounds and minerals, not in their pure elemental forms.</a:t>
            </a:r>
            <a:endParaRPr lang="en-CA" sz="3600" dirty="0">
              <a:solidFill>
                <a:schemeClr val="accent1"/>
              </a:solidFill>
              <a:cs typeface="Calibri"/>
            </a:endParaRPr>
          </a:p>
          <a:p>
            <a:r>
              <a:rPr lang="en-CA" sz="3600" dirty="0">
                <a:solidFill>
                  <a:schemeClr val="accent1"/>
                </a:solidFill>
              </a:rPr>
              <a:t>They react with halogens to form compounds called halides. </a:t>
            </a:r>
            <a:endParaRPr lang="en-CA" sz="3600" dirty="0">
              <a:solidFill>
                <a:schemeClr val="accent1"/>
              </a:solidFill>
              <a:cs typeface="Calibri"/>
            </a:endParaRPr>
          </a:p>
          <a:p>
            <a:r>
              <a:rPr lang="en-CA" sz="3600" dirty="0">
                <a:solidFill>
                  <a:schemeClr val="accent1"/>
                </a:solidFill>
              </a:rPr>
              <a:t>All except beryllium react strongly with water. </a:t>
            </a:r>
            <a:endParaRPr lang="en-CA" sz="3600" dirty="0">
              <a:solidFill>
                <a:schemeClr val="accent1"/>
              </a:solidFill>
              <a:cs typeface="Calibri"/>
            </a:endParaRPr>
          </a:p>
          <a:p>
            <a:endParaRPr lang="en-CA" dirty="0"/>
          </a:p>
        </p:txBody>
      </p:sp>
    </p:spTree>
    <p:extLst>
      <p:ext uri="{BB962C8B-B14F-4D97-AF65-F5344CB8AC3E}">
        <p14:creationId xmlns:p14="http://schemas.microsoft.com/office/powerpoint/2010/main" val="90319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 Earth Metals</a:t>
            </a:r>
          </a:p>
        </p:txBody>
      </p:sp>
      <p:pic>
        <p:nvPicPr>
          <p:cNvPr id="5126" name="Picture 6" descr="Image result for alkali earth met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6621" y="1384424"/>
            <a:ext cx="9578757" cy="547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0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C61B-3634-4B2D-B6E7-F4D1166160D0}"/>
              </a:ext>
            </a:extLst>
          </p:cNvPr>
          <p:cNvSpPr>
            <a:spLocks noGrp="1"/>
          </p:cNvSpPr>
          <p:nvPr>
            <p:ph type="title"/>
          </p:nvPr>
        </p:nvSpPr>
        <p:spPr>
          <a:xfrm>
            <a:off x="391886" y="0"/>
            <a:ext cx="10515600" cy="1325563"/>
          </a:xfrm>
        </p:spPr>
        <p:txBody>
          <a:bodyPr/>
          <a:lstStyle/>
          <a:p>
            <a:r>
              <a:rPr lang="en-CA" dirty="0"/>
              <a:t>Uses of Alkali Earth Metals</a:t>
            </a:r>
          </a:p>
        </p:txBody>
      </p:sp>
      <p:sp>
        <p:nvSpPr>
          <p:cNvPr id="3" name="Content Placeholder 2">
            <a:extLst>
              <a:ext uri="{FF2B5EF4-FFF2-40B4-BE49-F238E27FC236}">
                <a16:creationId xmlns:a16="http://schemas.microsoft.com/office/drawing/2014/main" id="{B851D8E8-65DD-4CBF-AB88-04150021FCE3}"/>
              </a:ext>
            </a:extLst>
          </p:cNvPr>
          <p:cNvSpPr>
            <a:spLocks noGrp="1"/>
          </p:cNvSpPr>
          <p:nvPr>
            <p:ph idx="1"/>
          </p:nvPr>
        </p:nvSpPr>
        <p:spPr>
          <a:xfrm>
            <a:off x="190603" y="994885"/>
            <a:ext cx="11495314" cy="4851400"/>
          </a:xfrm>
        </p:spPr>
        <p:txBody>
          <a:bodyPr>
            <a:noAutofit/>
          </a:bodyPr>
          <a:lstStyle/>
          <a:p>
            <a:r>
              <a:rPr lang="en-CA" sz="3600" dirty="0">
                <a:solidFill>
                  <a:schemeClr val="accent1"/>
                </a:solidFill>
              </a:rPr>
              <a:t>Calcium is often found as part of calcium carbonate (chalk or limestone). Limestone is used as a building material. </a:t>
            </a:r>
          </a:p>
          <a:p>
            <a:r>
              <a:rPr lang="en-CA" sz="3600" dirty="0">
                <a:solidFill>
                  <a:schemeClr val="accent1"/>
                </a:solidFill>
              </a:rPr>
              <a:t>Magnesium produces brilliant flame -was used to produce the brilliant flash powder in old cameras and in fireworks. Reacts to Carbon dioxide so a fire extinguisher will not work on this flame.</a:t>
            </a:r>
          </a:p>
          <a:p>
            <a:r>
              <a:rPr lang="en-CA" sz="3600" dirty="0">
                <a:solidFill>
                  <a:schemeClr val="accent1"/>
                </a:solidFill>
              </a:rPr>
              <a:t>Magnesium often used with aluminum to increase strength but maintain low density.</a:t>
            </a:r>
          </a:p>
          <a:p>
            <a:r>
              <a:rPr lang="en-CA" sz="3600" dirty="0">
                <a:solidFill>
                  <a:schemeClr val="accent1"/>
                </a:solidFill>
              </a:rPr>
              <a:t>Magnesium has the highest strength-to-weight ratio of any metal. </a:t>
            </a:r>
          </a:p>
          <a:p>
            <a:r>
              <a:rPr lang="en-CA" sz="3600" dirty="0">
                <a:solidFill>
                  <a:schemeClr val="accent1"/>
                </a:solidFill>
              </a:rPr>
              <a:t>Anything with Beryllium in it is TOXIC</a:t>
            </a:r>
          </a:p>
        </p:txBody>
      </p:sp>
    </p:spTree>
    <p:extLst>
      <p:ext uri="{BB962C8B-B14F-4D97-AF65-F5344CB8AC3E}">
        <p14:creationId xmlns:p14="http://schemas.microsoft.com/office/powerpoint/2010/main" val="231273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are the Elements Organized?</a:t>
            </a:r>
          </a:p>
        </p:txBody>
      </p:sp>
      <p:sp>
        <p:nvSpPr>
          <p:cNvPr id="3" name="Content Placeholder 2"/>
          <p:cNvSpPr>
            <a:spLocks noGrp="1"/>
          </p:cNvSpPr>
          <p:nvPr>
            <p:ph idx="1"/>
          </p:nvPr>
        </p:nvSpPr>
        <p:spPr/>
        <p:txBody>
          <a:bodyPr>
            <a:noAutofit/>
          </a:bodyPr>
          <a:lstStyle/>
          <a:p>
            <a:r>
              <a:rPr lang="en-CA" sz="3600" i="1" dirty="0"/>
              <a:t>By mid-1800s, scientists has identified nearly 60 elements.</a:t>
            </a:r>
          </a:p>
          <a:p>
            <a:r>
              <a:rPr lang="en-CA" sz="3600" i="1" dirty="0"/>
              <a:t>They needed a classification system that would organized their observations.</a:t>
            </a:r>
          </a:p>
          <a:p>
            <a:r>
              <a:rPr lang="en-CA" sz="3600" i="1" dirty="0"/>
              <a:t>They started grouping elements into “families” based on similar properties.</a:t>
            </a:r>
          </a:p>
        </p:txBody>
      </p:sp>
    </p:spTree>
    <p:extLst>
      <p:ext uri="{BB962C8B-B14F-4D97-AF65-F5344CB8AC3E}">
        <p14:creationId xmlns:p14="http://schemas.microsoft.com/office/powerpoint/2010/main" val="4239896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Interesting Facts</a:t>
            </a:r>
          </a:p>
        </p:txBody>
      </p:sp>
      <p:sp>
        <p:nvSpPr>
          <p:cNvPr id="3" name="Content Placeholder 2"/>
          <p:cNvSpPr>
            <a:spLocks noGrp="1"/>
          </p:cNvSpPr>
          <p:nvPr>
            <p:ph idx="1"/>
          </p:nvPr>
        </p:nvSpPr>
        <p:spPr>
          <a:xfrm>
            <a:off x="715993" y="1613574"/>
            <a:ext cx="10889410" cy="5244426"/>
          </a:xfrm>
        </p:spPr>
        <p:txBody>
          <a:bodyPr vert="horz" lIns="91440" tIns="45720" rIns="91440" bIns="45720" rtlCol="0" anchor="t">
            <a:normAutofit fontScale="55000" lnSpcReduction="20000"/>
          </a:bodyPr>
          <a:lstStyle/>
          <a:p>
            <a:r>
              <a:rPr lang="en-CA" sz="5100" dirty="0">
                <a:solidFill>
                  <a:schemeClr val="accent1"/>
                </a:solidFill>
              </a:rPr>
              <a:t>They burn with various colored flames as follows: beryllium (white), magnesium (bright white), calcium (red), strontium (crimson), barium (green), and radium (red). </a:t>
            </a:r>
            <a:endParaRPr lang="en-CA" sz="5100" dirty="0">
              <a:solidFill>
                <a:schemeClr val="accent1"/>
              </a:solidFill>
              <a:cs typeface="Calibri"/>
            </a:endParaRPr>
          </a:p>
          <a:p>
            <a:endParaRPr lang="en-CA" sz="5100" dirty="0">
              <a:solidFill>
                <a:schemeClr val="accent1"/>
              </a:solidFill>
            </a:endParaRPr>
          </a:p>
          <a:p>
            <a:r>
              <a:rPr lang="en-CA" sz="5100" dirty="0">
                <a:solidFill>
                  <a:schemeClr val="accent1"/>
                </a:solidFill>
              </a:rPr>
              <a:t>They are called alkaline because they form solutions with a pH greater than 7, making them bases or "alkaline." </a:t>
            </a:r>
            <a:endParaRPr lang="en-CA" sz="5100" dirty="0">
              <a:solidFill>
                <a:schemeClr val="accent1"/>
              </a:solidFill>
              <a:cs typeface="Calibri"/>
            </a:endParaRPr>
          </a:p>
          <a:p>
            <a:r>
              <a:rPr lang="en-CA" sz="5100" dirty="0">
                <a:solidFill>
                  <a:schemeClr val="accent1"/>
                </a:solidFill>
              </a:rPr>
              <a:t>Radium is formed from the decay of uranium. It is very radioactive and is dangerous to handle. </a:t>
            </a:r>
            <a:endParaRPr lang="en-CA" sz="5100" dirty="0">
              <a:solidFill>
                <a:schemeClr val="accent1"/>
              </a:solidFill>
              <a:cs typeface="Calibri"/>
            </a:endParaRPr>
          </a:p>
          <a:p>
            <a:r>
              <a:rPr lang="en-CA" sz="5100" dirty="0">
                <a:solidFill>
                  <a:schemeClr val="accent1"/>
                </a:solidFill>
              </a:rPr>
              <a:t>Calcium and magnesium are important for animal and plant life. Calcium plays an important role in helping us to build strong bones and magnesium is used to help regulate the body's temperature. </a:t>
            </a:r>
            <a:endParaRPr lang="en-CA" sz="5100" dirty="0">
              <a:solidFill>
                <a:schemeClr val="accent1"/>
              </a:solidFill>
              <a:cs typeface="Calibri"/>
            </a:endParaRPr>
          </a:p>
          <a:p>
            <a:endParaRPr lang="en-CA" sz="5100" dirty="0">
              <a:solidFill>
                <a:schemeClr val="accent1"/>
              </a:solidFill>
              <a:cs typeface="Calibri"/>
            </a:endParaRPr>
          </a:p>
          <a:p>
            <a:r>
              <a:rPr lang="en-CA" sz="5100" dirty="0">
                <a:solidFill>
                  <a:schemeClr val="accent1"/>
                </a:solidFill>
              </a:rPr>
              <a:t>Radium was discovered by scientists Marie and Pierre Curie</a:t>
            </a:r>
            <a:r>
              <a:rPr lang="en-CA" sz="5100" dirty="0"/>
              <a:t>. </a:t>
            </a:r>
            <a:endParaRPr lang="en-CA" sz="5100" dirty="0">
              <a:cs typeface="Calibri"/>
            </a:endParaRPr>
          </a:p>
          <a:p>
            <a:pPr marL="0" indent="0">
              <a:buNone/>
            </a:pPr>
            <a:br>
              <a:rPr lang="en-CA" dirty="0"/>
            </a:br>
            <a:r>
              <a:rPr lang="en-CA" dirty="0"/>
              <a:t> </a:t>
            </a:r>
          </a:p>
        </p:txBody>
      </p:sp>
    </p:spTree>
    <p:extLst>
      <p:ext uri="{BB962C8B-B14F-4D97-AF65-F5344CB8AC3E}">
        <p14:creationId xmlns:p14="http://schemas.microsoft.com/office/powerpoint/2010/main" val="2009246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ansition metals in the periodic table">
            <a:extLst>
              <a:ext uri="{FF2B5EF4-FFF2-40B4-BE49-F238E27FC236}">
                <a16:creationId xmlns:a16="http://schemas.microsoft.com/office/drawing/2014/main" id="{A437E65B-98D0-4C4B-9D6E-343B73F9F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562" y="95671"/>
            <a:ext cx="8888875" cy="666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42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D30A0-ECB1-C203-77EC-CBEC62A19AAB}"/>
              </a:ext>
            </a:extLst>
          </p:cNvPr>
          <p:cNvPicPr>
            <a:picLocks noChangeAspect="1"/>
          </p:cNvPicPr>
          <p:nvPr/>
        </p:nvPicPr>
        <p:blipFill>
          <a:blip r:embed="rId2"/>
          <a:stretch>
            <a:fillRect/>
          </a:stretch>
        </p:blipFill>
        <p:spPr>
          <a:xfrm>
            <a:off x="0" y="-168442"/>
            <a:ext cx="10972799" cy="6781815"/>
          </a:xfrm>
          <a:prstGeom prst="rect">
            <a:avLst/>
          </a:prstGeom>
        </p:spPr>
      </p:pic>
    </p:spTree>
    <p:extLst>
      <p:ext uri="{BB962C8B-B14F-4D97-AF65-F5344CB8AC3E}">
        <p14:creationId xmlns:p14="http://schemas.microsoft.com/office/powerpoint/2010/main" val="124547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Transition Metals</a:t>
            </a:r>
          </a:p>
        </p:txBody>
      </p:sp>
      <p:sp>
        <p:nvSpPr>
          <p:cNvPr id="3" name="Content Placeholder 2"/>
          <p:cNvSpPr>
            <a:spLocks noGrp="1"/>
          </p:cNvSpPr>
          <p:nvPr>
            <p:ph idx="1"/>
          </p:nvPr>
        </p:nvSpPr>
        <p:spPr>
          <a:xfrm>
            <a:off x="406794" y="1690689"/>
            <a:ext cx="10947005" cy="5754924"/>
          </a:xfrm>
        </p:spPr>
        <p:txBody>
          <a:bodyPr vert="horz" lIns="91440" tIns="45720" rIns="91440" bIns="45720" rtlCol="0" anchor="t">
            <a:normAutofit/>
          </a:bodyPr>
          <a:lstStyle/>
          <a:p>
            <a:endParaRPr lang="en-CA" sz="3600" dirty="0"/>
          </a:p>
          <a:p>
            <a:r>
              <a:rPr lang="en-CA" sz="3600" dirty="0"/>
              <a:t>Shiny, </a:t>
            </a:r>
          </a:p>
          <a:p>
            <a:r>
              <a:rPr lang="en-CA" sz="3600" dirty="0"/>
              <a:t>High </a:t>
            </a:r>
            <a:r>
              <a:rPr lang="en-CA" sz="3600" b="1" u="sng" dirty="0"/>
              <a:t>Densities</a:t>
            </a:r>
            <a:endParaRPr lang="en-CA" sz="3600" dirty="0"/>
          </a:p>
          <a:p>
            <a:r>
              <a:rPr lang="en-CA" sz="3600" dirty="0"/>
              <a:t>High </a:t>
            </a:r>
            <a:r>
              <a:rPr lang="en-CA" sz="3600" b="1" u="sng" dirty="0"/>
              <a:t>melting</a:t>
            </a:r>
            <a:r>
              <a:rPr lang="en-CA" sz="3600" dirty="0"/>
              <a:t> and boiling points</a:t>
            </a:r>
            <a:endParaRPr lang="en-CA" sz="3600" dirty="0">
              <a:cs typeface="Calibri"/>
            </a:endParaRPr>
          </a:p>
          <a:p>
            <a:r>
              <a:rPr lang="en-CA" sz="3600" dirty="0"/>
              <a:t>Good </a:t>
            </a:r>
            <a:r>
              <a:rPr lang="en-CA" sz="3600" b="1" u="sng" dirty="0"/>
              <a:t>Conductors</a:t>
            </a:r>
            <a:r>
              <a:rPr lang="en-CA" sz="3600" dirty="0"/>
              <a:t> of Heat and electricity</a:t>
            </a:r>
            <a:endParaRPr lang="en-CA" sz="3600" dirty="0">
              <a:cs typeface="Calibri"/>
            </a:endParaRPr>
          </a:p>
          <a:p>
            <a:r>
              <a:rPr lang="en-CA" sz="3600" dirty="0" err="1"/>
              <a:t>Eg.</a:t>
            </a:r>
            <a:r>
              <a:rPr lang="en-CA" sz="3600" dirty="0"/>
              <a:t> </a:t>
            </a:r>
            <a:r>
              <a:rPr lang="en-CA" sz="3600" b="1" u="sng" dirty="0"/>
              <a:t>Gold</a:t>
            </a:r>
            <a:r>
              <a:rPr lang="en-CA" sz="3600" dirty="0"/>
              <a:t>, </a:t>
            </a:r>
            <a:r>
              <a:rPr lang="en-CA" sz="3600" b="1" u="sng" dirty="0"/>
              <a:t>silver</a:t>
            </a:r>
            <a:r>
              <a:rPr lang="en-CA" sz="3600" dirty="0"/>
              <a:t>, </a:t>
            </a:r>
            <a:r>
              <a:rPr lang="en-CA" sz="3600" b="1" u="sng" dirty="0"/>
              <a:t>platinum</a:t>
            </a:r>
            <a:endParaRPr lang="en-CA" sz="3600" b="1" u="sng" dirty="0">
              <a:cs typeface="Calibri"/>
            </a:endParaRPr>
          </a:p>
          <a:p>
            <a:r>
              <a:rPr lang="en-CA" sz="3600" dirty="0"/>
              <a:t>Used for coins, electric and heat applications, structural materials</a:t>
            </a:r>
            <a:r>
              <a:rPr lang="en-CA" dirty="0"/>
              <a:t>.</a:t>
            </a:r>
            <a:endParaRPr lang="en-CA" dirty="0">
              <a:cs typeface="Calibri"/>
            </a:endParaRPr>
          </a:p>
        </p:txBody>
      </p:sp>
      <p:pic>
        <p:nvPicPr>
          <p:cNvPr id="5" name="Picture 2" descr="Image result for transition metals">
            <a:extLst>
              <a:ext uri="{FF2B5EF4-FFF2-40B4-BE49-F238E27FC236}">
                <a16:creationId xmlns:a16="http://schemas.microsoft.com/office/drawing/2014/main" id="{A276D6E9-EECE-4412-8A93-C8E4BC377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880" y="-411420"/>
            <a:ext cx="6274831" cy="420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1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Interesting Facts</a:t>
            </a:r>
          </a:p>
        </p:txBody>
      </p:sp>
      <p:sp>
        <p:nvSpPr>
          <p:cNvPr id="3" name="Content Placeholder 2"/>
          <p:cNvSpPr>
            <a:spLocks noGrp="1"/>
          </p:cNvSpPr>
          <p:nvPr>
            <p:ph idx="1"/>
          </p:nvPr>
        </p:nvSpPr>
        <p:spPr>
          <a:xfrm>
            <a:off x="838200" y="1825625"/>
            <a:ext cx="10515600" cy="4667250"/>
          </a:xfrm>
        </p:spPr>
        <p:txBody>
          <a:bodyPr vert="horz" lIns="91440" tIns="45720" rIns="91440" bIns="45720" rtlCol="0" anchor="t">
            <a:normAutofit fontScale="92500" lnSpcReduction="20000"/>
          </a:bodyPr>
          <a:lstStyle/>
          <a:p>
            <a:r>
              <a:rPr lang="en-CA" sz="3600" dirty="0">
                <a:solidFill>
                  <a:schemeClr val="accent1"/>
                </a:solidFill>
              </a:rPr>
              <a:t>Iron, cobalt, and nickel are the only three elements that produce a magnetic field. </a:t>
            </a:r>
            <a:endParaRPr lang="en-US" sz="3600" dirty="0">
              <a:solidFill>
                <a:schemeClr val="accent1"/>
              </a:solidFill>
            </a:endParaRPr>
          </a:p>
          <a:p>
            <a:endParaRPr lang="en-CA" sz="3600" dirty="0">
              <a:solidFill>
                <a:schemeClr val="accent1"/>
              </a:solidFill>
              <a:cs typeface="Calibri"/>
            </a:endParaRPr>
          </a:p>
          <a:p>
            <a:r>
              <a:rPr lang="en-CA" sz="3600" dirty="0">
                <a:solidFill>
                  <a:schemeClr val="accent1"/>
                </a:solidFill>
              </a:rPr>
              <a:t>The transition metal group is called the "d-block" of the periodic table. </a:t>
            </a:r>
          </a:p>
          <a:p>
            <a:endParaRPr lang="en-CA" sz="3600" dirty="0">
              <a:solidFill>
                <a:schemeClr val="accent1"/>
              </a:solidFill>
              <a:cs typeface="Calibri"/>
            </a:endParaRPr>
          </a:p>
          <a:p>
            <a:endParaRPr lang="en-CA" sz="3600" dirty="0">
              <a:solidFill>
                <a:schemeClr val="accent1"/>
              </a:solidFill>
              <a:cs typeface="Calibri"/>
            </a:endParaRPr>
          </a:p>
          <a:p>
            <a:r>
              <a:rPr lang="en-CA" sz="3600" dirty="0">
                <a:solidFill>
                  <a:schemeClr val="accent1"/>
                </a:solidFill>
              </a:rPr>
              <a:t>Because of the their unique qualities, transition metals are often used in industry as </a:t>
            </a:r>
            <a:r>
              <a:rPr lang="en-CA" sz="3600" b="1" dirty="0">
                <a:solidFill>
                  <a:schemeClr val="accent1"/>
                </a:solidFill>
              </a:rPr>
              <a:t>catalysts</a:t>
            </a:r>
            <a:r>
              <a:rPr lang="en-CA" sz="3600" dirty="0">
                <a:solidFill>
                  <a:schemeClr val="accent1"/>
                </a:solidFill>
              </a:rPr>
              <a:t> for various reactions.</a:t>
            </a:r>
            <a:br>
              <a:rPr lang="en-CA" dirty="0">
                <a:cs typeface="Calibri"/>
              </a:rPr>
            </a:br>
            <a:endParaRPr lang="en-CA" dirty="0"/>
          </a:p>
        </p:txBody>
      </p:sp>
    </p:spTree>
    <p:extLst>
      <p:ext uri="{BB962C8B-B14F-4D97-AF65-F5344CB8AC3E}">
        <p14:creationId xmlns:p14="http://schemas.microsoft.com/office/powerpoint/2010/main" val="3780903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logens on the Periodic Table">
            <a:extLst>
              <a:ext uri="{FF2B5EF4-FFF2-40B4-BE49-F238E27FC236}">
                <a16:creationId xmlns:a16="http://schemas.microsoft.com/office/drawing/2014/main" id="{CD065C57-9A01-400E-A829-A4D73F134B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44"/>
          <a:stretch/>
        </p:blipFill>
        <p:spPr bwMode="auto">
          <a:xfrm>
            <a:off x="1585569" y="369033"/>
            <a:ext cx="9020862" cy="611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373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142818"/>
            <a:ext cx="10515600" cy="1325563"/>
          </a:xfrm>
        </p:spPr>
        <p:txBody>
          <a:bodyPr/>
          <a:lstStyle/>
          <a:p>
            <a:r>
              <a:rPr lang="en-CA" b="1" u="sng" dirty="0"/>
              <a:t>Halogens - </a:t>
            </a:r>
            <a:r>
              <a:rPr lang="en-CA" dirty="0"/>
              <a:t>Group 17</a:t>
            </a:r>
            <a:endParaRPr lang="en-CA" b="1" u="sng" dirty="0"/>
          </a:p>
        </p:txBody>
      </p:sp>
      <p:sp>
        <p:nvSpPr>
          <p:cNvPr id="3" name="Content Placeholder 2"/>
          <p:cNvSpPr>
            <a:spLocks noGrp="1"/>
          </p:cNvSpPr>
          <p:nvPr>
            <p:ph idx="1"/>
          </p:nvPr>
        </p:nvSpPr>
        <p:spPr>
          <a:xfrm>
            <a:off x="493760" y="1123283"/>
            <a:ext cx="11230154" cy="5546077"/>
          </a:xfrm>
        </p:spPr>
        <p:txBody>
          <a:bodyPr vert="horz" lIns="91440" tIns="45720" rIns="91440" bIns="45720" rtlCol="0" anchor="t">
            <a:normAutofit fontScale="92500" lnSpcReduction="10000"/>
          </a:bodyPr>
          <a:lstStyle/>
          <a:p>
            <a:pPr marL="0" indent="0">
              <a:buNone/>
            </a:pPr>
            <a:endParaRPr lang="en-CA" sz="3900" dirty="0">
              <a:cs typeface="Calibri"/>
            </a:endParaRPr>
          </a:p>
          <a:p>
            <a:r>
              <a:rPr lang="en-CA" sz="3900" dirty="0"/>
              <a:t>All very </a:t>
            </a:r>
            <a:r>
              <a:rPr lang="en-CA" sz="3900" b="1" u="sng" dirty="0"/>
              <a:t>reactive </a:t>
            </a:r>
            <a:r>
              <a:rPr lang="en-CA" sz="3900" dirty="0"/>
              <a:t>non-metals</a:t>
            </a:r>
            <a:r>
              <a:rPr lang="en-CA" sz="3900" b="1" dirty="0"/>
              <a:t> (</a:t>
            </a:r>
            <a:r>
              <a:rPr lang="en-CA" sz="3900" dirty="0"/>
              <a:t>Therefore not found freely in nature)</a:t>
            </a:r>
            <a:endParaRPr lang="en-CA" sz="3900" b="1" dirty="0"/>
          </a:p>
          <a:p>
            <a:r>
              <a:rPr lang="en-US" sz="3900" dirty="0"/>
              <a:t>All </a:t>
            </a:r>
            <a:r>
              <a:rPr lang="en-US" sz="3900" b="1" u="sng" dirty="0"/>
              <a:t>toxic </a:t>
            </a:r>
            <a:r>
              <a:rPr lang="en-US" sz="3900" dirty="0"/>
              <a:t>(harmful) in their elemental (pure) form.</a:t>
            </a:r>
            <a:endParaRPr lang="en-CA" sz="3900" dirty="0"/>
          </a:p>
          <a:p>
            <a:r>
              <a:rPr lang="en-US" sz="3900" dirty="0"/>
              <a:t>All have </a:t>
            </a:r>
            <a:r>
              <a:rPr lang="en-US" sz="3900" b="1" u="sng" dirty="0"/>
              <a:t>bright </a:t>
            </a:r>
            <a:r>
              <a:rPr lang="en-US" sz="3900" dirty="0"/>
              <a:t>colors</a:t>
            </a:r>
            <a:r>
              <a:rPr lang="en-US" sz="3900" b="1" u="sng" dirty="0"/>
              <a:t> </a:t>
            </a:r>
            <a:r>
              <a:rPr lang="en-CA" sz="3900" dirty="0"/>
              <a:t>as gases: </a:t>
            </a:r>
            <a:r>
              <a:rPr lang="en-CA" sz="3900" dirty="0">
                <a:solidFill>
                  <a:schemeClr val="accent1"/>
                </a:solidFill>
              </a:rPr>
              <a:t>chlorine is yellow, bromine is orange, and iodine is purple.</a:t>
            </a:r>
          </a:p>
          <a:p>
            <a:r>
              <a:rPr lang="en-US" sz="3900" dirty="0"/>
              <a:t>Can be </a:t>
            </a:r>
            <a:r>
              <a:rPr lang="en-US" sz="3900" b="1" u="sng" dirty="0"/>
              <a:t>liquid</a:t>
            </a:r>
            <a:r>
              <a:rPr lang="en-US" sz="3900" b="1" dirty="0"/>
              <a:t> </a:t>
            </a:r>
            <a:r>
              <a:rPr lang="en-US" sz="3900" dirty="0"/>
              <a:t>(bromine), </a:t>
            </a:r>
            <a:r>
              <a:rPr lang="en-US" sz="3900" b="1" u="sng" dirty="0"/>
              <a:t>solid</a:t>
            </a:r>
            <a:r>
              <a:rPr lang="en-US" sz="3900" u="sng" dirty="0"/>
              <a:t> </a:t>
            </a:r>
            <a:r>
              <a:rPr lang="en-US" sz="3900" dirty="0"/>
              <a:t>(iodine), </a:t>
            </a:r>
            <a:r>
              <a:rPr lang="en-US" sz="3900" b="1" u="sng" dirty="0"/>
              <a:t>gas</a:t>
            </a:r>
            <a:r>
              <a:rPr lang="en-US" sz="3900" b="1" dirty="0"/>
              <a:t> </a:t>
            </a:r>
            <a:r>
              <a:rPr lang="en-US" sz="3900" dirty="0"/>
              <a:t>(fluorine and chlorine)  at room temperature.</a:t>
            </a:r>
            <a:endParaRPr lang="en-US" sz="3900" dirty="0">
              <a:cs typeface="Calibri"/>
            </a:endParaRPr>
          </a:p>
          <a:p>
            <a:r>
              <a:rPr lang="en-CA" sz="3900" dirty="0"/>
              <a:t>Often form compounds with alkali metals.</a:t>
            </a:r>
          </a:p>
          <a:p>
            <a:r>
              <a:rPr lang="en-CA" dirty="0"/>
              <a:t>typically found in minerals or salts</a:t>
            </a:r>
          </a:p>
          <a:p>
            <a:endParaRPr lang="en-CA" sz="3900" b="1" dirty="0"/>
          </a:p>
          <a:p>
            <a:endParaRPr lang="en-CA" sz="3900" b="1" dirty="0"/>
          </a:p>
          <a:p>
            <a:endParaRPr lang="en-CA" b="1" dirty="0"/>
          </a:p>
          <a:p>
            <a:endParaRPr lang="en-CA" dirty="0"/>
          </a:p>
        </p:txBody>
      </p:sp>
    </p:spTree>
    <p:extLst>
      <p:ext uri="{BB962C8B-B14F-4D97-AF65-F5344CB8AC3E}">
        <p14:creationId xmlns:p14="http://schemas.microsoft.com/office/powerpoint/2010/main" val="2116922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5BF2-EED8-0D8B-9F9D-C869D2826897}"/>
              </a:ext>
            </a:extLst>
          </p:cNvPr>
          <p:cNvSpPr>
            <a:spLocks noGrp="1"/>
          </p:cNvSpPr>
          <p:nvPr>
            <p:ph type="title"/>
          </p:nvPr>
        </p:nvSpPr>
        <p:spPr>
          <a:xfrm>
            <a:off x="838200" y="365125"/>
            <a:ext cx="5257800" cy="1325563"/>
          </a:xfrm>
        </p:spPr>
        <p:txBody>
          <a:bodyPr/>
          <a:lstStyle/>
          <a:p>
            <a:r>
              <a:rPr lang="en-US" dirty="0"/>
              <a:t>Halogens have bright </a:t>
            </a:r>
            <a:r>
              <a:rPr lang="en-US" dirty="0" err="1"/>
              <a:t>coloured</a:t>
            </a:r>
            <a:r>
              <a:rPr lang="en-US" dirty="0"/>
              <a:t> gases</a:t>
            </a:r>
          </a:p>
        </p:txBody>
      </p:sp>
      <p:sp>
        <p:nvSpPr>
          <p:cNvPr id="3" name="Content Placeholder 2">
            <a:extLst>
              <a:ext uri="{FF2B5EF4-FFF2-40B4-BE49-F238E27FC236}">
                <a16:creationId xmlns:a16="http://schemas.microsoft.com/office/drawing/2014/main" id="{DEEE3E04-FCF7-170E-932D-F354EE747254}"/>
              </a:ext>
            </a:extLst>
          </p:cNvPr>
          <p:cNvSpPr>
            <a:spLocks noGrp="1"/>
          </p:cNvSpPr>
          <p:nvPr>
            <p:ph idx="1"/>
          </p:nvPr>
        </p:nvSpPr>
        <p:spPr/>
        <p:txBody>
          <a:bodyPr/>
          <a:lstStyle/>
          <a:p>
            <a:r>
              <a:rPr lang="en-US" dirty="0"/>
              <a:t>cc</a:t>
            </a:r>
          </a:p>
        </p:txBody>
      </p:sp>
      <p:pic>
        <p:nvPicPr>
          <p:cNvPr id="1028" name="Picture 4" descr="Halogens - Definition, Uses, Compounds, Properties of Halogens">
            <a:extLst>
              <a:ext uri="{FF2B5EF4-FFF2-40B4-BE49-F238E27FC236}">
                <a16:creationId xmlns:a16="http://schemas.microsoft.com/office/drawing/2014/main" id="{94A35083-6458-193A-3AAF-D36E9B72A3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88" t="7458" r="13396"/>
          <a:stretch/>
        </p:blipFill>
        <p:spPr bwMode="auto">
          <a:xfrm>
            <a:off x="6692566" y="231776"/>
            <a:ext cx="5366084" cy="4195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logens | CK-12 Foundation">
            <a:extLst>
              <a:ext uri="{FF2B5EF4-FFF2-40B4-BE49-F238E27FC236}">
                <a16:creationId xmlns:a16="http://schemas.microsoft.com/office/drawing/2014/main" id="{E6B08EF9-A712-73F2-7F8C-EA5166186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30789"/>
            <a:ext cx="6453939" cy="274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643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354934-1789-9E42-6998-A9B1035398EE}"/>
              </a:ext>
            </a:extLst>
          </p:cNvPr>
          <p:cNvPicPr>
            <a:picLocks noChangeAspect="1"/>
          </p:cNvPicPr>
          <p:nvPr/>
        </p:nvPicPr>
        <p:blipFill>
          <a:blip r:embed="rId2"/>
          <a:stretch>
            <a:fillRect/>
          </a:stretch>
        </p:blipFill>
        <p:spPr>
          <a:xfrm>
            <a:off x="770022" y="0"/>
            <a:ext cx="8765255" cy="6269094"/>
          </a:xfrm>
          <a:prstGeom prst="rect">
            <a:avLst/>
          </a:prstGeom>
        </p:spPr>
      </p:pic>
    </p:spTree>
    <p:extLst>
      <p:ext uri="{BB962C8B-B14F-4D97-AF65-F5344CB8AC3E}">
        <p14:creationId xmlns:p14="http://schemas.microsoft.com/office/powerpoint/2010/main" val="3961662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Uses of Halogens</a:t>
            </a:r>
          </a:p>
        </p:txBody>
      </p:sp>
      <p:sp>
        <p:nvSpPr>
          <p:cNvPr id="3" name="Content Placeholder 2"/>
          <p:cNvSpPr>
            <a:spLocks noGrp="1"/>
          </p:cNvSpPr>
          <p:nvPr>
            <p:ph idx="1"/>
          </p:nvPr>
        </p:nvSpPr>
        <p:spPr/>
        <p:txBody>
          <a:bodyPr>
            <a:normAutofit fontScale="92500"/>
          </a:bodyPr>
          <a:lstStyle/>
          <a:p>
            <a:r>
              <a:rPr lang="en-CA" sz="3600" dirty="0"/>
              <a:t>Chlorine and bromine are used as </a:t>
            </a:r>
            <a:r>
              <a:rPr lang="en-CA" sz="3600" b="1" u="sng" dirty="0"/>
              <a:t>disinfectants</a:t>
            </a:r>
            <a:r>
              <a:rPr lang="en-CA" sz="3600" u="sng" dirty="0"/>
              <a:t> </a:t>
            </a:r>
            <a:r>
              <a:rPr lang="en-CA" sz="3600" dirty="0"/>
              <a:t>for drinking water, swimming pools, fresh wounds, spas, dishes, and surfaces. </a:t>
            </a:r>
          </a:p>
          <a:p>
            <a:endParaRPr lang="en-CA" sz="3600" dirty="0"/>
          </a:p>
          <a:p>
            <a:r>
              <a:rPr lang="en-CA" sz="3600" dirty="0">
                <a:solidFill>
                  <a:schemeClr val="accent1"/>
                </a:solidFill>
              </a:rPr>
              <a:t>They kill bacteria and other potentially harmful microorganisms through a process known as sterilization. </a:t>
            </a:r>
          </a:p>
          <a:p>
            <a:r>
              <a:rPr lang="en-CA" sz="3600" dirty="0">
                <a:solidFill>
                  <a:schemeClr val="accent1"/>
                </a:solidFill>
              </a:rPr>
              <a:t>Iodine in alcohol used as disinfectant to treat cuts. </a:t>
            </a:r>
          </a:p>
          <a:p>
            <a:r>
              <a:rPr lang="en-CA" sz="3600" dirty="0">
                <a:solidFill>
                  <a:schemeClr val="accent1"/>
                </a:solidFill>
              </a:rPr>
              <a:t>Chlorine also used in plastics (PVC) </a:t>
            </a:r>
          </a:p>
          <a:p>
            <a:endParaRPr lang="en-CA" sz="3600" dirty="0"/>
          </a:p>
        </p:txBody>
      </p:sp>
    </p:spTree>
    <p:extLst>
      <p:ext uri="{BB962C8B-B14F-4D97-AF65-F5344CB8AC3E}">
        <p14:creationId xmlns:p14="http://schemas.microsoft.com/office/powerpoint/2010/main" val="20396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Patterns of the Periodic Table</a:t>
            </a:r>
          </a:p>
        </p:txBody>
      </p:sp>
      <p:sp>
        <p:nvSpPr>
          <p:cNvPr id="3" name="Content Placeholder 2"/>
          <p:cNvSpPr>
            <a:spLocks noGrp="1"/>
          </p:cNvSpPr>
          <p:nvPr>
            <p:ph idx="1"/>
          </p:nvPr>
        </p:nvSpPr>
        <p:spPr>
          <a:xfrm>
            <a:off x="157716" y="2214563"/>
            <a:ext cx="4861276" cy="3420693"/>
          </a:xfrm>
        </p:spPr>
        <p:txBody>
          <a:bodyPr>
            <a:normAutofit/>
          </a:bodyPr>
          <a:lstStyle/>
          <a:p>
            <a:r>
              <a:rPr lang="en-CA" sz="2400" i="1" dirty="0"/>
              <a:t>Metals on the left</a:t>
            </a:r>
          </a:p>
          <a:p>
            <a:r>
              <a:rPr lang="en-CA" sz="2400" i="1" dirty="0"/>
              <a:t>Non-metals on the right</a:t>
            </a:r>
          </a:p>
          <a:p>
            <a:r>
              <a:rPr lang="en-CA" sz="2400" i="1" dirty="0"/>
              <a:t>Metalloids (boron, silicon)  - zigzag staircase</a:t>
            </a:r>
          </a:p>
          <a:p>
            <a:endParaRPr lang="en-CA" sz="2400" i="1" dirty="0"/>
          </a:p>
          <a:p>
            <a:r>
              <a:rPr lang="en-CA" sz="2400" i="1" dirty="0"/>
              <a:t>Chemical Families</a:t>
            </a:r>
          </a:p>
          <a:p>
            <a:endParaRPr lang="en-CA" dirty="0"/>
          </a:p>
        </p:txBody>
      </p:sp>
      <p:pic>
        <p:nvPicPr>
          <p:cNvPr id="4" name="Picture 2" descr="A screenshot of a cell phone&#10;&#10;Description generated with very high confidence">
            <a:extLst>
              <a:ext uri="{FF2B5EF4-FFF2-40B4-BE49-F238E27FC236}">
                <a16:creationId xmlns:a16="http://schemas.microsoft.com/office/drawing/2014/main" id="{AEA485F5-2FBA-4F8F-AF6E-753CDA931ED8}"/>
              </a:ext>
            </a:extLst>
          </p:cNvPr>
          <p:cNvPicPr>
            <a:picLocks noChangeAspect="1"/>
          </p:cNvPicPr>
          <p:nvPr/>
        </p:nvPicPr>
        <p:blipFill>
          <a:blip r:embed="rId2"/>
          <a:stretch>
            <a:fillRect/>
          </a:stretch>
        </p:blipFill>
        <p:spPr>
          <a:xfrm>
            <a:off x="5018992" y="1690688"/>
            <a:ext cx="6765805" cy="5068378"/>
          </a:xfrm>
          <a:prstGeom prst="rect">
            <a:avLst/>
          </a:prstGeom>
        </p:spPr>
      </p:pic>
    </p:spTree>
    <p:extLst>
      <p:ext uri="{BB962C8B-B14F-4D97-AF65-F5344CB8AC3E}">
        <p14:creationId xmlns:p14="http://schemas.microsoft.com/office/powerpoint/2010/main" val="164848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5E82FD-88EE-2ACE-92F2-3990F2D4FD8C}"/>
              </a:ext>
            </a:extLst>
          </p:cNvPr>
          <p:cNvPicPr>
            <a:picLocks noChangeAspect="1"/>
          </p:cNvPicPr>
          <p:nvPr/>
        </p:nvPicPr>
        <p:blipFill>
          <a:blip r:embed="rId2"/>
          <a:stretch>
            <a:fillRect/>
          </a:stretch>
        </p:blipFill>
        <p:spPr>
          <a:xfrm>
            <a:off x="2209800" y="731837"/>
            <a:ext cx="8667750" cy="6147027"/>
          </a:xfrm>
          <a:prstGeom prst="rect">
            <a:avLst/>
          </a:prstGeom>
        </p:spPr>
      </p:pic>
    </p:spTree>
    <p:extLst>
      <p:ext uri="{BB962C8B-B14F-4D97-AF65-F5344CB8AC3E}">
        <p14:creationId xmlns:p14="http://schemas.microsoft.com/office/powerpoint/2010/main" val="3564059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Halogens</a:t>
            </a:r>
          </a:p>
        </p:txBody>
      </p:sp>
      <p:pic>
        <p:nvPicPr>
          <p:cNvPr id="7170" name="Picture 2" descr="Image result for haloge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265" y="1495282"/>
            <a:ext cx="11626735" cy="4997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90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ert gases on the periodic table">
            <a:extLst>
              <a:ext uri="{FF2B5EF4-FFF2-40B4-BE49-F238E27FC236}">
                <a16:creationId xmlns:a16="http://schemas.microsoft.com/office/drawing/2014/main" id="{795E5691-CE82-4AD5-AAC0-A88AE7928F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17"/>
          <a:stretch/>
        </p:blipFill>
        <p:spPr bwMode="auto">
          <a:xfrm>
            <a:off x="1721174" y="528793"/>
            <a:ext cx="8749652" cy="616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77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Gases - Last column: Group 18</a:t>
            </a:r>
          </a:p>
        </p:txBody>
      </p:sp>
      <p:sp>
        <p:nvSpPr>
          <p:cNvPr id="3" name="Content Placeholder 2"/>
          <p:cNvSpPr>
            <a:spLocks noGrp="1"/>
          </p:cNvSpPr>
          <p:nvPr>
            <p:ph idx="1"/>
          </p:nvPr>
        </p:nvSpPr>
        <p:spPr>
          <a:xfrm>
            <a:off x="838200" y="1453662"/>
            <a:ext cx="10832432" cy="5215698"/>
          </a:xfrm>
        </p:spPr>
        <p:txBody>
          <a:bodyPr vert="horz" lIns="91440" tIns="45720" rIns="91440" bIns="45720" rtlCol="0" anchor="t">
            <a:normAutofit/>
          </a:bodyPr>
          <a:lstStyle/>
          <a:p>
            <a:r>
              <a:rPr lang="en-CA" sz="3600" b="1" u="sng" dirty="0"/>
              <a:t>Colorless</a:t>
            </a:r>
            <a:r>
              <a:rPr lang="en-CA" sz="3600" dirty="0"/>
              <a:t>, </a:t>
            </a:r>
            <a:r>
              <a:rPr lang="en-CA" sz="3600" b="1" u="sng" dirty="0"/>
              <a:t>odorless</a:t>
            </a:r>
            <a:r>
              <a:rPr lang="en-CA" sz="3600" b="1" dirty="0"/>
              <a:t> </a:t>
            </a:r>
            <a:r>
              <a:rPr lang="en-CA" sz="3600" dirty="0"/>
              <a:t>gases.</a:t>
            </a:r>
          </a:p>
          <a:p>
            <a:r>
              <a:rPr lang="en-CA" sz="3600" b="1" u="sng" dirty="0"/>
              <a:t>Inert </a:t>
            </a:r>
            <a:r>
              <a:rPr lang="en-CA" sz="3600" dirty="0"/>
              <a:t>(unreactive – do not bind to other elements) </a:t>
            </a:r>
          </a:p>
          <a:p>
            <a:endParaRPr lang="en-CA" sz="3600" dirty="0">
              <a:cs typeface="Calibri"/>
            </a:endParaRPr>
          </a:p>
          <a:p>
            <a:r>
              <a:rPr lang="en-CA" sz="3600" i="1" dirty="0">
                <a:solidFill>
                  <a:schemeClr val="accent1"/>
                </a:solidFill>
              </a:rPr>
              <a:t>Their melting and boiling points are close together giving them a very narrow liquid range</a:t>
            </a:r>
            <a:r>
              <a:rPr lang="en-CA" sz="3600" dirty="0">
                <a:solidFill>
                  <a:schemeClr val="accent1"/>
                </a:solidFill>
              </a:rPr>
              <a:t>.</a:t>
            </a:r>
            <a:endParaRPr lang="en-CA" sz="3600" dirty="0">
              <a:solidFill>
                <a:schemeClr val="accent1"/>
              </a:solidFill>
              <a:cs typeface="Calibri"/>
            </a:endParaRPr>
          </a:p>
          <a:p>
            <a:r>
              <a:rPr lang="en-CA" sz="3600" dirty="0">
                <a:solidFill>
                  <a:schemeClr val="accent1"/>
                </a:solidFill>
              </a:rPr>
              <a:t>Helium and Neon never form compounds, others form with great difficulty</a:t>
            </a:r>
            <a:endParaRPr lang="en-CA" sz="3600" dirty="0">
              <a:solidFill>
                <a:schemeClr val="accent1"/>
              </a:solidFill>
              <a:cs typeface="Calibri"/>
            </a:endParaRPr>
          </a:p>
          <a:p>
            <a:endParaRPr lang="en-CA" dirty="0"/>
          </a:p>
          <a:p>
            <a:endParaRPr lang="en-CA" dirty="0"/>
          </a:p>
        </p:txBody>
      </p:sp>
    </p:spTree>
    <p:extLst>
      <p:ext uri="{BB962C8B-B14F-4D97-AF65-F5344CB8AC3E}">
        <p14:creationId xmlns:p14="http://schemas.microsoft.com/office/powerpoint/2010/main" val="2737328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a:xfrm>
            <a:off x="1819201" y="1371601"/>
            <a:ext cx="8229600" cy="4525963"/>
          </a:xfrm>
        </p:spPr>
        <p:txBody>
          <a:bodyPr vert="horz" lIns="91440" tIns="45720" rIns="91440" bIns="45720" rtlCol="0" anchor="t">
            <a:normAutofit/>
          </a:bodyPr>
          <a:lstStyle/>
          <a:p>
            <a:r>
              <a:rPr lang="en-CA" sz="3600" dirty="0"/>
              <a:t>Neon in </a:t>
            </a:r>
            <a:r>
              <a:rPr lang="en-CA" sz="3600" b="1" u="sng" dirty="0"/>
              <a:t>signs</a:t>
            </a:r>
            <a:r>
              <a:rPr lang="en-CA" sz="3600" dirty="0"/>
              <a:t> </a:t>
            </a:r>
          </a:p>
        </p:txBody>
      </p:sp>
      <p:pic>
        <p:nvPicPr>
          <p:cNvPr id="12290" name="Picture 2" descr="Image result for neon signs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800" y="2534817"/>
            <a:ext cx="4547366" cy="301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4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Gases</a:t>
            </a:r>
          </a:p>
        </p:txBody>
      </p:sp>
      <p:pic>
        <p:nvPicPr>
          <p:cNvPr id="1026" name="Picture 2" descr="Image result for noble gases fac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167047"/>
            <a:ext cx="9208497" cy="543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08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a:lstStyle/>
          <a:p>
            <a:r>
              <a:rPr lang="en-CA" sz="3600" dirty="0"/>
              <a:t>Argon in </a:t>
            </a:r>
            <a:r>
              <a:rPr lang="en-CA" sz="3600" b="1" u="sng" dirty="0"/>
              <a:t>light bulbs</a:t>
            </a:r>
          </a:p>
          <a:p>
            <a:endParaRPr lang="en-CA" dirty="0"/>
          </a:p>
        </p:txBody>
      </p:sp>
      <p:pic>
        <p:nvPicPr>
          <p:cNvPr id="13314" name="Picture 2" descr="Image result for argon light bulb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5988" r="27945"/>
          <a:stretch/>
        </p:blipFill>
        <p:spPr bwMode="auto">
          <a:xfrm>
            <a:off x="5951984" y="2291556"/>
            <a:ext cx="3960440" cy="443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522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vert="horz" lIns="91440" tIns="45720" rIns="91440" bIns="45720" rtlCol="0" anchor="t">
            <a:normAutofit/>
          </a:bodyPr>
          <a:lstStyle/>
          <a:p>
            <a:r>
              <a:rPr lang="en-CA" sz="3600" dirty="0"/>
              <a:t>Xenon in </a:t>
            </a:r>
            <a:r>
              <a:rPr lang="en-CA" sz="3600" b="1" u="sng" dirty="0"/>
              <a:t>head lamps</a:t>
            </a:r>
            <a:r>
              <a:rPr lang="en-CA" sz="3600" u="sng" dirty="0"/>
              <a:t> </a:t>
            </a:r>
            <a:r>
              <a:rPr lang="en-CA" sz="3600" dirty="0"/>
              <a:t>of new cars</a:t>
            </a:r>
          </a:p>
          <a:p>
            <a:endParaRPr lang="en-CA" dirty="0"/>
          </a:p>
        </p:txBody>
      </p:sp>
      <p:pic>
        <p:nvPicPr>
          <p:cNvPr id="14338" name="Picture 2" descr="Image result for xenon headl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924945"/>
            <a:ext cx="5127718" cy="290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80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vert="horz" lIns="91440" tIns="45720" rIns="91440" bIns="45720" rtlCol="0" anchor="t">
            <a:normAutofit/>
          </a:bodyPr>
          <a:lstStyle/>
          <a:p>
            <a:r>
              <a:rPr lang="en-CA" sz="3600" b="1" dirty="0"/>
              <a:t>Xenon</a:t>
            </a:r>
            <a:r>
              <a:rPr lang="en-CA" sz="3600" dirty="0">
                <a:cs typeface="Calibri"/>
              </a:rPr>
              <a:t> is being investigated further as a possible replacement for nitrous oxide as an </a:t>
            </a:r>
            <a:r>
              <a:rPr lang="en-CA" sz="3600" b="1" dirty="0">
                <a:cs typeface="Calibri"/>
              </a:rPr>
              <a:t>anesthetic.</a:t>
            </a:r>
            <a:endParaRPr lang="en-CA" sz="3600" dirty="0">
              <a:cs typeface="Calibri"/>
            </a:endParaRPr>
          </a:p>
          <a:p>
            <a:endParaRPr lang="en-CA" dirty="0"/>
          </a:p>
        </p:txBody>
      </p:sp>
      <p:pic>
        <p:nvPicPr>
          <p:cNvPr id="4" name="Picture 4" descr="A person sitting in a room&#10;&#10;Description generated with high confidence">
            <a:extLst>
              <a:ext uri="{FF2B5EF4-FFF2-40B4-BE49-F238E27FC236}">
                <a16:creationId xmlns:a16="http://schemas.microsoft.com/office/drawing/2014/main" id="{1B3B4CD8-7746-4D8D-B039-4B700C98C7EC}"/>
              </a:ext>
            </a:extLst>
          </p:cNvPr>
          <p:cNvPicPr>
            <a:picLocks noChangeAspect="1"/>
          </p:cNvPicPr>
          <p:nvPr/>
        </p:nvPicPr>
        <p:blipFill>
          <a:blip r:embed="rId2"/>
          <a:stretch>
            <a:fillRect/>
          </a:stretch>
        </p:blipFill>
        <p:spPr>
          <a:xfrm>
            <a:off x="6779001" y="3171942"/>
            <a:ext cx="3989896" cy="3989896"/>
          </a:xfrm>
          <a:prstGeom prst="rect">
            <a:avLst/>
          </a:prstGeom>
        </p:spPr>
      </p:pic>
    </p:spTree>
    <p:extLst>
      <p:ext uri="{BB962C8B-B14F-4D97-AF65-F5344CB8AC3E}">
        <p14:creationId xmlns:p14="http://schemas.microsoft.com/office/powerpoint/2010/main" val="2342377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vert="horz" lIns="91440" tIns="45720" rIns="91440" bIns="45720" rtlCol="0" anchor="t">
            <a:normAutofit/>
          </a:bodyPr>
          <a:lstStyle/>
          <a:p>
            <a:r>
              <a:rPr lang="en-CA" sz="3600" b="1" dirty="0"/>
              <a:t>Xenon</a:t>
            </a:r>
            <a:r>
              <a:rPr lang="en-CA" sz="3600" dirty="0">
                <a:cs typeface="Calibri"/>
              </a:rPr>
              <a:t> as a satellite propellant</a:t>
            </a:r>
            <a:r>
              <a:rPr lang="en-CA" b="1" dirty="0">
                <a:cs typeface="Calibri"/>
              </a:rPr>
              <a:t>.</a:t>
            </a:r>
            <a:endParaRPr lang="en-CA" dirty="0">
              <a:cs typeface="Calibri"/>
            </a:endParaRPr>
          </a:p>
          <a:p>
            <a:endParaRPr lang="en-CA" dirty="0"/>
          </a:p>
        </p:txBody>
      </p:sp>
      <p:pic>
        <p:nvPicPr>
          <p:cNvPr id="5" name="Picture 5" descr="A satellite in space&#10;&#10;Description generated with very high confidence">
            <a:extLst>
              <a:ext uri="{FF2B5EF4-FFF2-40B4-BE49-F238E27FC236}">
                <a16:creationId xmlns:a16="http://schemas.microsoft.com/office/drawing/2014/main" id="{96EB5798-3C84-4209-A736-CD60F1B031B6}"/>
              </a:ext>
            </a:extLst>
          </p:cNvPr>
          <p:cNvPicPr>
            <a:picLocks noChangeAspect="1"/>
          </p:cNvPicPr>
          <p:nvPr/>
        </p:nvPicPr>
        <p:blipFill>
          <a:blip r:embed="rId2"/>
          <a:stretch>
            <a:fillRect/>
          </a:stretch>
        </p:blipFill>
        <p:spPr>
          <a:xfrm>
            <a:off x="4724400" y="2672477"/>
            <a:ext cx="6538822" cy="3612140"/>
          </a:xfrm>
          <a:prstGeom prst="rect">
            <a:avLst/>
          </a:prstGeom>
        </p:spPr>
      </p:pic>
    </p:spTree>
    <p:extLst>
      <p:ext uri="{BB962C8B-B14F-4D97-AF65-F5344CB8AC3E}">
        <p14:creationId xmlns:p14="http://schemas.microsoft.com/office/powerpoint/2010/main" val="38851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Elements are Grouped into FAMILIES</a:t>
            </a:r>
          </a:p>
        </p:txBody>
      </p:sp>
      <p:sp>
        <p:nvSpPr>
          <p:cNvPr id="3" name="Content Placeholder 2"/>
          <p:cNvSpPr>
            <a:spLocks noGrp="1"/>
          </p:cNvSpPr>
          <p:nvPr>
            <p:ph idx="1"/>
          </p:nvPr>
        </p:nvSpPr>
        <p:spPr>
          <a:xfrm>
            <a:off x="838199" y="1825625"/>
            <a:ext cx="11142785" cy="4351338"/>
          </a:xfrm>
        </p:spPr>
        <p:txBody>
          <a:bodyPr vert="horz" lIns="91440" tIns="45720" rIns="91440" bIns="45720" rtlCol="0" anchor="t">
            <a:normAutofit/>
          </a:bodyPr>
          <a:lstStyle/>
          <a:p>
            <a:pPr marL="0" indent="0">
              <a:buNone/>
            </a:pPr>
            <a:r>
              <a:rPr lang="en-CA" sz="3600" i="1" dirty="0"/>
              <a:t>Recall:</a:t>
            </a:r>
          </a:p>
          <a:p>
            <a:r>
              <a:rPr lang="en-CA" sz="3600" dirty="0"/>
              <a:t>A chemical </a:t>
            </a:r>
            <a:r>
              <a:rPr lang="en-CA" sz="3600" b="1" u="sng" dirty="0"/>
              <a:t>FAMILY</a:t>
            </a:r>
            <a:r>
              <a:rPr lang="en-CA" sz="3600" b="1" dirty="0"/>
              <a:t> or </a:t>
            </a:r>
            <a:r>
              <a:rPr lang="en-CA" sz="3600" b="1" u="sng" dirty="0"/>
              <a:t>GROUP</a:t>
            </a:r>
            <a:r>
              <a:rPr lang="en-CA" sz="3600" b="1" dirty="0"/>
              <a:t> </a:t>
            </a:r>
            <a:r>
              <a:rPr lang="en-CA" sz="3600" dirty="0"/>
              <a:t>is a </a:t>
            </a:r>
            <a:r>
              <a:rPr lang="en-CA" sz="3600" i="1" dirty="0"/>
              <a:t>vertical column</a:t>
            </a:r>
          </a:p>
          <a:p>
            <a:r>
              <a:rPr lang="en-CA" sz="3600" dirty="0"/>
              <a:t>Elements in the same family share similar </a:t>
            </a:r>
            <a:r>
              <a:rPr lang="en-CA" sz="3600" b="1" u="sng" dirty="0"/>
              <a:t>PROPERTIES.</a:t>
            </a:r>
            <a:r>
              <a:rPr lang="en-CA" sz="3600" dirty="0"/>
              <a:t> </a:t>
            </a:r>
          </a:p>
          <a:p>
            <a:pPr marL="0" indent="0">
              <a:buNone/>
            </a:pPr>
            <a:endParaRPr lang="en-CA" sz="3600" dirty="0">
              <a:cs typeface="Calibri"/>
            </a:endParaRPr>
          </a:p>
          <a:p>
            <a:endParaRPr lang="en-CA" dirty="0"/>
          </a:p>
        </p:txBody>
      </p:sp>
    </p:spTree>
    <p:extLst>
      <p:ext uri="{BB962C8B-B14F-4D97-AF65-F5344CB8AC3E}">
        <p14:creationId xmlns:p14="http://schemas.microsoft.com/office/powerpoint/2010/main" val="1286729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CA" sz="3600" b="1" dirty="0">
                <a:cs typeface="Calibri"/>
              </a:rPr>
              <a:t>Radon in cancer therapy</a:t>
            </a:r>
            <a:r>
              <a:rPr lang="en-CA" dirty="0">
                <a:cs typeface="Calibri"/>
              </a:rPr>
              <a:t>. </a:t>
            </a:r>
          </a:p>
        </p:txBody>
      </p:sp>
      <p:pic>
        <p:nvPicPr>
          <p:cNvPr id="4" name="Picture 5" descr="A close up of a logo&#10;&#10;Description generated with high confidence">
            <a:extLst>
              <a:ext uri="{FF2B5EF4-FFF2-40B4-BE49-F238E27FC236}">
                <a16:creationId xmlns:a16="http://schemas.microsoft.com/office/drawing/2014/main" id="{7536D88F-ADC4-42EC-87BF-1DE077DC6FD4}"/>
              </a:ext>
            </a:extLst>
          </p:cNvPr>
          <p:cNvPicPr>
            <a:picLocks noChangeAspect="1"/>
          </p:cNvPicPr>
          <p:nvPr/>
        </p:nvPicPr>
        <p:blipFill>
          <a:blip r:embed="rId2"/>
          <a:stretch>
            <a:fillRect/>
          </a:stretch>
        </p:blipFill>
        <p:spPr>
          <a:xfrm>
            <a:off x="5400136" y="2714985"/>
            <a:ext cx="5978105" cy="3368974"/>
          </a:xfrm>
          <a:prstGeom prst="rect">
            <a:avLst/>
          </a:prstGeom>
        </p:spPr>
      </p:pic>
    </p:spTree>
    <p:extLst>
      <p:ext uri="{BB962C8B-B14F-4D97-AF65-F5344CB8AC3E}">
        <p14:creationId xmlns:p14="http://schemas.microsoft.com/office/powerpoint/2010/main" val="1648106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CA" sz="3600" b="1" dirty="0">
                <a:cs typeface="Calibri"/>
              </a:rPr>
              <a:t>Krypton</a:t>
            </a:r>
            <a:r>
              <a:rPr lang="en-CA" sz="3600" dirty="0">
                <a:cs typeface="Calibri"/>
              </a:rPr>
              <a:t> is used in some types of photographic flashes used in high speed photography. </a:t>
            </a:r>
            <a:endParaRPr lang="en-US" sz="3600" dirty="0"/>
          </a:p>
          <a:p>
            <a:pPr marL="0" indent="0">
              <a:buNone/>
            </a:pPr>
            <a:r>
              <a:rPr lang="en-CA" sz="3600" dirty="0">
                <a:cs typeface="Calibri"/>
              </a:rPr>
              <a:t>Some fluorescent light bulbs are filled with a mixture of krypton and argon gases. </a:t>
            </a:r>
          </a:p>
          <a:p>
            <a:pPr marL="0" indent="0">
              <a:buNone/>
            </a:pPr>
            <a:endParaRPr lang="en-CA" dirty="0">
              <a:cs typeface="Calibri"/>
            </a:endParaRPr>
          </a:p>
        </p:txBody>
      </p:sp>
    </p:spTree>
    <p:extLst>
      <p:ext uri="{BB962C8B-B14F-4D97-AF65-F5344CB8AC3E}">
        <p14:creationId xmlns:p14="http://schemas.microsoft.com/office/powerpoint/2010/main" val="2926301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Interesting Facts</a:t>
            </a:r>
          </a:p>
        </p:txBody>
      </p:sp>
      <p:sp>
        <p:nvSpPr>
          <p:cNvPr id="3" name="Content Placeholder 2"/>
          <p:cNvSpPr>
            <a:spLocks noGrp="1"/>
          </p:cNvSpPr>
          <p:nvPr>
            <p:ph idx="1"/>
          </p:nvPr>
        </p:nvSpPr>
        <p:spPr/>
        <p:txBody>
          <a:bodyPr>
            <a:normAutofit fontScale="77500" lnSpcReduction="20000"/>
          </a:bodyPr>
          <a:lstStyle/>
          <a:p>
            <a:r>
              <a:rPr lang="en-CA" sz="4000" dirty="0">
                <a:solidFill>
                  <a:schemeClr val="accent1"/>
                </a:solidFill>
              </a:rPr>
              <a:t>Krypton gets its name from the Greek word "</a:t>
            </a:r>
            <a:r>
              <a:rPr lang="en-CA" sz="4000" dirty="0" err="1">
                <a:solidFill>
                  <a:schemeClr val="accent1"/>
                </a:solidFill>
              </a:rPr>
              <a:t>kryptos</a:t>
            </a:r>
            <a:r>
              <a:rPr lang="en-CA" sz="4000" dirty="0">
                <a:solidFill>
                  <a:schemeClr val="accent1"/>
                </a:solidFill>
              </a:rPr>
              <a:t>" meaning "the hidden one." </a:t>
            </a:r>
          </a:p>
          <a:p>
            <a:r>
              <a:rPr lang="en-CA" sz="4000" dirty="0">
                <a:solidFill>
                  <a:schemeClr val="accent1"/>
                </a:solidFill>
              </a:rPr>
              <a:t>Many of the noble gases were either discovered or isolated by Scottish chemist Sir William Ramsay. </a:t>
            </a:r>
          </a:p>
          <a:p>
            <a:r>
              <a:rPr lang="en-CA" sz="4000" dirty="0">
                <a:solidFill>
                  <a:schemeClr val="accent1"/>
                </a:solidFill>
              </a:rPr>
              <a:t>Helium has the lowest melting and boiling points of any substance.</a:t>
            </a:r>
          </a:p>
          <a:p>
            <a:r>
              <a:rPr lang="en-CA" sz="4000" dirty="0">
                <a:solidFill>
                  <a:schemeClr val="accent1"/>
                </a:solidFill>
              </a:rPr>
              <a:t>Noble gases are often used to create a safe or inert atmosphere due to their stable nature. </a:t>
            </a:r>
          </a:p>
          <a:p>
            <a:r>
              <a:rPr lang="en-CA" sz="4000" dirty="0">
                <a:solidFill>
                  <a:schemeClr val="accent1"/>
                </a:solidFill>
              </a:rPr>
              <a:t>Xenon gets its name from the Greek word "</a:t>
            </a:r>
            <a:r>
              <a:rPr lang="en-CA" sz="4000" dirty="0" err="1">
                <a:solidFill>
                  <a:schemeClr val="accent1"/>
                </a:solidFill>
              </a:rPr>
              <a:t>xenos</a:t>
            </a:r>
            <a:r>
              <a:rPr lang="en-CA" sz="4000" dirty="0">
                <a:solidFill>
                  <a:schemeClr val="accent1"/>
                </a:solidFill>
              </a:rPr>
              <a:t>" which means "stranger or foreigner."</a:t>
            </a:r>
            <a:br>
              <a:rPr lang="en-CA" sz="4000" dirty="0"/>
            </a:br>
            <a:endParaRPr lang="en-CA" dirty="0"/>
          </a:p>
        </p:txBody>
      </p:sp>
    </p:spTree>
    <p:extLst>
      <p:ext uri="{BB962C8B-B14F-4D97-AF65-F5344CB8AC3E}">
        <p14:creationId xmlns:p14="http://schemas.microsoft.com/office/powerpoint/2010/main" val="1194582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Helium- Another special case</a:t>
            </a:r>
          </a:p>
        </p:txBody>
      </p:sp>
      <p:sp>
        <p:nvSpPr>
          <p:cNvPr id="3" name="Content Placeholder 2"/>
          <p:cNvSpPr>
            <a:spLocks noGrp="1"/>
          </p:cNvSpPr>
          <p:nvPr>
            <p:ph idx="1"/>
          </p:nvPr>
        </p:nvSpPr>
        <p:spPr>
          <a:xfrm>
            <a:off x="514708" y="1484421"/>
            <a:ext cx="11419383" cy="4857403"/>
          </a:xfrm>
        </p:spPr>
        <p:txBody>
          <a:bodyPr vert="horz" lIns="91440" tIns="45720" rIns="91440" bIns="45720" rtlCol="0" anchor="t">
            <a:normAutofit/>
          </a:bodyPr>
          <a:lstStyle/>
          <a:p>
            <a:r>
              <a:rPr lang="en-CA" sz="3600" dirty="0"/>
              <a:t>different from all of the other elements because it is very stable with only </a:t>
            </a:r>
            <a:r>
              <a:rPr lang="en-CA" sz="3600" b="1" u="sng" dirty="0"/>
              <a:t>two </a:t>
            </a:r>
            <a:r>
              <a:rPr lang="en-CA" sz="3600" dirty="0"/>
              <a:t>electrons in its valence shell. </a:t>
            </a:r>
            <a:endParaRPr lang="en-US" sz="3600" dirty="0"/>
          </a:p>
          <a:p>
            <a:r>
              <a:rPr lang="en-CA" sz="3600" dirty="0">
                <a:solidFill>
                  <a:schemeClr val="accent1"/>
                </a:solidFill>
              </a:rPr>
              <a:t>But still grouped with the noble gases (8 valence e’s).</a:t>
            </a:r>
            <a:r>
              <a:rPr lang="en-CA" sz="3600" dirty="0"/>
              <a:t> </a:t>
            </a:r>
          </a:p>
          <a:p>
            <a:r>
              <a:rPr lang="en-CA" sz="3600" dirty="0">
                <a:solidFill>
                  <a:schemeClr val="accent1"/>
                </a:solidFill>
              </a:rPr>
              <a:t>The noble gases and helium are all "happy," because their valence shell is full. </a:t>
            </a:r>
          </a:p>
          <a:p>
            <a:endParaRPr lang="en-CA" dirty="0"/>
          </a:p>
        </p:txBody>
      </p:sp>
      <p:pic>
        <p:nvPicPr>
          <p:cNvPr id="2050" name="Picture 2" descr="Image result for noble gases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b="16366"/>
          <a:stretch/>
        </p:blipFill>
        <p:spPr bwMode="auto">
          <a:xfrm>
            <a:off x="4787771" y="4133678"/>
            <a:ext cx="6348657" cy="272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652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cs typeface="Calibri Light"/>
              </a:rPr>
              <a:t>Practice</a:t>
            </a:r>
            <a:endParaRPr lang="en-CA" dirty="0">
              <a:cs typeface="Calibri Light"/>
            </a:endParaRP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CA" sz="3600" dirty="0">
                <a:ea typeface="+mn-lt"/>
                <a:cs typeface="+mn-lt"/>
              </a:rPr>
              <a:t>Chemical Family WS</a:t>
            </a:r>
          </a:p>
          <a:p>
            <a:r>
              <a:rPr lang="en-CA" sz="3600" dirty="0">
                <a:solidFill>
                  <a:schemeClr val="bg2"/>
                </a:solidFill>
                <a:cs typeface="Calibri"/>
              </a:rPr>
              <a:t>Read pages 248 – 253 of text book</a:t>
            </a:r>
            <a:endParaRPr lang="en-US" sz="3600" dirty="0">
              <a:solidFill>
                <a:schemeClr val="bg2"/>
              </a:solidFill>
            </a:endParaRPr>
          </a:p>
          <a:p>
            <a:r>
              <a:rPr lang="en-CA" sz="3600" dirty="0">
                <a:solidFill>
                  <a:schemeClr val="bg2"/>
                </a:solidFill>
                <a:cs typeface="Calibri"/>
              </a:rPr>
              <a:t>Answer CYU p254  #2-9, 16</a:t>
            </a:r>
          </a:p>
          <a:p>
            <a:r>
              <a:rPr lang="en-CA" sz="3600" dirty="0">
                <a:solidFill>
                  <a:schemeClr val="bg2"/>
                </a:solidFill>
                <a:ea typeface="+mn-lt"/>
                <a:cs typeface="+mn-lt"/>
              </a:rPr>
              <a:t>Periodic Table Interactive</a:t>
            </a:r>
          </a:p>
          <a:p>
            <a:r>
              <a:rPr lang="en-CA" sz="3600" dirty="0">
                <a:solidFill>
                  <a:schemeClr val="bg2"/>
                </a:solidFill>
                <a:cs typeface="Calibri"/>
              </a:rPr>
              <a:t>Intro to Element Research Project</a:t>
            </a:r>
          </a:p>
          <a:p>
            <a:endParaRPr lang="en-CA" sz="3600" dirty="0">
              <a:cs typeface="Calibri"/>
            </a:endParaRPr>
          </a:p>
          <a:p>
            <a:r>
              <a:rPr lang="en-CA" sz="3600" dirty="0">
                <a:cs typeface="Calibri"/>
              </a:rPr>
              <a:t>ASAP Science: Periodic Table Song</a:t>
            </a:r>
          </a:p>
          <a:p>
            <a:r>
              <a:rPr lang="en-CA" sz="3600" dirty="0">
                <a:ea typeface="+mn-lt"/>
                <a:cs typeface="+mn-lt"/>
                <a:hlinkClick r:id="rId2"/>
              </a:rPr>
              <a:t>https://www.youtube.com/watch?v=rz4Dd1I_fX0</a:t>
            </a:r>
            <a:endParaRPr lang="en-CA" sz="3600" dirty="0">
              <a:cs typeface="Calibri"/>
            </a:endParaRPr>
          </a:p>
          <a:p>
            <a:endParaRPr lang="en-CA" dirty="0">
              <a:cs typeface="Calibri"/>
            </a:endParaRPr>
          </a:p>
        </p:txBody>
      </p:sp>
    </p:spTree>
    <p:extLst>
      <p:ext uri="{BB962C8B-B14F-4D97-AF65-F5344CB8AC3E}">
        <p14:creationId xmlns:p14="http://schemas.microsoft.com/office/powerpoint/2010/main" val="3246488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Nobel Gas</a:t>
            </a:r>
            <a:endParaRPr lang="en-US" dirty="0"/>
          </a:p>
        </p:txBody>
      </p:sp>
      <p:sp>
        <p:nvSpPr>
          <p:cNvPr id="3" name="Content Placeholder 2"/>
          <p:cNvSpPr>
            <a:spLocks noGrp="1"/>
          </p:cNvSpPr>
          <p:nvPr>
            <p:ph idx="1"/>
          </p:nvPr>
        </p:nvSpPr>
        <p:spPr/>
        <p:txBody>
          <a:bodyPr/>
          <a:lstStyle/>
          <a:p>
            <a:r>
              <a:rPr lang="en-CA" dirty="0"/>
              <a:t>Extra Video</a:t>
            </a:r>
          </a:p>
          <a:p>
            <a:r>
              <a:rPr lang="en-US" dirty="0">
                <a:hlinkClick r:id="rId2"/>
              </a:rPr>
              <a:t>https://www.youtube.com/watch?v=qNaBMvJXdJ4</a:t>
            </a:r>
            <a:endParaRPr lang="en-US" dirty="0"/>
          </a:p>
          <a:p>
            <a:endParaRPr lang="en-US" dirty="0"/>
          </a:p>
        </p:txBody>
      </p:sp>
    </p:spTree>
    <p:extLst>
      <p:ext uri="{BB962C8B-B14F-4D97-AF65-F5344CB8AC3E}">
        <p14:creationId xmlns:p14="http://schemas.microsoft.com/office/powerpoint/2010/main" val="855753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D09BAF48-6EF5-40BE-BF1A-8FFBA9EDECC5}"/>
              </a:ext>
            </a:extLst>
          </p:cNvPr>
          <p:cNvPicPr>
            <a:picLocks noChangeAspect="1"/>
          </p:cNvPicPr>
          <p:nvPr/>
        </p:nvPicPr>
        <p:blipFill>
          <a:blip r:embed="rId2"/>
          <a:stretch>
            <a:fillRect/>
          </a:stretch>
        </p:blipFill>
        <p:spPr>
          <a:xfrm>
            <a:off x="170545" y="388193"/>
            <a:ext cx="11468562" cy="6469807"/>
          </a:xfrm>
          <a:prstGeom prst="rect">
            <a:avLst/>
          </a:prstGeom>
        </p:spPr>
      </p:pic>
    </p:spTree>
    <p:extLst>
      <p:ext uri="{BB962C8B-B14F-4D97-AF65-F5344CB8AC3E}">
        <p14:creationId xmlns:p14="http://schemas.microsoft.com/office/powerpoint/2010/main" val="239410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a:extLst>
              <a:ext uri="{FF2B5EF4-FFF2-40B4-BE49-F238E27FC236}">
                <a16:creationId xmlns:a16="http://schemas.microsoft.com/office/drawing/2014/main" id="{FA3D3F75-0611-4C64-A1E1-B93ECF529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40" y="1123527"/>
            <a:ext cx="6139733"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86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 Metals (First column Group 1)</a:t>
            </a:r>
          </a:p>
        </p:txBody>
      </p:sp>
      <p:sp>
        <p:nvSpPr>
          <p:cNvPr id="3" name="Content Placeholder 2"/>
          <p:cNvSpPr>
            <a:spLocks noGrp="1"/>
          </p:cNvSpPr>
          <p:nvPr>
            <p:ph idx="1"/>
          </p:nvPr>
        </p:nvSpPr>
        <p:spPr>
          <a:xfrm>
            <a:off x="838200" y="1844825"/>
            <a:ext cx="9829800" cy="4281339"/>
          </a:xfrm>
        </p:spPr>
        <p:txBody>
          <a:bodyPr vert="horz" lIns="91440" tIns="45720" rIns="91440" bIns="45720" rtlCol="0" anchor="t">
            <a:normAutofit/>
          </a:bodyPr>
          <a:lstStyle/>
          <a:p>
            <a:r>
              <a:rPr lang="en-CA" sz="3600" dirty="0"/>
              <a:t>Does NOT include </a:t>
            </a:r>
            <a:r>
              <a:rPr lang="en-CA" sz="3600" b="1" u="sng" dirty="0"/>
              <a:t>Hydrogen</a:t>
            </a:r>
            <a:endParaRPr lang="en-CA" sz="3600" b="1" u="sng" dirty="0">
              <a:cs typeface="Calibri"/>
            </a:endParaRPr>
          </a:p>
          <a:p>
            <a:r>
              <a:rPr lang="en-CA" sz="3600" dirty="0"/>
              <a:t>Properties: </a:t>
            </a:r>
            <a:r>
              <a:rPr lang="en-CA" sz="3600" b="1" dirty="0"/>
              <a:t>s</a:t>
            </a:r>
            <a:r>
              <a:rPr lang="en-CA" sz="3600" b="1" u="sng" dirty="0"/>
              <a:t>hiny</a:t>
            </a:r>
            <a:r>
              <a:rPr lang="en-CA" sz="3600" b="1" dirty="0"/>
              <a:t>, </a:t>
            </a:r>
            <a:r>
              <a:rPr lang="en-CA" sz="3600" b="1" u="sng" dirty="0"/>
              <a:t>soft (malleable)</a:t>
            </a:r>
            <a:r>
              <a:rPr lang="en-CA" sz="3600" b="1" dirty="0"/>
              <a:t>, </a:t>
            </a:r>
            <a:r>
              <a:rPr lang="en-CA" sz="3600" b="1" u="sng" dirty="0"/>
              <a:t>low</a:t>
            </a:r>
            <a:r>
              <a:rPr lang="en-CA" sz="3600" u="sng" dirty="0"/>
              <a:t> </a:t>
            </a:r>
            <a:r>
              <a:rPr lang="en-CA" sz="3600" dirty="0"/>
              <a:t>densities.</a:t>
            </a:r>
            <a:endParaRPr lang="en-CA" sz="3600" dirty="0">
              <a:cs typeface="Calibri"/>
            </a:endParaRPr>
          </a:p>
          <a:p>
            <a:r>
              <a:rPr lang="en-CA" sz="3600" dirty="0">
                <a:solidFill>
                  <a:schemeClr val="accent1"/>
                </a:solidFill>
              </a:rPr>
              <a:t>Malleable, some soft enough can be cut with a knife, </a:t>
            </a:r>
            <a:endParaRPr lang="en-CA" sz="3600" dirty="0">
              <a:solidFill>
                <a:schemeClr val="accent1"/>
              </a:solidFill>
              <a:cs typeface="Calibri"/>
            </a:endParaRPr>
          </a:p>
          <a:p>
            <a:r>
              <a:rPr lang="en-CA" sz="3600" dirty="0"/>
              <a:t>ALL react vigorously with</a:t>
            </a:r>
            <a:r>
              <a:rPr lang="en-CA" sz="3600" b="1" dirty="0"/>
              <a:t> </a:t>
            </a:r>
            <a:r>
              <a:rPr lang="en-CA" sz="3600" b="1" u="sng" dirty="0"/>
              <a:t>oxygen</a:t>
            </a:r>
            <a:r>
              <a:rPr lang="en-CA" sz="3600" b="1" dirty="0"/>
              <a:t> </a:t>
            </a:r>
            <a:r>
              <a:rPr lang="en-CA" sz="3600" dirty="0"/>
              <a:t>and</a:t>
            </a:r>
            <a:r>
              <a:rPr lang="en-CA" sz="3600" b="1" dirty="0"/>
              <a:t> </a:t>
            </a:r>
            <a:r>
              <a:rPr lang="en-CA" sz="3600" b="1" u="sng" dirty="0"/>
              <a:t>water. </a:t>
            </a:r>
            <a:r>
              <a:rPr lang="en-CA" sz="3600" u="sng" dirty="0"/>
              <a:t>(</a:t>
            </a:r>
            <a:r>
              <a:rPr lang="en-CA" sz="3600" dirty="0"/>
              <a:t>therefore not found freely in nature)</a:t>
            </a:r>
            <a:endParaRPr lang="en-CA" sz="3600" b="1" u="sng" dirty="0">
              <a:cs typeface="Calibri"/>
            </a:endParaRPr>
          </a:p>
        </p:txBody>
      </p:sp>
    </p:spTree>
    <p:extLst>
      <p:ext uri="{BB962C8B-B14F-4D97-AF65-F5344CB8AC3E}">
        <p14:creationId xmlns:p14="http://schemas.microsoft.com/office/powerpoint/2010/main" val="417658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 Metals need to be kept under oil</a:t>
            </a:r>
          </a:p>
        </p:txBody>
      </p:sp>
      <p:pic>
        <p:nvPicPr>
          <p:cNvPr id="4098" name="Picture 2" descr="Image result for alkali metals image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328"/>
          <a:stretch/>
        </p:blipFill>
        <p:spPr bwMode="auto">
          <a:xfrm>
            <a:off x="1709141" y="1690688"/>
            <a:ext cx="8773718" cy="490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012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 Metals</a:t>
            </a:r>
          </a:p>
        </p:txBody>
      </p:sp>
      <p:sp>
        <p:nvSpPr>
          <p:cNvPr id="3" name="Content Placeholder 2"/>
          <p:cNvSpPr>
            <a:spLocks noGrp="1"/>
          </p:cNvSpPr>
          <p:nvPr>
            <p:ph idx="1"/>
          </p:nvPr>
        </p:nvSpPr>
        <p:spPr>
          <a:xfrm>
            <a:off x="609600" y="1600201"/>
            <a:ext cx="10744200" cy="4525963"/>
          </a:xfrm>
        </p:spPr>
        <p:txBody>
          <a:bodyPr/>
          <a:lstStyle/>
          <a:p>
            <a:r>
              <a:rPr lang="en-CA" sz="3600" dirty="0"/>
              <a:t>The reactivity of the alkali metals increases down the group</a:t>
            </a:r>
          </a:p>
          <a:p>
            <a:r>
              <a:rPr lang="en-CA" dirty="0">
                <a:hlinkClick r:id="rId2"/>
              </a:rPr>
              <a:t>https://www.youtube.com/watch?v=uixxJtJPVXk</a:t>
            </a:r>
            <a:endParaRPr lang="en-CA" dirty="0"/>
          </a:p>
          <a:p>
            <a:endParaRPr lang="en-CA" dirty="0"/>
          </a:p>
        </p:txBody>
      </p:sp>
    </p:spTree>
    <p:extLst>
      <p:ext uri="{BB962C8B-B14F-4D97-AF65-F5344CB8AC3E}">
        <p14:creationId xmlns:p14="http://schemas.microsoft.com/office/powerpoint/2010/main" val="133291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 Metals</a:t>
            </a:r>
          </a:p>
        </p:txBody>
      </p:sp>
      <p:sp>
        <p:nvSpPr>
          <p:cNvPr id="3" name="Content Placeholder 2"/>
          <p:cNvSpPr>
            <a:spLocks noGrp="1"/>
          </p:cNvSpPr>
          <p:nvPr>
            <p:ph idx="1"/>
          </p:nvPr>
        </p:nvSpPr>
        <p:spPr/>
        <p:txBody>
          <a:bodyPr/>
          <a:lstStyle/>
          <a:p>
            <a:r>
              <a:rPr lang="en-CA" dirty="0"/>
              <a:t>Flame tests are used to identify alkali metals</a:t>
            </a:r>
          </a:p>
          <a:p>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592934454"/>
              </p:ext>
            </p:extLst>
          </p:nvPr>
        </p:nvGraphicFramePr>
        <p:xfrm>
          <a:off x="838200" y="3165231"/>
          <a:ext cx="6193904" cy="2627470"/>
        </p:xfrm>
        <a:graphic>
          <a:graphicData uri="http://schemas.openxmlformats.org/drawingml/2006/table">
            <a:tbl>
              <a:tblPr/>
              <a:tblGrid>
                <a:gridCol w="3096952">
                  <a:extLst>
                    <a:ext uri="{9D8B030D-6E8A-4147-A177-3AD203B41FA5}">
                      <a16:colId xmlns:a16="http://schemas.microsoft.com/office/drawing/2014/main" val="429442107"/>
                    </a:ext>
                  </a:extLst>
                </a:gridCol>
                <a:gridCol w="3096952">
                  <a:extLst>
                    <a:ext uri="{9D8B030D-6E8A-4147-A177-3AD203B41FA5}">
                      <a16:colId xmlns:a16="http://schemas.microsoft.com/office/drawing/2014/main" val="1796826455"/>
                    </a:ext>
                  </a:extLst>
                </a:gridCol>
              </a:tblGrid>
              <a:tr h="725029">
                <a:tc>
                  <a:txBody>
                    <a:bodyPr/>
                    <a:lstStyle/>
                    <a:p>
                      <a:pPr algn="l" fontAlgn="t"/>
                      <a:r>
                        <a:rPr lang="en-CA" sz="2800" b="1" i="0">
                          <a:effectLst/>
                        </a:rPr>
                        <a:t>Flame colour</a:t>
                      </a:r>
                    </a:p>
                  </a:txBody>
                  <a:tcPr marL="76200" marR="47625" marT="76200" marB="19050">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c>
                  <a:txBody>
                    <a:bodyPr/>
                    <a:lstStyle/>
                    <a:p>
                      <a:pPr algn="l" fontAlgn="t"/>
                      <a:r>
                        <a:rPr lang="en-CA" sz="2800" b="1" i="0">
                          <a:effectLst/>
                        </a:rPr>
                        <a:t>Ion present</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extLst>
                  <a:ext uri="{0D108BD9-81ED-4DB2-BD59-A6C34878D82A}">
                    <a16:rowId xmlns:a16="http://schemas.microsoft.com/office/drawing/2014/main" val="3927138790"/>
                  </a:ext>
                </a:extLst>
              </a:tr>
              <a:tr h="634147">
                <a:tc>
                  <a:txBody>
                    <a:bodyPr/>
                    <a:lstStyle/>
                    <a:p>
                      <a:pPr algn="l" fontAlgn="t"/>
                      <a:r>
                        <a:rPr lang="en-CA" sz="2800">
                          <a:effectLst/>
                        </a:rPr>
                        <a:t>red</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CA" sz="2800">
                          <a:effectLst/>
                        </a:rPr>
                        <a:t>lithium</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extLst>
                  <a:ext uri="{0D108BD9-81ED-4DB2-BD59-A6C34878D82A}">
                    <a16:rowId xmlns:a16="http://schemas.microsoft.com/office/drawing/2014/main" val="869504682"/>
                  </a:ext>
                </a:extLst>
              </a:tr>
              <a:tr h="634147">
                <a:tc>
                  <a:txBody>
                    <a:bodyPr/>
                    <a:lstStyle/>
                    <a:p>
                      <a:pPr algn="l" fontAlgn="t"/>
                      <a:r>
                        <a:rPr lang="en-CA" sz="2800" dirty="0">
                          <a:effectLst/>
                        </a:rPr>
                        <a:t>orange</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CA" sz="2800" dirty="0">
                          <a:effectLst/>
                        </a:rPr>
                        <a:t>sodium</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extLst>
                  <a:ext uri="{0D108BD9-81ED-4DB2-BD59-A6C34878D82A}">
                    <a16:rowId xmlns:a16="http://schemas.microsoft.com/office/drawing/2014/main" val="3114735969"/>
                  </a:ext>
                </a:extLst>
              </a:tr>
              <a:tr h="634147">
                <a:tc>
                  <a:txBody>
                    <a:bodyPr/>
                    <a:lstStyle/>
                    <a:p>
                      <a:pPr algn="l" fontAlgn="t"/>
                      <a:r>
                        <a:rPr lang="en-CA" sz="2800">
                          <a:effectLst/>
                        </a:rPr>
                        <a:t>lilac</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CA" sz="2800" dirty="0">
                          <a:effectLst/>
                        </a:rPr>
                        <a:t>potassium</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extLst>
                  <a:ext uri="{0D108BD9-81ED-4DB2-BD59-A6C34878D82A}">
                    <a16:rowId xmlns:a16="http://schemas.microsoft.com/office/drawing/2014/main" val="2124649090"/>
                  </a:ext>
                </a:extLst>
              </a:tr>
            </a:tbl>
          </a:graphicData>
        </a:graphic>
      </p:graphicFrame>
      <p:pic>
        <p:nvPicPr>
          <p:cNvPr id="7170" name="Picture 2" descr="Potassium reacting with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032" y="2380751"/>
            <a:ext cx="2867769" cy="392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12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2220</Words>
  <Application>Microsoft Office PowerPoint</Application>
  <PresentationFormat>Widescreen</PresentationFormat>
  <Paragraphs>214</Paragraphs>
  <Slides>46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How are the Elements Organized?</vt:lpstr>
      <vt:lpstr>How are the Elements Organized?</vt:lpstr>
      <vt:lpstr>Patterns of the Periodic Table</vt:lpstr>
      <vt:lpstr>Elements are Grouped into FAMILIES</vt:lpstr>
      <vt:lpstr>PowerPoint Presentation</vt:lpstr>
      <vt:lpstr>Alkali Metals (First column Group 1)</vt:lpstr>
      <vt:lpstr>Alkali Metals need to be kept under oil</vt:lpstr>
      <vt:lpstr>Alkali Metals</vt:lpstr>
      <vt:lpstr>Alkali Metals</vt:lpstr>
      <vt:lpstr>Uses of Alkali Metals</vt:lpstr>
      <vt:lpstr>Interesting Facts</vt:lpstr>
      <vt:lpstr>PowerPoint Presentation</vt:lpstr>
      <vt:lpstr>Hydrogen – Family of One</vt:lpstr>
      <vt:lpstr>Hindenburg Disaster</vt:lpstr>
      <vt:lpstr>Interesting Facts about Hydrogen</vt:lpstr>
      <vt:lpstr>PowerPoint Presentation</vt:lpstr>
      <vt:lpstr>Alkaline Earth Metals - Group 2 </vt:lpstr>
      <vt:lpstr>Alkali Earth Metals</vt:lpstr>
      <vt:lpstr>Uses of Alkali Earth Metals</vt:lpstr>
      <vt:lpstr>Interesting Facts</vt:lpstr>
      <vt:lpstr>PowerPoint Presentation</vt:lpstr>
      <vt:lpstr>PowerPoint Presentation</vt:lpstr>
      <vt:lpstr>Transition Metals</vt:lpstr>
      <vt:lpstr>Interesting Facts</vt:lpstr>
      <vt:lpstr>PowerPoint Presentation</vt:lpstr>
      <vt:lpstr>Halogens - Group 17</vt:lpstr>
      <vt:lpstr>Halogens have bright coloured gases</vt:lpstr>
      <vt:lpstr>PowerPoint Presentation</vt:lpstr>
      <vt:lpstr>Uses of Halogens</vt:lpstr>
      <vt:lpstr>PowerPoint Presentation</vt:lpstr>
      <vt:lpstr>Halogens</vt:lpstr>
      <vt:lpstr>PowerPoint Presentation</vt:lpstr>
      <vt:lpstr>Noble Gases - Last column: Group 18</vt:lpstr>
      <vt:lpstr>Noble Gas</vt:lpstr>
      <vt:lpstr>Noble Gases</vt:lpstr>
      <vt:lpstr>Noble Gas</vt:lpstr>
      <vt:lpstr>Noble Gas</vt:lpstr>
      <vt:lpstr>Noble Gas</vt:lpstr>
      <vt:lpstr>Noble Gas</vt:lpstr>
      <vt:lpstr>Noble Gas</vt:lpstr>
      <vt:lpstr>Noble Gas</vt:lpstr>
      <vt:lpstr>Interesting Facts</vt:lpstr>
      <vt:lpstr>Helium- Another special case</vt:lpstr>
      <vt:lpstr>Practice</vt:lpstr>
      <vt:lpstr>Nobel Gas</vt:lpstr>
      <vt:lpstr>PowerPoint Presentation</vt:lpstr>
    </vt:vector>
  </TitlesOfParts>
  <Company>Burnaby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the Periodic Table Organized</dc:title>
  <dc:creator>Tammy Wilson</dc:creator>
  <cp:lastModifiedBy>Tammy Wilson</cp:lastModifiedBy>
  <cp:revision>260</cp:revision>
  <dcterms:created xsi:type="dcterms:W3CDTF">2018-10-23T18:13:32Z</dcterms:created>
  <dcterms:modified xsi:type="dcterms:W3CDTF">2023-11-04T23:59:37Z</dcterms:modified>
</cp:coreProperties>
</file>