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96" r:id="rId5"/>
    <p:sldId id="297" r:id="rId6"/>
    <p:sldId id="298" r:id="rId7"/>
    <p:sldId id="305" r:id="rId8"/>
    <p:sldId id="304" r:id="rId9"/>
    <p:sldId id="299" r:id="rId10"/>
    <p:sldId id="259" r:id="rId11"/>
    <p:sldId id="261" r:id="rId12"/>
    <p:sldId id="262" r:id="rId13"/>
    <p:sldId id="293" r:id="rId14"/>
    <p:sldId id="266" r:id="rId15"/>
    <p:sldId id="264" r:id="rId16"/>
    <p:sldId id="273" r:id="rId17"/>
    <p:sldId id="295" r:id="rId18"/>
    <p:sldId id="274" r:id="rId19"/>
    <p:sldId id="270" r:id="rId20"/>
    <p:sldId id="294" r:id="rId21"/>
    <p:sldId id="301" r:id="rId22"/>
    <p:sldId id="303" r:id="rId23"/>
    <p:sldId id="302"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3" autoAdjust="0"/>
    <p:restoredTop sz="59743" autoAdjust="0"/>
  </p:normalViewPr>
  <p:slideViewPr>
    <p:cSldViewPr snapToGrid="0">
      <p:cViewPr varScale="1">
        <p:scale>
          <a:sx n="37" d="100"/>
          <a:sy n="37" d="100"/>
        </p:scale>
        <p:origin x="894" y="4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6D253-0BF1-4541-B80F-37CEE62ACF3B}" type="datetimeFigureOut">
              <a:rPr lang="en-CA" smtClean="0"/>
              <a:t>2018-05-20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ECDC8-CFA5-459F-A944-F929219FB9B9}" type="slidenum">
              <a:rPr lang="en-CA" smtClean="0"/>
              <a:t>‹#›</a:t>
            </a:fld>
            <a:endParaRPr lang="en-CA"/>
          </a:p>
        </p:txBody>
      </p:sp>
    </p:spTree>
    <p:extLst>
      <p:ext uri="{BB962C8B-B14F-4D97-AF65-F5344CB8AC3E}">
        <p14:creationId xmlns:p14="http://schemas.microsoft.com/office/powerpoint/2010/main" val="287496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They also eat many other kinds of benthic invertebrates including </a:t>
            </a:r>
            <a:r>
              <a:rPr lang="en-CA" sz="1200" b="1" i="0" kern="1200" dirty="0">
                <a:solidFill>
                  <a:schemeClr val="tx1"/>
                </a:solidFill>
                <a:effectLst/>
                <a:latin typeface="+mn-lt"/>
                <a:ea typeface="+mn-ea"/>
                <a:cs typeface="+mn-cs"/>
              </a:rPr>
              <a:t>worms</a:t>
            </a:r>
            <a:r>
              <a:rPr lang="en-CA" sz="1200" b="0" i="0" kern="1200" dirty="0">
                <a:solidFill>
                  <a:schemeClr val="tx1"/>
                </a:solidFill>
                <a:effectLst/>
                <a:latin typeface="+mn-lt"/>
                <a:ea typeface="+mn-ea"/>
                <a:cs typeface="+mn-cs"/>
              </a:rPr>
              <a:t>, gastropods, </a:t>
            </a:r>
            <a:r>
              <a:rPr lang="en-CA" sz="1200" b="1" i="0" kern="1200" dirty="0">
                <a:solidFill>
                  <a:schemeClr val="tx1"/>
                </a:solidFill>
                <a:effectLst/>
                <a:latin typeface="+mn-lt"/>
                <a:ea typeface="+mn-ea"/>
                <a:cs typeface="+mn-cs"/>
              </a:rPr>
              <a:t>cephalopods</a:t>
            </a:r>
            <a:r>
              <a:rPr lang="en-CA" sz="1200" b="0" i="0" kern="1200" dirty="0">
                <a:solidFill>
                  <a:schemeClr val="tx1"/>
                </a:solidFill>
                <a:effectLst/>
                <a:latin typeface="+mn-lt"/>
                <a:ea typeface="+mn-ea"/>
                <a:cs typeface="+mn-cs"/>
              </a:rPr>
              <a:t>, crustaceans, </a:t>
            </a:r>
            <a:r>
              <a:rPr lang="en-CA" sz="1200" b="1" i="0" kern="1200" dirty="0">
                <a:solidFill>
                  <a:schemeClr val="tx1"/>
                </a:solidFill>
                <a:effectLst/>
                <a:latin typeface="+mn-lt"/>
                <a:ea typeface="+mn-ea"/>
                <a:cs typeface="+mn-cs"/>
              </a:rPr>
              <a:t>sea cucumbers</a:t>
            </a:r>
            <a:r>
              <a:rPr lang="en-CA" sz="1200" b="0" i="0" kern="1200" dirty="0">
                <a:solidFill>
                  <a:schemeClr val="tx1"/>
                </a:solidFill>
                <a:effectLst/>
                <a:latin typeface="+mn-lt"/>
                <a:ea typeface="+mn-ea"/>
                <a:cs typeface="+mn-cs"/>
              </a:rPr>
              <a:t>, and other soft-bodied </a:t>
            </a:r>
            <a:r>
              <a:rPr lang="en-CA" sz="1200" b="1" i="0" kern="1200" dirty="0">
                <a:solidFill>
                  <a:schemeClr val="tx1"/>
                </a:solidFill>
                <a:effectLst/>
                <a:latin typeface="+mn-lt"/>
                <a:ea typeface="+mn-ea"/>
                <a:cs typeface="+mn-cs"/>
              </a:rPr>
              <a:t>animals</a:t>
            </a:r>
            <a:r>
              <a:rPr lang="en-CA" sz="1200" b="0" i="0" kern="1200" dirty="0">
                <a:solidFill>
                  <a:schemeClr val="tx1"/>
                </a:solidFill>
                <a:effectLst/>
                <a:latin typeface="+mn-lt"/>
                <a:ea typeface="+mn-ea"/>
                <a:cs typeface="+mn-cs"/>
              </a:rPr>
              <a:t>. Walruses may occasionally prey on fishes such as polar cod.</a:t>
            </a:r>
            <a:endParaRPr lang="en-CA" dirty="0"/>
          </a:p>
        </p:txBody>
      </p:sp>
      <p:sp>
        <p:nvSpPr>
          <p:cNvPr id="4" name="Slide Number Placeholder 3"/>
          <p:cNvSpPr>
            <a:spLocks noGrp="1"/>
          </p:cNvSpPr>
          <p:nvPr>
            <p:ph type="sldNum" sz="quarter" idx="10"/>
          </p:nvPr>
        </p:nvSpPr>
        <p:spPr/>
        <p:txBody>
          <a:bodyPr/>
          <a:lstStyle/>
          <a:p>
            <a:fld id="{3B9ECDC8-CFA5-459F-A944-F929219FB9B9}" type="slidenum">
              <a:rPr lang="en-CA" smtClean="0"/>
              <a:t>5</a:t>
            </a:fld>
            <a:endParaRPr lang="en-CA"/>
          </a:p>
        </p:txBody>
      </p:sp>
    </p:spTree>
    <p:extLst>
      <p:ext uri="{BB962C8B-B14F-4D97-AF65-F5344CB8AC3E}">
        <p14:creationId xmlns:p14="http://schemas.microsoft.com/office/powerpoint/2010/main" val="311522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B9ECDC8-CFA5-459F-A944-F929219FB9B9}" type="slidenum">
              <a:rPr lang="en-CA" smtClean="0"/>
              <a:t>8</a:t>
            </a:fld>
            <a:endParaRPr lang="en-CA"/>
          </a:p>
        </p:txBody>
      </p:sp>
    </p:spTree>
    <p:extLst>
      <p:ext uri="{BB962C8B-B14F-4D97-AF65-F5344CB8AC3E}">
        <p14:creationId xmlns:p14="http://schemas.microsoft.com/office/powerpoint/2010/main" val="136358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Ecosystems vary in the amount of light they </a:t>
            </a:r>
            <a:r>
              <a:rPr lang="en-CA" dirty="0" err="1"/>
              <a:t>recieve</a:t>
            </a:r>
            <a:endParaRPr lang="en-CA" dirty="0"/>
          </a:p>
        </p:txBody>
      </p:sp>
      <p:sp>
        <p:nvSpPr>
          <p:cNvPr id="4" name="Slide Number Placeholder 3"/>
          <p:cNvSpPr>
            <a:spLocks noGrp="1"/>
          </p:cNvSpPr>
          <p:nvPr>
            <p:ph type="sldNum" sz="quarter" idx="10"/>
          </p:nvPr>
        </p:nvSpPr>
        <p:spPr/>
        <p:txBody>
          <a:bodyPr/>
          <a:lstStyle/>
          <a:p>
            <a:fld id="{3B9ECDC8-CFA5-459F-A944-F929219FB9B9}" type="slidenum">
              <a:rPr lang="en-CA" smtClean="0"/>
              <a:t>12</a:t>
            </a:fld>
            <a:endParaRPr lang="en-CA"/>
          </a:p>
        </p:txBody>
      </p:sp>
    </p:spTree>
    <p:extLst>
      <p:ext uri="{BB962C8B-B14F-4D97-AF65-F5344CB8AC3E}">
        <p14:creationId xmlns:p14="http://schemas.microsoft.com/office/powerpoint/2010/main" val="123590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Crabs, snails, clams, and shrimp are also found in kelp forests. Sea otters play a very important role in keeping kelp forest ecosystems healthy. The sea otter is an example of an important keystone species (a species that, if removed, has a great effect on other species in its food web</a:t>
            </a:r>
          </a:p>
          <a:p>
            <a:endParaRPr lang="en-CA" dirty="0"/>
          </a:p>
        </p:txBody>
      </p:sp>
      <p:sp>
        <p:nvSpPr>
          <p:cNvPr id="4" name="Slide Number Placeholder 3"/>
          <p:cNvSpPr>
            <a:spLocks noGrp="1"/>
          </p:cNvSpPr>
          <p:nvPr>
            <p:ph type="sldNum" sz="quarter" idx="10"/>
          </p:nvPr>
        </p:nvSpPr>
        <p:spPr/>
        <p:txBody>
          <a:bodyPr/>
          <a:lstStyle/>
          <a:p>
            <a:fld id="{3B9ECDC8-CFA5-459F-A944-F929219FB9B9}" type="slidenum">
              <a:rPr lang="en-CA" smtClean="0"/>
              <a:t>20</a:t>
            </a:fld>
            <a:endParaRPr lang="en-CA"/>
          </a:p>
        </p:txBody>
      </p:sp>
    </p:spTree>
    <p:extLst>
      <p:ext uri="{BB962C8B-B14F-4D97-AF65-F5344CB8AC3E}">
        <p14:creationId xmlns:p14="http://schemas.microsoft.com/office/powerpoint/2010/main" val="20455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When sea otters were removed from some areas, the sea urchins and other herbivores quickly managed to severely reduce the kelp, allowing barnacles and mussels to flourish at the cost of other </a:t>
            </a:r>
            <a:r>
              <a:rPr lang="en-CA" sz="1200" b="1" i="0" kern="1200" dirty="0">
                <a:solidFill>
                  <a:schemeClr val="tx1"/>
                </a:solidFill>
                <a:effectLst/>
                <a:latin typeface="+mn-lt"/>
                <a:ea typeface="+mn-ea"/>
                <a:cs typeface="+mn-cs"/>
              </a:rPr>
              <a:t>species</a:t>
            </a:r>
            <a:r>
              <a:rPr lang="en-CA" sz="1200" b="0" i="0" kern="1200" dirty="0">
                <a:solidFill>
                  <a:schemeClr val="tx1"/>
                </a:solidFill>
                <a:effectLst/>
                <a:latin typeface="+mn-lt"/>
                <a:ea typeface="+mn-ea"/>
                <a:cs typeface="+mn-cs"/>
              </a:rPr>
              <a:t>. An </a:t>
            </a:r>
            <a:r>
              <a:rPr lang="en-CA" sz="1200" b="1" i="0" kern="1200" dirty="0">
                <a:solidFill>
                  <a:schemeClr val="tx1"/>
                </a:solidFill>
                <a:effectLst/>
                <a:latin typeface="+mn-lt"/>
                <a:ea typeface="+mn-ea"/>
                <a:cs typeface="+mn-cs"/>
              </a:rPr>
              <a:t>example</a:t>
            </a:r>
            <a:r>
              <a:rPr lang="en-CA" sz="1200" b="0" i="0" kern="1200" dirty="0">
                <a:solidFill>
                  <a:schemeClr val="tx1"/>
                </a:solidFill>
                <a:effectLst/>
                <a:latin typeface="+mn-lt"/>
                <a:ea typeface="+mn-ea"/>
                <a:cs typeface="+mn-cs"/>
              </a:rPr>
              <a:t> of a </a:t>
            </a:r>
            <a:r>
              <a:rPr lang="en-CA" sz="1200" b="1" i="0" kern="1200" dirty="0">
                <a:solidFill>
                  <a:schemeClr val="tx1"/>
                </a:solidFill>
                <a:effectLst/>
                <a:latin typeface="+mn-lt"/>
                <a:ea typeface="+mn-ea"/>
                <a:cs typeface="+mn-cs"/>
              </a:rPr>
              <a:t>keystone </a:t>
            </a:r>
            <a:r>
              <a:rPr lang="en-CA" sz="1200" b="1" i="0" kern="1200" dirty="0" err="1">
                <a:solidFill>
                  <a:schemeClr val="tx1"/>
                </a:solidFill>
                <a:effectLst/>
                <a:latin typeface="+mn-lt"/>
                <a:ea typeface="+mn-ea"/>
                <a:cs typeface="+mn-cs"/>
              </a:rPr>
              <a:t>species</a:t>
            </a:r>
            <a:r>
              <a:rPr lang="en-CA" sz="1200" b="0" i="0" kern="1200" dirty="0" err="1">
                <a:solidFill>
                  <a:schemeClr val="tx1"/>
                </a:solidFill>
                <a:effectLst/>
                <a:latin typeface="+mn-lt"/>
                <a:ea typeface="+mn-ea"/>
                <a:cs typeface="+mn-cs"/>
              </a:rPr>
              <a:t>found</a:t>
            </a:r>
            <a:r>
              <a:rPr lang="en-CA" sz="1200" b="0" i="0" kern="1200" dirty="0">
                <a:solidFill>
                  <a:schemeClr val="tx1"/>
                </a:solidFill>
                <a:effectLst/>
                <a:latin typeface="+mn-lt"/>
                <a:ea typeface="+mn-ea"/>
                <a:cs typeface="+mn-cs"/>
              </a:rPr>
              <a:t> throughout </a:t>
            </a:r>
            <a:r>
              <a:rPr lang="en-CA" sz="1200" b="1" i="0" kern="1200" dirty="0">
                <a:solidFill>
                  <a:schemeClr val="tx1"/>
                </a:solidFill>
                <a:effectLst/>
                <a:latin typeface="+mn-lt"/>
                <a:ea typeface="+mn-ea"/>
                <a:cs typeface="+mn-cs"/>
              </a:rPr>
              <a:t>Canada</a:t>
            </a:r>
            <a:r>
              <a:rPr lang="en-CA" sz="1200" b="0" i="0" kern="1200" dirty="0">
                <a:solidFill>
                  <a:schemeClr val="tx1"/>
                </a:solidFill>
                <a:effectLst/>
                <a:latin typeface="+mn-lt"/>
                <a:ea typeface="+mn-ea"/>
                <a:cs typeface="+mn-cs"/>
              </a:rPr>
              <a:t> is the beaver.</a:t>
            </a:r>
            <a:endParaRPr lang="en-CA" dirty="0"/>
          </a:p>
        </p:txBody>
      </p:sp>
      <p:sp>
        <p:nvSpPr>
          <p:cNvPr id="4" name="Slide Number Placeholder 3"/>
          <p:cNvSpPr>
            <a:spLocks noGrp="1"/>
          </p:cNvSpPr>
          <p:nvPr>
            <p:ph type="sldNum" sz="quarter" idx="10"/>
          </p:nvPr>
        </p:nvSpPr>
        <p:spPr/>
        <p:txBody>
          <a:bodyPr/>
          <a:lstStyle/>
          <a:p>
            <a:fld id="{3B9ECDC8-CFA5-459F-A944-F929219FB9B9}" type="slidenum">
              <a:rPr lang="en-CA" smtClean="0"/>
              <a:t>21</a:t>
            </a:fld>
            <a:endParaRPr lang="en-CA"/>
          </a:p>
        </p:txBody>
      </p:sp>
    </p:spTree>
    <p:extLst>
      <p:ext uri="{BB962C8B-B14F-4D97-AF65-F5344CB8AC3E}">
        <p14:creationId xmlns:p14="http://schemas.microsoft.com/office/powerpoint/2010/main" val="3834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B9ECDC8-CFA5-459F-A944-F929219FB9B9}" type="slidenum">
              <a:rPr lang="en-CA" smtClean="0"/>
              <a:t>22</a:t>
            </a:fld>
            <a:endParaRPr lang="en-CA"/>
          </a:p>
        </p:txBody>
      </p:sp>
    </p:spTree>
    <p:extLst>
      <p:ext uri="{BB962C8B-B14F-4D97-AF65-F5344CB8AC3E}">
        <p14:creationId xmlns:p14="http://schemas.microsoft.com/office/powerpoint/2010/main" val="276778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AAFC-81A4-4CDC-8F65-B1C6548330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FC60317-6743-4D47-B677-477C5AD089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4F985F7-85D5-491F-A97C-9E12932326D7}"/>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5" name="Footer Placeholder 4">
            <a:extLst>
              <a:ext uri="{FF2B5EF4-FFF2-40B4-BE49-F238E27FC236}">
                <a16:creationId xmlns:a16="http://schemas.microsoft.com/office/drawing/2014/main" id="{CCDA5E4B-3759-4151-92A2-C699D25B6C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2E27CAE-391A-475E-8D17-8012EDE7399A}"/>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241900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2C8E-7761-468E-950F-6E9B245B7A2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F30913-CA80-4624-ACC9-557E181530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2D7FA2-9969-44F1-A230-2BA4CE0AEC62}"/>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5" name="Footer Placeholder 4">
            <a:extLst>
              <a:ext uri="{FF2B5EF4-FFF2-40B4-BE49-F238E27FC236}">
                <a16:creationId xmlns:a16="http://schemas.microsoft.com/office/drawing/2014/main" id="{AF7EC8D0-0DA2-4195-B707-EF058423B12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AADB6C-2C0A-44B1-B9BA-A09A29EFE495}"/>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425839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A0144-CB43-4480-B9EF-1F10A474D5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E400501-CCB9-4352-93E6-98F019DEE2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8609A8A-5007-4C12-8802-EB54E1D08B20}"/>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5" name="Footer Placeholder 4">
            <a:extLst>
              <a:ext uri="{FF2B5EF4-FFF2-40B4-BE49-F238E27FC236}">
                <a16:creationId xmlns:a16="http://schemas.microsoft.com/office/drawing/2014/main" id="{A84C03BB-B15A-497E-8654-8A513AB562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34B56E-9B64-49EC-AC25-75619422F65D}"/>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16367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7DC3-8F6F-4E1B-A55F-85FD35AF464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37712A1-9A39-46F4-9316-C7905DCEAC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3543E23-9CA9-4573-B6F0-D862C63C5438}"/>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5" name="Footer Placeholder 4">
            <a:extLst>
              <a:ext uri="{FF2B5EF4-FFF2-40B4-BE49-F238E27FC236}">
                <a16:creationId xmlns:a16="http://schemas.microsoft.com/office/drawing/2014/main" id="{0267BE99-DA10-4560-845E-7D70479F06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C307EB-D463-43F4-AC5C-B697FA0B66F8}"/>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312768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076A-9A00-429B-9D70-3496DB132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A7AEDB0-254D-43F1-A2BD-8DD80D06F6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19AF1E-0033-4DB7-A7AE-F408599982BA}"/>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5" name="Footer Placeholder 4">
            <a:extLst>
              <a:ext uri="{FF2B5EF4-FFF2-40B4-BE49-F238E27FC236}">
                <a16:creationId xmlns:a16="http://schemas.microsoft.com/office/drawing/2014/main" id="{EA7D773B-42BF-45FD-8755-87B42923EF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21D715-8053-4809-9DB1-ED67E80F3FF9}"/>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59943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2889-1F81-4405-BB61-07703FC04B9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D5646CA-89AC-4BC2-934F-D4975063B4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61F2149-7329-459D-9A4E-17EE1CA25A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12552A0-3526-40B3-B243-532F2570A95B}"/>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6" name="Footer Placeholder 5">
            <a:extLst>
              <a:ext uri="{FF2B5EF4-FFF2-40B4-BE49-F238E27FC236}">
                <a16:creationId xmlns:a16="http://schemas.microsoft.com/office/drawing/2014/main" id="{F53ACC12-8D34-4D5E-91D7-EB1F3823499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42B8843-DC22-4696-A608-4AA27282E4B6}"/>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278359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3B3C-86C0-4B02-9300-4560F77E233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381F28B-6165-47B8-9F19-3780A1A69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2D2177-3E77-4D6B-81DA-C38B21E1F8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B4C0FF-AABE-40B1-9B06-4206D0F39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4F750A-72BD-4D1F-8FA7-C1A5406023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6998F3E-13BB-4BA3-9591-5D7F9A7E26AD}"/>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8" name="Footer Placeholder 7">
            <a:extLst>
              <a:ext uri="{FF2B5EF4-FFF2-40B4-BE49-F238E27FC236}">
                <a16:creationId xmlns:a16="http://schemas.microsoft.com/office/drawing/2014/main" id="{A2F364A4-CD9E-4D4E-B624-37CACE89E2E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0306437-F5FD-4971-9C22-A236F83EED3D}"/>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69314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2CFD-644C-4E6A-8F23-587D92E4A42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3821F07-3BAC-4804-A484-83D86DC083F6}"/>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4" name="Footer Placeholder 3">
            <a:extLst>
              <a:ext uri="{FF2B5EF4-FFF2-40B4-BE49-F238E27FC236}">
                <a16:creationId xmlns:a16="http://schemas.microsoft.com/office/drawing/2014/main" id="{6875D901-267C-45D1-97F4-09EFC55CF03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36101CD-5D14-4768-AEF1-5A6877135455}"/>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286120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9502-85B5-4B91-9F8F-14F1656BBC1C}"/>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3" name="Footer Placeholder 2">
            <a:extLst>
              <a:ext uri="{FF2B5EF4-FFF2-40B4-BE49-F238E27FC236}">
                <a16:creationId xmlns:a16="http://schemas.microsoft.com/office/drawing/2014/main" id="{DF0977CF-A21D-47EC-8898-C1C4FDBEB2C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83E25CD-3A09-4E03-9850-6CFB06BCF8C9}"/>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193216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BA85-AB9B-4F90-B5CC-A5A1B779D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EF109CA-80E2-43D6-9899-348A3955F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8D354ED-0955-4948-8AB8-FEE3B9BED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822D94-BC34-4F50-8522-8953012F3778}"/>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6" name="Footer Placeholder 5">
            <a:extLst>
              <a:ext uri="{FF2B5EF4-FFF2-40B4-BE49-F238E27FC236}">
                <a16:creationId xmlns:a16="http://schemas.microsoft.com/office/drawing/2014/main" id="{C30360D2-5F08-421A-B8B8-1DE028D2CF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6E86FD-3257-4385-A520-DD675BF02402}"/>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78955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1261-E635-4D71-A0B8-71AC04D01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AB25CC0-1D36-4852-A459-8CBB23609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4606C40-844A-4DBD-A392-47DFDAA2C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7998D0-277E-4A3F-948C-8B8451E7EEFC}"/>
              </a:ext>
            </a:extLst>
          </p:cNvPr>
          <p:cNvSpPr>
            <a:spLocks noGrp="1"/>
          </p:cNvSpPr>
          <p:nvPr>
            <p:ph type="dt" sz="half" idx="10"/>
          </p:nvPr>
        </p:nvSpPr>
        <p:spPr/>
        <p:txBody>
          <a:bodyPr/>
          <a:lstStyle/>
          <a:p>
            <a:fld id="{5AC525CD-D80A-4951-96AA-A13C59F7857E}" type="datetimeFigureOut">
              <a:rPr lang="en-CA" smtClean="0"/>
              <a:t>2018-05-20</a:t>
            </a:fld>
            <a:endParaRPr lang="en-CA"/>
          </a:p>
        </p:txBody>
      </p:sp>
      <p:sp>
        <p:nvSpPr>
          <p:cNvPr id="6" name="Footer Placeholder 5">
            <a:extLst>
              <a:ext uri="{FF2B5EF4-FFF2-40B4-BE49-F238E27FC236}">
                <a16:creationId xmlns:a16="http://schemas.microsoft.com/office/drawing/2014/main" id="{49BEA3EE-7170-4165-873C-826C82D7636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A1DE518-AB2E-4DA4-8685-AC2DB38518D2}"/>
              </a:ext>
            </a:extLst>
          </p:cNvPr>
          <p:cNvSpPr>
            <a:spLocks noGrp="1"/>
          </p:cNvSpPr>
          <p:nvPr>
            <p:ph type="sldNum" sz="quarter" idx="12"/>
          </p:nvPr>
        </p:nvSpPr>
        <p:spPr/>
        <p:txBody>
          <a:bodyPr/>
          <a:lstStyle/>
          <a:p>
            <a:fld id="{A80B320F-26D4-4502-8C8F-5606DAF55D95}" type="slidenum">
              <a:rPr lang="en-CA" smtClean="0"/>
              <a:t>‹#›</a:t>
            </a:fld>
            <a:endParaRPr lang="en-CA"/>
          </a:p>
        </p:txBody>
      </p:sp>
    </p:spTree>
    <p:extLst>
      <p:ext uri="{BB962C8B-B14F-4D97-AF65-F5344CB8AC3E}">
        <p14:creationId xmlns:p14="http://schemas.microsoft.com/office/powerpoint/2010/main" val="109137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C97F8-5E20-462A-9053-7A799A293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132F7B1-CA6F-4975-BAB3-270B40534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D73A8C-4C05-43DA-9B0F-E2650BEC4B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525CD-D80A-4951-96AA-A13C59F7857E}" type="datetimeFigureOut">
              <a:rPr lang="en-CA" smtClean="0"/>
              <a:t>2018-05-20</a:t>
            </a:fld>
            <a:endParaRPr lang="en-CA"/>
          </a:p>
        </p:txBody>
      </p:sp>
      <p:sp>
        <p:nvSpPr>
          <p:cNvPr id="5" name="Footer Placeholder 4">
            <a:extLst>
              <a:ext uri="{FF2B5EF4-FFF2-40B4-BE49-F238E27FC236}">
                <a16:creationId xmlns:a16="http://schemas.microsoft.com/office/drawing/2014/main" id="{0C5CA53E-4223-48FC-80BF-05EED2F3C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BBA4E5B-3EE8-4CA5-B0E3-1536C375C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B320F-26D4-4502-8C8F-5606DAF55D95}" type="slidenum">
              <a:rPr lang="en-CA" smtClean="0"/>
              <a:t>‹#›</a:t>
            </a:fld>
            <a:endParaRPr lang="en-CA"/>
          </a:p>
        </p:txBody>
      </p:sp>
    </p:spTree>
    <p:extLst>
      <p:ext uri="{BB962C8B-B14F-4D97-AF65-F5344CB8AC3E}">
        <p14:creationId xmlns:p14="http://schemas.microsoft.com/office/powerpoint/2010/main" val="326753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d.ted.com/on/wM14ZLAs#discuss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C722-F0A9-48F6-8321-A3345903D791}"/>
              </a:ext>
            </a:extLst>
          </p:cNvPr>
          <p:cNvSpPr>
            <a:spLocks noGrp="1"/>
          </p:cNvSpPr>
          <p:nvPr>
            <p:ph type="ctrTitle"/>
          </p:nvPr>
        </p:nvSpPr>
        <p:spPr/>
        <p:txBody>
          <a:bodyPr/>
          <a:lstStyle/>
          <a:p>
            <a:r>
              <a:rPr lang="en-CA" dirty="0"/>
              <a:t>Biomes can be divided into Ecosystems</a:t>
            </a:r>
          </a:p>
        </p:txBody>
      </p:sp>
      <p:sp>
        <p:nvSpPr>
          <p:cNvPr id="3" name="Subtitle 2">
            <a:extLst>
              <a:ext uri="{FF2B5EF4-FFF2-40B4-BE49-F238E27FC236}">
                <a16:creationId xmlns:a16="http://schemas.microsoft.com/office/drawing/2014/main" id="{73228A15-8CA2-48FD-BCDB-12DCB2BC9550}"/>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01606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A0AE-1572-4D3C-9C39-BA97262F2002}"/>
              </a:ext>
            </a:extLst>
          </p:cNvPr>
          <p:cNvSpPr>
            <a:spLocks noGrp="1"/>
          </p:cNvSpPr>
          <p:nvPr>
            <p:ph type="title"/>
          </p:nvPr>
        </p:nvSpPr>
        <p:spPr/>
        <p:txBody>
          <a:bodyPr/>
          <a:lstStyle/>
          <a:p>
            <a:r>
              <a:rPr lang="en-CA" dirty="0"/>
              <a:t>How are abiotic factors important in ecosystems?</a:t>
            </a:r>
          </a:p>
        </p:txBody>
      </p:sp>
      <p:sp>
        <p:nvSpPr>
          <p:cNvPr id="3" name="Content Placeholder 2">
            <a:extLst>
              <a:ext uri="{FF2B5EF4-FFF2-40B4-BE49-F238E27FC236}">
                <a16:creationId xmlns:a16="http://schemas.microsoft.com/office/drawing/2014/main" id="{756692F9-042D-4FD1-A23A-D3EE71F87540}"/>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61069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A0AE-1572-4D3C-9C39-BA97262F2002}"/>
              </a:ext>
            </a:extLst>
          </p:cNvPr>
          <p:cNvSpPr>
            <a:spLocks noGrp="1"/>
          </p:cNvSpPr>
          <p:nvPr>
            <p:ph type="title"/>
          </p:nvPr>
        </p:nvSpPr>
        <p:spPr/>
        <p:txBody>
          <a:bodyPr/>
          <a:lstStyle/>
          <a:p>
            <a:r>
              <a:rPr lang="en-CA" dirty="0"/>
              <a:t>Oxygen</a:t>
            </a:r>
          </a:p>
        </p:txBody>
      </p:sp>
      <p:sp>
        <p:nvSpPr>
          <p:cNvPr id="3" name="Content Placeholder 2">
            <a:extLst>
              <a:ext uri="{FF2B5EF4-FFF2-40B4-BE49-F238E27FC236}">
                <a16:creationId xmlns:a16="http://schemas.microsoft.com/office/drawing/2014/main" id="{756692F9-042D-4FD1-A23A-D3EE71F87540}"/>
              </a:ext>
            </a:extLst>
          </p:cNvPr>
          <p:cNvSpPr>
            <a:spLocks noGrp="1"/>
          </p:cNvSpPr>
          <p:nvPr>
            <p:ph idx="1"/>
          </p:nvPr>
        </p:nvSpPr>
        <p:spPr/>
        <p:txBody>
          <a:bodyPr/>
          <a:lstStyle/>
          <a:p>
            <a:r>
              <a:rPr lang="en-CA" i="1" dirty="0"/>
              <a:t>Plants and animals cannot survive without oxygen. </a:t>
            </a:r>
          </a:p>
          <a:p>
            <a:r>
              <a:rPr lang="en-CA" i="1" dirty="0"/>
              <a:t>In wetlands, water plants such as certain types of grass and algae produce oxygen, which is used by other organism that live in water. If the plant life in a wetland is damage because of pollution, you may see fish gulping for air. </a:t>
            </a:r>
          </a:p>
        </p:txBody>
      </p:sp>
      <p:pic>
        <p:nvPicPr>
          <p:cNvPr id="3074" name="Picture 2" descr="Image result for oil slick on water marsh">
            <a:extLst>
              <a:ext uri="{FF2B5EF4-FFF2-40B4-BE49-F238E27FC236}">
                <a16:creationId xmlns:a16="http://schemas.microsoft.com/office/drawing/2014/main" id="{CF247A07-3113-4E8F-805C-D5E9816F2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690" y="3909061"/>
            <a:ext cx="3829792" cy="294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20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91B1-4ACB-49E1-A85C-C8BDB3715DA4}"/>
              </a:ext>
            </a:extLst>
          </p:cNvPr>
          <p:cNvSpPr>
            <a:spLocks noGrp="1"/>
          </p:cNvSpPr>
          <p:nvPr>
            <p:ph type="title"/>
          </p:nvPr>
        </p:nvSpPr>
        <p:spPr/>
        <p:txBody>
          <a:bodyPr/>
          <a:lstStyle/>
          <a:p>
            <a:r>
              <a:rPr lang="en-CA" dirty="0"/>
              <a:t>Water</a:t>
            </a:r>
          </a:p>
        </p:txBody>
      </p:sp>
      <p:sp>
        <p:nvSpPr>
          <p:cNvPr id="3" name="Content Placeholder 2">
            <a:extLst>
              <a:ext uri="{FF2B5EF4-FFF2-40B4-BE49-F238E27FC236}">
                <a16:creationId xmlns:a16="http://schemas.microsoft.com/office/drawing/2014/main" id="{BB1108FA-5B45-4EF3-9462-F73A4A8F24F2}"/>
              </a:ext>
            </a:extLst>
          </p:cNvPr>
          <p:cNvSpPr>
            <a:spLocks noGrp="1"/>
          </p:cNvSpPr>
          <p:nvPr>
            <p:ph idx="1"/>
          </p:nvPr>
        </p:nvSpPr>
        <p:spPr/>
        <p:txBody>
          <a:bodyPr/>
          <a:lstStyle/>
          <a:p>
            <a:r>
              <a:rPr lang="en-CA" i="1" dirty="0"/>
              <a:t>Cells of most living things contain between 50 -90% water. </a:t>
            </a:r>
          </a:p>
          <a:p>
            <a:r>
              <a:rPr lang="en-CA" dirty="0"/>
              <a:t>ALL organisms require water to survive. </a:t>
            </a:r>
          </a:p>
          <a:p>
            <a:r>
              <a:rPr lang="en-CA" i="1" dirty="0"/>
              <a:t>You can go longer without food than you can without water. </a:t>
            </a:r>
          </a:p>
          <a:p>
            <a:r>
              <a:rPr lang="en-CA" i="1" dirty="0"/>
              <a:t>Water also carries nutrients from one place to another in ecosystems.</a:t>
            </a:r>
          </a:p>
          <a:p>
            <a:endParaRPr lang="en-CA" dirty="0"/>
          </a:p>
        </p:txBody>
      </p:sp>
    </p:spTree>
    <p:extLst>
      <p:ext uri="{BB962C8B-B14F-4D97-AF65-F5344CB8AC3E}">
        <p14:creationId xmlns:p14="http://schemas.microsoft.com/office/powerpoint/2010/main" val="351796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F3E5-A1DF-48F9-ABC1-11C3D5437A0A}"/>
              </a:ext>
            </a:extLst>
          </p:cNvPr>
          <p:cNvSpPr>
            <a:spLocks noGrp="1"/>
          </p:cNvSpPr>
          <p:nvPr>
            <p:ph type="title"/>
          </p:nvPr>
        </p:nvSpPr>
        <p:spPr/>
        <p:txBody>
          <a:bodyPr/>
          <a:lstStyle/>
          <a:p>
            <a:r>
              <a:rPr lang="en-CA" dirty="0"/>
              <a:t>Nutrients</a:t>
            </a:r>
          </a:p>
        </p:txBody>
      </p:sp>
      <p:sp>
        <p:nvSpPr>
          <p:cNvPr id="3" name="Content Placeholder 2">
            <a:extLst>
              <a:ext uri="{FF2B5EF4-FFF2-40B4-BE49-F238E27FC236}">
                <a16:creationId xmlns:a16="http://schemas.microsoft.com/office/drawing/2014/main" id="{583FA8D2-98BA-47B3-BFAE-56F96324E201}"/>
              </a:ext>
            </a:extLst>
          </p:cNvPr>
          <p:cNvSpPr>
            <a:spLocks noGrp="1"/>
          </p:cNvSpPr>
          <p:nvPr>
            <p:ph idx="1"/>
          </p:nvPr>
        </p:nvSpPr>
        <p:spPr/>
        <p:txBody>
          <a:bodyPr/>
          <a:lstStyle/>
          <a:p>
            <a:r>
              <a:rPr lang="en-CA" dirty="0"/>
              <a:t>Nutrients such as </a:t>
            </a:r>
            <a:r>
              <a:rPr lang="en-CA" b="1" dirty="0"/>
              <a:t>nitrogen </a:t>
            </a:r>
            <a:r>
              <a:rPr lang="en-CA" dirty="0"/>
              <a:t>and </a:t>
            </a:r>
            <a:r>
              <a:rPr lang="en-CA" b="1" dirty="0"/>
              <a:t>phosphorous </a:t>
            </a:r>
            <a:r>
              <a:rPr lang="en-CA" dirty="0"/>
              <a:t>are chemicals that are required for plant and animal growth. </a:t>
            </a:r>
          </a:p>
          <a:p>
            <a:endParaRPr lang="en-CA" dirty="0"/>
          </a:p>
        </p:txBody>
      </p:sp>
    </p:spTree>
    <p:extLst>
      <p:ext uri="{BB962C8B-B14F-4D97-AF65-F5344CB8AC3E}">
        <p14:creationId xmlns:p14="http://schemas.microsoft.com/office/powerpoint/2010/main" val="154492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0506-0516-49A7-85AF-747EC0994BA4}"/>
              </a:ext>
            </a:extLst>
          </p:cNvPr>
          <p:cNvSpPr>
            <a:spLocks noGrp="1"/>
          </p:cNvSpPr>
          <p:nvPr>
            <p:ph type="title"/>
          </p:nvPr>
        </p:nvSpPr>
        <p:spPr/>
        <p:txBody>
          <a:bodyPr/>
          <a:lstStyle/>
          <a:p>
            <a:r>
              <a:rPr lang="en-CA" dirty="0"/>
              <a:t>Light</a:t>
            </a:r>
          </a:p>
        </p:txBody>
      </p:sp>
      <p:sp>
        <p:nvSpPr>
          <p:cNvPr id="3" name="Content Placeholder 2">
            <a:extLst>
              <a:ext uri="{FF2B5EF4-FFF2-40B4-BE49-F238E27FC236}">
                <a16:creationId xmlns:a16="http://schemas.microsoft.com/office/drawing/2014/main" id="{294CD072-AFE4-4DF6-AB80-45805662AF3A}"/>
              </a:ext>
            </a:extLst>
          </p:cNvPr>
          <p:cNvSpPr>
            <a:spLocks noGrp="1"/>
          </p:cNvSpPr>
          <p:nvPr>
            <p:ph idx="1"/>
          </p:nvPr>
        </p:nvSpPr>
        <p:spPr>
          <a:xfrm>
            <a:off x="838200" y="2671482"/>
            <a:ext cx="10515600" cy="3505481"/>
          </a:xfrm>
        </p:spPr>
        <p:txBody>
          <a:bodyPr/>
          <a:lstStyle/>
          <a:p>
            <a:r>
              <a:rPr lang="en-CA" i="1" dirty="0"/>
              <a:t>Light is required for photosynthesis, a chemical reaction that converts solar energy into chemical energy used by plants. </a:t>
            </a:r>
          </a:p>
          <a:p>
            <a:r>
              <a:rPr lang="en-CA" dirty="0"/>
              <a:t>The amount of light varies in each ecosystem:</a:t>
            </a:r>
          </a:p>
          <a:p>
            <a:r>
              <a:rPr lang="en-CA" dirty="0"/>
              <a:t>Marine ecosystems, the amount of light decreases in deeper water, so fewer plants can grow. </a:t>
            </a:r>
          </a:p>
          <a:p>
            <a:r>
              <a:rPr lang="en-CA" dirty="0"/>
              <a:t>In the forest canopy, much more light is available for photosynthesis.</a:t>
            </a:r>
          </a:p>
          <a:p>
            <a:endParaRPr lang="en-CA" dirty="0"/>
          </a:p>
        </p:txBody>
      </p:sp>
      <p:pic>
        <p:nvPicPr>
          <p:cNvPr id="4100" name="Picture 4" descr="Image result for angler fish">
            <a:extLst>
              <a:ext uri="{FF2B5EF4-FFF2-40B4-BE49-F238E27FC236}">
                <a16:creationId xmlns:a16="http://schemas.microsoft.com/office/drawing/2014/main" id="{BFB46CA8-75B7-4892-B9B3-660ECD444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462" y="-496094"/>
            <a:ext cx="45529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2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4802-450D-4D4F-A054-15E87B898EB1}"/>
              </a:ext>
            </a:extLst>
          </p:cNvPr>
          <p:cNvSpPr>
            <a:spLocks noGrp="1"/>
          </p:cNvSpPr>
          <p:nvPr>
            <p:ph type="title"/>
          </p:nvPr>
        </p:nvSpPr>
        <p:spPr/>
        <p:txBody>
          <a:bodyPr/>
          <a:lstStyle/>
          <a:p>
            <a:endParaRPr lang="en-CA"/>
          </a:p>
        </p:txBody>
      </p:sp>
      <p:pic>
        <p:nvPicPr>
          <p:cNvPr id="4" name="Picture 2" descr="Image result for marine ecosystem">
            <a:extLst>
              <a:ext uri="{FF2B5EF4-FFF2-40B4-BE49-F238E27FC236}">
                <a16:creationId xmlns:a16="http://schemas.microsoft.com/office/drawing/2014/main" id="{A40D8BCD-F8EF-4419-8C77-BF70FEA668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 y="0"/>
            <a:ext cx="7703820" cy="65542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forest canopy ecosystem">
            <a:extLst>
              <a:ext uri="{FF2B5EF4-FFF2-40B4-BE49-F238E27FC236}">
                <a16:creationId xmlns:a16="http://schemas.microsoft.com/office/drawing/2014/main" id="{574DD9DB-7D46-4DFF-ADC4-5DDCC880A5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20"/>
          <a:stretch/>
        </p:blipFill>
        <p:spPr bwMode="auto">
          <a:xfrm>
            <a:off x="7651253" y="365125"/>
            <a:ext cx="4029434" cy="588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8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7B9E-94F3-43EF-BEB9-41F3638CEDD9}"/>
              </a:ext>
            </a:extLst>
          </p:cNvPr>
          <p:cNvSpPr>
            <a:spLocks noGrp="1"/>
          </p:cNvSpPr>
          <p:nvPr>
            <p:ph type="title"/>
          </p:nvPr>
        </p:nvSpPr>
        <p:spPr/>
        <p:txBody>
          <a:bodyPr/>
          <a:lstStyle/>
          <a:p>
            <a:r>
              <a:rPr lang="en-CA" dirty="0"/>
              <a:t>Soil</a:t>
            </a:r>
          </a:p>
        </p:txBody>
      </p:sp>
      <p:sp>
        <p:nvSpPr>
          <p:cNvPr id="3" name="Content Placeholder 2">
            <a:extLst>
              <a:ext uri="{FF2B5EF4-FFF2-40B4-BE49-F238E27FC236}">
                <a16:creationId xmlns:a16="http://schemas.microsoft.com/office/drawing/2014/main" id="{6194E1C9-F7B0-4609-9A79-2E324C2CAD91}"/>
              </a:ext>
            </a:extLst>
          </p:cNvPr>
          <p:cNvSpPr>
            <a:spLocks noGrp="1"/>
          </p:cNvSpPr>
          <p:nvPr>
            <p:ph idx="1"/>
          </p:nvPr>
        </p:nvSpPr>
        <p:spPr/>
        <p:txBody>
          <a:bodyPr>
            <a:normAutofit/>
          </a:bodyPr>
          <a:lstStyle/>
          <a:p>
            <a:r>
              <a:rPr lang="en-CA" dirty="0"/>
              <a:t>Soil provides nutrients for plants and supports many species of small organism. </a:t>
            </a:r>
          </a:p>
          <a:p>
            <a:pPr marL="0" indent="0">
              <a:buNone/>
            </a:pPr>
            <a:r>
              <a:rPr lang="en-CA" dirty="0"/>
              <a:t>	</a:t>
            </a:r>
            <a:r>
              <a:rPr lang="en-CA" i="1" dirty="0"/>
              <a:t>- A square meter of soil may contain as many a 1000 different 	species of invertebrates (animals with no backbone).</a:t>
            </a:r>
          </a:p>
          <a:p>
            <a:pPr marL="0" indent="0">
              <a:buNone/>
            </a:pPr>
            <a:r>
              <a:rPr lang="en-CA" i="1" dirty="0"/>
              <a:t>	- Several thousand species of bacteria can be found in one gram 	of soil. </a:t>
            </a:r>
          </a:p>
          <a:p>
            <a:r>
              <a:rPr lang="en-CA" dirty="0"/>
              <a:t>Soil anchors plant in one place and absorbs and hold water, making it available for both plants and animals. </a:t>
            </a:r>
          </a:p>
          <a:p>
            <a:r>
              <a:rPr lang="en-CA" dirty="0"/>
              <a:t>How can living organisms affect the soil?</a:t>
            </a:r>
          </a:p>
        </p:txBody>
      </p:sp>
    </p:spTree>
    <p:extLst>
      <p:ext uri="{BB962C8B-B14F-4D97-AF65-F5344CB8AC3E}">
        <p14:creationId xmlns:p14="http://schemas.microsoft.com/office/powerpoint/2010/main" val="994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7A86-EF1A-4DF4-A0AC-964155891C83}"/>
              </a:ext>
            </a:extLst>
          </p:cNvPr>
          <p:cNvSpPr>
            <a:spLocks noGrp="1"/>
          </p:cNvSpPr>
          <p:nvPr>
            <p:ph type="title"/>
          </p:nvPr>
        </p:nvSpPr>
        <p:spPr/>
        <p:txBody>
          <a:bodyPr/>
          <a:lstStyle/>
          <a:p>
            <a:r>
              <a:rPr lang="en-CA" dirty="0"/>
              <a:t>Can Living Organisms (Biotic Components) Affect Non-living (Abiotic Components)?</a:t>
            </a:r>
          </a:p>
        </p:txBody>
      </p:sp>
      <p:sp>
        <p:nvSpPr>
          <p:cNvPr id="3" name="Content Placeholder 2">
            <a:extLst>
              <a:ext uri="{FF2B5EF4-FFF2-40B4-BE49-F238E27FC236}">
                <a16:creationId xmlns:a16="http://schemas.microsoft.com/office/drawing/2014/main" id="{A07A0D73-35B0-4C84-ACF4-236F2ED12ED2}"/>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304922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7B9E-94F3-43EF-BEB9-41F3638CEDD9}"/>
              </a:ext>
            </a:extLst>
          </p:cNvPr>
          <p:cNvSpPr>
            <a:spLocks noGrp="1"/>
          </p:cNvSpPr>
          <p:nvPr>
            <p:ph type="title"/>
          </p:nvPr>
        </p:nvSpPr>
        <p:spPr/>
        <p:txBody>
          <a:bodyPr/>
          <a:lstStyle/>
          <a:p>
            <a:r>
              <a:rPr lang="en-CA" dirty="0"/>
              <a:t>Living organisms affect the Soil</a:t>
            </a:r>
          </a:p>
        </p:txBody>
      </p:sp>
      <p:sp>
        <p:nvSpPr>
          <p:cNvPr id="3" name="Content Placeholder 2">
            <a:extLst>
              <a:ext uri="{FF2B5EF4-FFF2-40B4-BE49-F238E27FC236}">
                <a16:creationId xmlns:a16="http://schemas.microsoft.com/office/drawing/2014/main" id="{6194E1C9-F7B0-4609-9A79-2E324C2CAD91}"/>
              </a:ext>
            </a:extLst>
          </p:cNvPr>
          <p:cNvSpPr>
            <a:spLocks noGrp="1"/>
          </p:cNvSpPr>
          <p:nvPr>
            <p:ph idx="1"/>
          </p:nvPr>
        </p:nvSpPr>
        <p:spPr/>
        <p:txBody>
          <a:bodyPr/>
          <a:lstStyle/>
          <a:p>
            <a:pPr lvl="0"/>
            <a:r>
              <a:rPr lang="en-CA" b="1" dirty="0"/>
              <a:t>Earthworms</a:t>
            </a:r>
            <a:r>
              <a:rPr lang="en-CA" dirty="0"/>
              <a:t> loosen the soil by tunnelling though soil, allowing water and nutrients move more easily though soil; they also enrich the soil with their castings. </a:t>
            </a:r>
          </a:p>
          <a:p>
            <a:r>
              <a:rPr lang="en-CA" dirty="0"/>
              <a:t>Some </a:t>
            </a:r>
            <a:r>
              <a:rPr lang="en-CA" b="1" dirty="0"/>
              <a:t>bacteria </a:t>
            </a:r>
            <a:r>
              <a:rPr lang="en-CA" dirty="0"/>
              <a:t>break down pollutants.</a:t>
            </a:r>
          </a:p>
          <a:p>
            <a:r>
              <a:rPr lang="en-CA" b="1" dirty="0"/>
              <a:t>Decomposers </a:t>
            </a:r>
            <a:r>
              <a:rPr lang="en-CA" dirty="0"/>
              <a:t>breakdown dead plants and animals, returning their nutrients to the soil. </a:t>
            </a:r>
          </a:p>
        </p:txBody>
      </p:sp>
      <p:pic>
        <p:nvPicPr>
          <p:cNvPr id="2050" name="Picture 2" descr="Image result for earthworm">
            <a:extLst>
              <a:ext uri="{FF2B5EF4-FFF2-40B4-BE49-F238E27FC236}">
                <a16:creationId xmlns:a16="http://schemas.microsoft.com/office/drawing/2014/main" id="{D3F19BB5-B432-439F-9791-F636CE2D5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114800"/>
            <a:ext cx="4876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59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1536-AED2-4A07-9042-C7EE196EC077}"/>
              </a:ext>
            </a:extLst>
          </p:cNvPr>
          <p:cNvSpPr>
            <a:spLocks noGrp="1"/>
          </p:cNvSpPr>
          <p:nvPr>
            <p:ph type="title"/>
          </p:nvPr>
        </p:nvSpPr>
        <p:spPr/>
        <p:txBody>
          <a:bodyPr/>
          <a:lstStyle/>
          <a:p>
            <a:r>
              <a:rPr lang="en-CA" dirty="0"/>
              <a:t>Check your Understanding</a:t>
            </a:r>
          </a:p>
        </p:txBody>
      </p:sp>
      <p:sp>
        <p:nvSpPr>
          <p:cNvPr id="3" name="Content Placeholder 2">
            <a:extLst>
              <a:ext uri="{FF2B5EF4-FFF2-40B4-BE49-F238E27FC236}">
                <a16:creationId xmlns:a16="http://schemas.microsoft.com/office/drawing/2014/main" id="{A9AAE442-E903-434E-A5E2-049DE0B016AB}"/>
              </a:ext>
            </a:extLst>
          </p:cNvPr>
          <p:cNvSpPr>
            <a:spLocks noGrp="1"/>
          </p:cNvSpPr>
          <p:nvPr>
            <p:ph idx="1"/>
          </p:nvPr>
        </p:nvSpPr>
        <p:spPr/>
        <p:txBody>
          <a:bodyPr>
            <a:normAutofit lnSpcReduction="10000"/>
          </a:bodyPr>
          <a:lstStyle/>
          <a:p>
            <a:pPr marL="514350" indent="-514350">
              <a:buFont typeface="+mj-lt"/>
              <a:buAutoNum type="arabicPeriod"/>
            </a:pPr>
            <a:r>
              <a:rPr lang="en-CA" dirty="0"/>
              <a:t>What is an ecosystem?</a:t>
            </a:r>
          </a:p>
          <a:p>
            <a:pPr marL="514350" indent="-514350">
              <a:buFont typeface="+mj-lt"/>
              <a:buAutoNum type="arabicPeriod"/>
            </a:pPr>
            <a:r>
              <a:rPr lang="en-CA" dirty="0"/>
              <a:t>What is a habitat?</a:t>
            </a:r>
          </a:p>
          <a:p>
            <a:pPr marL="514350" indent="-514350">
              <a:buFont typeface="+mj-lt"/>
              <a:buAutoNum type="arabicPeriod"/>
            </a:pPr>
            <a:r>
              <a:rPr lang="en-CA" dirty="0"/>
              <a:t>What are three abiotic components of an ecosystem necessary for supporting life?</a:t>
            </a:r>
          </a:p>
          <a:p>
            <a:pPr marL="514350" indent="-514350">
              <a:buFont typeface="+mj-lt"/>
              <a:buAutoNum type="arabicPeriod"/>
            </a:pPr>
            <a:r>
              <a:rPr lang="en-CA" dirty="0"/>
              <a:t>Explain how soil is important to </a:t>
            </a:r>
            <a:r>
              <a:rPr lang="en-CA" dirty="0" err="1"/>
              <a:t>ecosytems</a:t>
            </a:r>
            <a:r>
              <a:rPr lang="en-CA" dirty="0"/>
              <a:t>.</a:t>
            </a:r>
          </a:p>
          <a:p>
            <a:pPr marL="514350" indent="-514350">
              <a:buFont typeface="+mj-lt"/>
              <a:buAutoNum type="arabicPeriod"/>
            </a:pPr>
            <a:r>
              <a:rPr lang="en-CA" dirty="0"/>
              <a:t>What is a species?</a:t>
            </a:r>
          </a:p>
          <a:p>
            <a:pPr marL="514350" indent="-514350">
              <a:buFont typeface="+mj-lt"/>
              <a:buAutoNum type="arabicPeriod"/>
            </a:pPr>
            <a:r>
              <a:rPr lang="en-CA" dirty="0"/>
              <a:t>What is a population?</a:t>
            </a:r>
          </a:p>
          <a:p>
            <a:pPr marL="514350" indent="-514350">
              <a:buFont typeface="+mj-lt"/>
              <a:buAutoNum type="arabicPeriod"/>
            </a:pPr>
            <a:r>
              <a:rPr lang="en-CA" dirty="0"/>
              <a:t>What is a community?</a:t>
            </a:r>
          </a:p>
          <a:p>
            <a:pPr marL="514350" indent="-514350">
              <a:buFont typeface="+mj-lt"/>
              <a:buAutoNum type="arabicPeriod"/>
            </a:pPr>
            <a:r>
              <a:rPr lang="en-CA" dirty="0"/>
              <a:t>How can biotic factors affect abiotic factors with an ecosystem. </a:t>
            </a:r>
          </a:p>
        </p:txBody>
      </p:sp>
    </p:spTree>
    <p:extLst>
      <p:ext uri="{BB962C8B-B14F-4D97-AF65-F5344CB8AC3E}">
        <p14:creationId xmlns:p14="http://schemas.microsoft.com/office/powerpoint/2010/main" val="51485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E685-A9FC-4FEE-ACEC-801D21DD9264}"/>
              </a:ext>
            </a:extLst>
          </p:cNvPr>
          <p:cNvSpPr>
            <a:spLocks noGrp="1"/>
          </p:cNvSpPr>
          <p:nvPr>
            <p:ph type="title"/>
          </p:nvPr>
        </p:nvSpPr>
        <p:spPr/>
        <p:txBody>
          <a:bodyPr/>
          <a:lstStyle/>
          <a:p>
            <a:r>
              <a:rPr lang="en-CA" dirty="0"/>
              <a:t>What is an ecosystem?</a:t>
            </a:r>
          </a:p>
        </p:txBody>
      </p:sp>
      <p:sp>
        <p:nvSpPr>
          <p:cNvPr id="3" name="Content Placeholder 2">
            <a:extLst>
              <a:ext uri="{FF2B5EF4-FFF2-40B4-BE49-F238E27FC236}">
                <a16:creationId xmlns:a16="http://schemas.microsoft.com/office/drawing/2014/main" id="{6B55631C-9B93-428A-B8C2-4C00C6C1112D}"/>
              </a:ext>
            </a:extLst>
          </p:cNvPr>
          <p:cNvSpPr>
            <a:spLocks noGrp="1"/>
          </p:cNvSpPr>
          <p:nvPr>
            <p:ph idx="1"/>
          </p:nvPr>
        </p:nvSpPr>
        <p:spPr>
          <a:xfrm>
            <a:off x="838200" y="1480457"/>
            <a:ext cx="10515600" cy="4696506"/>
          </a:xfrm>
        </p:spPr>
        <p:txBody>
          <a:bodyPr/>
          <a:lstStyle/>
          <a:p>
            <a:r>
              <a:rPr lang="en-CA" dirty="0"/>
              <a:t>An ecosystem has </a:t>
            </a:r>
            <a:r>
              <a:rPr lang="en-CA" i="1" dirty="0"/>
              <a:t>abiotic components </a:t>
            </a:r>
            <a:r>
              <a:rPr lang="en-CA" dirty="0"/>
              <a:t>(such as </a:t>
            </a:r>
            <a:r>
              <a:rPr lang="en-CA" b="1" dirty="0"/>
              <a:t>oxygen, water, nutrients, light and soil) </a:t>
            </a:r>
            <a:r>
              <a:rPr lang="en-CA" dirty="0"/>
              <a:t>that </a:t>
            </a:r>
            <a:r>
              <a:rPr lang="en-CA" u="sng" dirty="0"/>
              <a:t>interact with biotic components </a:t>
            </a:r>
            <a:r>
              <a:rPr lang="en-CA" dirty="0"/>
              <a:t>such as plants, animals and microorganisms. </a:t>
            </a:r>
          </a:p>
          <a:p>
            <a:r>
              <a:rPr lang="en-CA" dirty="0"/>
              <a:t>Biomes may contain many ecosystems</a:t>
            </a:r>
          </a:p>
          <a:p>
            <a:r>
              <a:rPr lang="en-CA" i="1" dirty="0"/>
              <a:t>Ecosystems may cover many hectares of land, or be very small such as a tide pool or a rotting log. </a:t>
            </a:r>
          </a:p>
          <a:p>
            <a:endParaRPr lang="en-CA" dirty="0"/>
          </a:p>
          <a:p>
            <a:endParaRPr lang="en-CA" dirty="0"/>
          </a:p>
        </p:txBody>
      </p:sp>
      <p:pic>
        <p:nvPicPr>
          <p:cNvPr id="1026" name="Picture 2" descr="Image result for tide pool">
            <a:extLst>
              <a:ext uri="{FF2B5EF4-FFF2-40B4-BE49-F238E27FC236}">
                <a16:creationId xmlns:a16="http://schemas.microsoft.com/office/drawing/2014/main" id="{AD84C6FB-F6B4-4725-91D6-B3A8A4DF1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396" y="3900261"/>
            <a:ext cx="5258203" cy="295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56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B777-B65D-4849-9A8E-755096C29015}"/>
              </a:ext>
            </a:extLst>
          </p:cNvPr>
          <p:cNvSpPr>
            <a:spLocks noGrp="1"/>
          </p:cNvSpPr>
          <p:nvPr>
            <p:ph type="title"/>
          </p:nvPr>
        </p:nvSpPr>
        <p:spPr/>
        <p:txBody>
          <a:bodyPr/>
          <a:lstStyle/>
          <a:p>
            <a:r>
              <a:rPr lang="en-CA" dirty="0"/>
              <a:t>Keystone Species</a:t>
            </a:r>
          </a:p>
        </p:txBody>
      </p:sp>
      <p:sp>
        <p:nvSpPr>
          <p:cNvPr id="3" name="Content Placeholder 2">
            <a:extLst>
              <a:ext uri="{FF2B5EF4-FFF2-40B4-BE49-F238E27FC236}">
                <a16:creationId xmlns:a16="http://schemas.microsoft.com/office/drawing/2014/main" id="{B2DD969B-964F-46C2-8881-41DCA66C14F2}"/>
              </a:ext>
            </a:extLst>
          </p:cNvPr>
          <p:cNvSpPr>
            <a:spLocks noGrp="1"/>
          </p:cNvSpPr>
          <p:nvPr>
            <p:ph idx="1"/>
          </p:nvPr>
        </p:nvSpPr>
        <p:spPr/>
        <p:txBody>
          <a:bodyPr>
            <a:normAutofit/>
          </a:bodyPr>
          <a:lstStyle/>
          <a:p>
            <a:r>
              <a:rPr lang="en-CA" dirty="0"/>
              <a:t>A keystone species is an organism that helps </a:t>
            </a:r>
            <a:r>
              <a:rPr lang="en-CA" b="1" dirty="0"/>
              <a:t>define an entire ecosystem. </a:t>
            </a:r>
          </a:p>
          <a:p>
            <a:r>
              <a:rPr lang="en-CA" dirty="0"/>
              <a:t>Without its keystone species, the ecosystem can change dramatically.</a:t>
            </a:r>
          </a:p>
          <a:p>
            <a:r>
              <a:rPr lang="en-CA" dirty="0" err="1"/>
              <a:t>Eg</a:t>
            </a:r>
            <a:r>
              <a:rPr lang="en-CA" dirty="0"/>
              <a:t>. Sea otter</a:t>
            </a:r>
          </a:p>
        </p:txBody>
      </p:sp>
      <p:pic>
        <p:nvPicPr>
          <p:cNvPr id="4" name="Picture 2" descr="Image result for keystone images">
            <a:extLst>
              <a:ext uri="{FF2B5EF4-FFF2-40B4-BE49-F238E27FC236}">
                <a16:creationId xmlns:a16="http://schemas.microsoft.com/office/drawing/2014/main" id="{CD4E3FF8-5E66-4595-9F7F-CD7653D4E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534" y="3353589"/>
            <a:ext cx="4974265" cy="283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B777-B65D-4849-9A8E-755096C29015}"/>
              </a:ext>
            </a:extLst>
          </p:cNvPr>
          <p:cNvSpPr>
            <a:spLocks noGrp="1"/>
          </p:cNvSpPr>
          <p:nvPr>
            <p:ph type="title"/>
          </p:nvPr>
        </p:nvSpPr>
        <p:spPr/>
        <p:txBody>
          <a:bodyPr/>
          <a:lstStyle/>
          <a:p>
            <a:r>
              <a:rPr lang="en-CA" dirty="0"/>
              <a:t>Keystone Species</a:t>
            </a:r>
          </a:p>
        </p:txBody>
      </p:sp>
      <p:sp>
        <p:nvSpPr>
          <p:cNvPr id="3" name="Content Placeholder 2">
            <a:extLst>
              <a:ext uri="{FF2B5EF4-FFF2-40B4-BE49-F238E27FC236}">
                <a16:creationId xmlns:a16="http://schemas.microsoft.com/office/drawing/2014/main" id="{B2DD969B-964F-46C2-8881-41DCA66C14F2}"/>
              </a:ext>
            </a:extLst>
          </p:cNvPr>
          <p:cNvSpPr>
            <a:spLocks noGrp="1"/>
          </p:cNvSpPr>
          <p:nvPr>
            <p:ph idx="1"/>
          </p:nvPr>
        </p:nvSpPr>
        <p:spPr/>
        <p:txBody>
          <a:bodyPr>
            <a:normAutofit/>
          </a:bodyPr>
          <a:lstStyle/>
          <a:p>
            <a:pPr marL="0" indent="0">
              <a:buNone/>
            </a:pPr>
            <a:r>
              <a:rPr lang="en-CA" dirty="0"/>
              <a:t>Sea otters </a:t>
            </a:r>
          </a:p>
        </p:txBody>
      </p:sp>
      <p:pic>
        <p:nvPicPr>
          <p:cNvPr id="2050" name="Picture 2" descr="Image result for keystone species example">
            <a:extLst>
              <a:ext uri="{FF2B5EF4-FFF2-40B4-BE49-F238E27FC236}">
                <a16:creationId xmlns:a16="http://schemas.microsoft.com/office/drawing/2014/main" id="{F389BB78-081C-4BA6-9E9E-66F41776F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94" y="196893"/>
            <a:ext cx="10360764" cy="666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8B3A-7478-41D9-8C75-2596179EFAA0}"/>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78643D48-B490-444C-BDF3-FEEDA8D797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21673"/>
            <a:ext cx="11259742" cy="750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551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4D39-0BC2-439A-8D99-A0B0239A81BC}"/>
              </a:ext>
            </a:extLst>
          </p:cNvPr>
          <p:cNvSpPr>
            <a:spLocks noGrp="1"/>
          </p:cNvSpPr>
          <p:nvPr>
            <p:ph type="title"/>
          </p:nvPr>
        </p:nvSpPr>
        <p:spPr/>
        <p:txBody>
          <a:bodyPr/>
          <a:lstStyle/>
          <a:p>
            <a:r>
              <a:rPr lang="en-CA" dirty="0"/>
              <a:t>Grey Wolf of Yellowstone Park</a:t>
            </a:r>
          </a:p>
        </p:txBody>
      </p:sp>
      <p:pic>
        <p:nvPicPr>
          <p:cNvPr id="4098" name="Picture 2" descr="Image result for keystone species examples in canada">
            <a:extLst>
              <a:ext uri="{FF2B5EF4-FFF2-40B4-BE49-F238E27FC236}">
                <a16:creationId xmlns:a16="http://schemas.microsoft.com/office/drawing/2014/main" id="{5C303CF3-83FC-4F0E-BD36-2F2C898F5B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1246" y="-656285"/>
            <a:ext cx="8510821" cy="816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45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9D97-0435-4AC4-B075-74E1B5D1F408}"/>
              </a:ext>
            </a:extLst>
          </p:cNvPr>
          <p:cNvSpPr>
            <a:spLocks noGrp="1"/>
          </p:cNvSpPr>
          <p:nvPr>
            <p:ph type="title"/>
          </p:nvPr>
        </p:nvSpPr>
        <p:spPr/>
        <p:txBody>
          <a:bodyPr>
            <a:normAutofit fontScale="90000"/>
          </a:bodyPr>
          <a:lstStyle/>
          <a:p>
            <a:r>
              <a:rPr lang="en-CA" dirty="0"/>
              <a:t>How can the addition or removal of one species have an impact on other species or even abiotic factors? </a:t>
            </a:r>
          </a:p>
        </p:txBody>
      </p:sp>
      <p:sp>
        <p:nvSpPr>
          <p:cNvPr id="3" name="Content Placeholder 2">
            <a:extLst>
              <a:ext uri="{FF2B5EF4-FFF2-40B4-BE49-F238E27FC236}">
                <a16:creationId xmlns:a16="http://schemas.microsoft.com/office/drawing/2014/main" id="{60515896-7230-4024-BCC7-061B00BE985D}"/>
              </a:ext>
            </a:extLst>
          </p:cNvPr>
          <p:cNvSpPr>
            <a:spLocks noGrp="1"/>
          </p:cNvSpPr>
          <p:nvPr>
            <p:ph idx="1"/>
          </p:nvPr>
        </p:nvSpPr>
        <p:spPr/>
        <p:txBody>
          <a:bodyPr/>
          <a:lstStyle/>
          <a:p>
            <a:r>
              <a:rPr lang="en-CA" dirty="0"/>
              <a:t>Ted Ed: </a:t>
            </a:r>
          </a:p>
          <a:p>
            <a:r>
              <a:rPr lang="en-CA" dirty="0">
                <a:hlinkClick r:id="rId2"/>
              </a:rPr>
              <a:t>https://ed.ted.com/on/wM14ZLAs#discussion</a:t>
            </a:r>
            <a:endParaRPr lang="en-CA" dirty="0"/>
          </a:p>
          <a:p>
            <a:endParaRPr lang="en-CA" dirty="0"/>
          </a:p>
        </p:txBody>
      </p:sp>
    </p:spTree>
    <p:extLst>
      <p:ext uri="{BB962C8B-B14F-4D97-AF65-F5344CB8AC3E}">
        <p14:creationId xmlns:p14="http://schemas.microsoft.com/office/powerpoint/2010/main" val="2192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E40-E0F3-45DC-B802-6E5AE46D9D86}"/>
              </a:ext>
            </a:extLst>
          </p:cNvPr>
          <p:cNvSpPr>
            <a:spLocks noGrp="1"/>
          </p:cNvSpPr>
          <p:nvPr>
            <p:ph type="title"/>
          </p:nvPr>
        </p:nvSpPr>
        <p:spPr/>
        <p:txBody>
          <a:bodyPr/>
          <a:lstStyle/>
          <a:p>
            <a:r>
              <a:rPr lang="en-CA" dirty="0"/>
              <a:t>Ecosystems can be divided into Habitats</a:t>
            </a:r>
          </a:p>
        </p:txBody>
      </p:sp>
      <p:sp>
        <p:nvSpPr>
          <p:cNvPr id="3" name="Content Placeholder 2">
            <a:extLst>
              <a:ext uri="{FF2B5EF4-FFF2-40B4-BE49-F238E27FC236}">
                <a16:creationId xmlns:a16="http://schemas.microsoft.com/office/drawing/2014/main" id="{8A09AE56-FCC7-4FA5-9D61-128DFFE1E09F}"/>
              </a:ext>
            </a:extLst>
          </p:cNvPr>
          <p:cNvSpPr>
            <a:spLocks noGrp="1"/>
          </p:cNvSpPr>
          <p:nvPr>
            <p:ph idx="1"/>
          </p:nvPr>
        </p:nvSpPr>
        <p:spPr/>
        <p:txBody>
          <a:bodyPr/>
          <a:lstStyle/>
          <a:p>
            <a:r>
              <a:rPr lang="en-CA" b="1" dirty="0"/>
              <a:t>Habitat</a:t>
            </a:r>
            <a:r>
              <a:rPr lang="en-CA" dirty="0"/>
              <a:t> is the place in which an organism lives</a:t>
            </a:r>
          </a:p>
          <a:p>
            <a:r>
              <a:rPr lang="en-CA" i="1" dirty="0" err="1"/>
              <a:t>Eg</a:t>
            </a:r>
            <a:r>
              <a:rPr lang="en-CA" i="1" dirty="0"/>
              <a:t>  Sculpin fish lives between the rocks at the bottom of a tidepool</a:t>
            </a:r>
          </a:p>
          <a:p>
            <a:r>
              <a:rPr lang="en-CA" i="1" dirty="0"/>
              <a:t>Salamander makes its nest in the decaying wood of a fallen tree</a:t>
            </a:r>
          </a:p>
        </p:txBody>
      </p:sp>
      <p:pic>
        <p:nvPicPr>
          <p:cNvPr id="1026" name="Picture 2" descr="Image result for sculpin habitat">
            <a:extLst>
              <a:ext uri="{FF2B5EF4-FFF2-40B4-BE49-F238E27FC236}">
                <a16:creationId xmlns:a16="http://schemas.microsoft.com/office/drawing/2014/main" id="{A581DA2B-92BD-45AF-90AA-F83B7D4F3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84774"/>
            <a:ext cx="4963636" cy="3273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d-backed salamander">
            <a:extLst>
              <a:ext uri="{FF2B5EF4-FFF2-40B4-BE49-F238E27FC236}">
                <a16:creationId xmlns:a16="http://schemas.microsoft.com/office/drawing/2014/main" id="{22D43C40-42C6-47BA-949C-615A510EC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400" y="3584774"/>
            <a:ext cx="4563400" cy="342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2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7386-05DC-4ED1-8478-39691038FA98}"/>
              </a:ext>
            </a:extLst>
          </p:cNvPr>
          <p:cNvSpPr>
            <a:spLocks noGrp="1"/>
          </p:cNvSpPr>
          <p:nvPr>
            <p:ph type="title"/>
          </p:nvPr>
        </p:nvSpPr>
        <p:spPr/>
        <p:txBody>
          <a:bodyPr/>
          <a:lstStyle/>
          <a:p>
            <a:r>
              <a:rPr lang="en-CA" dirty="0"/>
              <a:t>Species</a:t>
            </a:r>
          </a:p>
        </p:txBody>
      </p:sp>
      <p:sp>
        <p:nvSpPr>
          <p:cNvPr id="3" name="Content Placeholder 2">
            <a:extLst>
              <a:ext uri="{FF2B5EF4-FFF2-40B4-BE49-F238E27FC236}">
                <a16:creationId xmlns:a16="http://schemas.microsoft.com/office/drawing/2014/main" id="{8A44085D-0873-4BEF-B937-5B2CDC405F6F}"/>
              </a:ext>
            </a:extLst>
          </p:cNvPr>
          <p:cNvSpPr>
            <a:spLocks noGrp="1"/>
          </p:cNvSpPr>
          <p:nvPr>
            <p:ph idx="1"/>
          </p:nvPr>
        </p:nvSpPr>
        <p:spPr>
          <a:xfrm>
            <a:off x="838200" y="1825625"/>
            <a:ext cx="5151120" cy="4351338"/>
          </a:xfrm>
        </p:spPr>
        <p:txBody>
          <a:bodyPr>
            <a:normAutofit/>
          </a:bodyPr>
          <a:lstStyle/>
          <a:p>
            <a:r>
              <a:rPr lang="en-CA" dirty="0"/>
              <a:t>A species is a group of closely related organism that can reproduce with one another. </a:t>
            </a:r>
          </a:p>
          <a:p>
            <a:r>
              <a:rPr lang="en-CA" dirty="0" err="1"/>
              <a:t>Eg</a:t>
            </a:r>
            <a:r>
              <a:rPr lang="en-CA" dirty="0"/>
              <a:t> Swallowtail species of butterfly will not breed with Monarch species of butterfly</a:t>
            </a:r>
          </a:p>
        </p:txBody>
      </p:sp>
      <p:pic>
        <p:nvPicPr>
          <p:cNvPr id="6146" name="Picture 2" descr="Image result for species example">
            <a:extLst>
              <a:ext uri="{FF2B5EF4-FFF2-40B4-BE49-F238E27FC236}">
                <a16:creationId xmlns:a16="http://schemas.microsoft.com/office/drawing/2014/main" id="{1632BC5C-9E38-4ECA-B325-569A83883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52" y="1028700"/>
            <a:ext cx="5243748"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0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479C-572E-41A2-9254-3299AED58900}"/>
              </a:ext>
            </a:extLst>
          </p:cNvPr>
          <p:cNvSpPr>
            <a:spLocks noGrp="1"/>
          </p:cNvSpPr>
          <p:nvPr>
            <p:ph type="title"/>
          </p:nvPr>
        </p:nvSpPr>
        <p:spPr/>
        <p:txBody>
          <a:bodyPr/>
          <a:lstStyle/>
          <a:p>
            <a:r>
              <a:rPr lang="en-CA" dirty="0"/>
              <a:t>Populations</a:t>
            </a:r>
          </a:p>
        </p:txBody>
      </p:sp>
      <p:sp>
        <p:nvSpPr>
          <p:cNvPr id="3" name="Content Placeholder 2">
            <a:extLst>
              <a:ext uri="{FF2B5EF4-FFF2-40B4-BE49-F238E27FC236}">
                <a16:creationId xmlns:a16="http://schemas.microsoft.com/office/drawing/2014/main" id="{A322E0E6-8412-4420-B31D-4072764348B3}"/>
              </a:ext>
            </a:extLst>
          </p:cNvPr>
          <p:cNvSpPr>
            <a:spLocks noGrp="1"/>
          </p:cNvSpPr>
          <p:nvPr>
            <p:ph idx="1"/>
          </p:nvPr>
        </p:nvSpPr>
        <p:spPr>
          <a:xfrm>
            <a:off x="838200" y="1825625"/>
            <a:ext cx="10515600" cy="4351338"/>
          </a:xfrm>
        </p:spPr>
        <p:txBody>
          <a:bodyPr/>
          <a:lstStyle/>
          <a:p>
            <a:r>
              <a:rPr lang="en-CA" dirty="0"/>
              <a:t>A population refers to all the members of a particular species within an ecosystem. </a:t>
            </a:r>
          </a:p>
          <a:p>
            <a:r>
              <a:rPr lang="en-CA" dirty="0" err="1"/>
              <a:t>Eg</a:t>
            </a:r>
            <a:r>
              <a:rPr lang="en-CA" dirty="0"/>
              <a:t>. Polar bear population on Greenland</a:t>
            </a:r>
          </a:p>
          <a:p>
            <a:r>
              <a:rPr lang="en-CA" dirty="0"/>
              <a:t>Different populations within ecosystems interact with each other. </a:t>
            </a:r>
          </a:p>
          <a:p>
            <a:endParaRPr lang="en-CA" dirty="0"/>
          </a:p>
        </p:txBody>
      </p:sp>
      <p:sp>
        <p:nvSpPr>
          <p:cNvPr id="4" name="AutoShape 2" descr="Image result for animal population example">
            <a:extLst>
              <a:ext uri="{FF2B5EF4-FFF2-40B4-BE49-F238E27FC236}">
                <a16:creationId xmlns:a16="http://schemas.microsoft.com/office/drawing/2014/main" id="{E7EEC64A-ADB3-492B-B32D-7D9AD7DCD1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172" name="Picture 4" descr="Image result for arctic animal population">
            <a:extLst>
              <a:ext uri="{FF2B5EF4-FFF2-40B4-BE49-F238E27FC236}">
                <a16:creationId xmlns:a16="http://schemas.microsoft.com/office/drawing/2014/main" id="{0B7918A8-C727-4703-823A-36158B329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3924300"/>
            <a:ext cx="58674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6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BF4C-2D33-4929-87B8-421556735D1E}"/>
              </a:ext>
            </a:extLst>
          </p:cNvPr>
          <p:cNvSpPr>
            <a:spLocks noGrp="1"/>
          </p:cNvSpPr>
          <p:nvPr>
            <p:ph type="title"/>
          </p:nvPr>
        </p:nvSpPr>
        <p:spPr/>
        <p:txBody>
          <a:bodyPr/>
          <a:lstStyle/>
          <a:p>
            <a:r>
              <a:rPr lang="en-CA" dirty="0"/>
              <a:t>Community</a:t>
            </a:r>
          </a:p>
        </p:txBody>
      </p:sp>
      <p:sp>
        <p:nvSpPr>
          <p:cNvPr id="3" name="Content Placeholder 2">
            <a:extLst>
              <a:ext uri="{FF2B5EF4-FFF2-40B4-BE49-F238E27FC236}">
                <a16:creationId xmlns:a16="http://schemas.microsoft.com/office/drawing/2014/main" id="{23B1B683-D006-4862-BF3F-837683746E7D}"/>
              </a:ext>
            </a:extLst>
          </p:cNvPr>
          <p:cNvSpPr>
            <a:spLocks noGrp="1"/>
          </p:cNvSpPr>
          <p:nvPr>
            <p:ph idx="1"/>
          </p:nvPr>
        </p:nvSpPr>
        <p:spPr/>
        <p:txBody>
          <a:bodyPr/>
          <a:lstStyle/>
          <a:p>
            <a:r>
              <a:rPr lang="en-CA" dirty="0"/>
              <a:t>A community is all the populations of the different species that interact in a specific area or ecosystem</a:t>
            </a:r>
          </a:p>
          <a:p>
            <a:endParaRPr lang="en-CA" dirty="0"/>
          </a:p>
        </p:txBody>
      </p:sp>
      <p:pic>
        <p:nvPicPr>
          <p:cNvPr id="10242" name="Picture 2" descr="Image result for interactions ecosystem">
            <a:extLst>
              <a:ext uri="{FF2B5EF4-FFF2-40B4-BE49-F238E27FC236}">
                <a16:creationId xmlns:a16="http://schemas.microsoft.com/office/drawing/2014/main" id="{68856D28-6FF4-45D2-A4F3-375C5B1E8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270" y="2579629"/>
            <a:ext cx="7109460" cy="427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4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B5DA-ABE6-41AD-B853-293BC78940F7}"/>
              </a:ext>
            </a:extLst>
          </p:cNvPr>
          <p:cNvSpPr>
            <a:spLocks noGrp="1"/>
          </p:cNvSpPr>
          <p:nvPr>
            <p:ph type="title"/>
          </p:nvPr>
        </p:nvSpPr>
        <p:spPr/>
        <p:txBody>
          <a:bodyPr/>
          <a:lstStyle/>
          <a:p>
            <a:endParaRPr lang="en-CA"/>
          </a:p>
        </p:txBody>
      </p:sp>
      <p:pic>
        <p:nvPicPr>
          <p:cNvPr id="2050" name="Picture 2" descr="Image result for biome ecosystem community population">
            <a:extLst>
              <a:ext uri="{FF2B5EF4-FFF2-40B4-BE49-F238E27FC236}">
                <a16:creationId xmlns:a16="http://schemas.microsoft.com/office/drawing/2014/main" id="{74D91C08-0486-4B69-A6CC-EEA7165744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570706"/>
            <a:ext cx="10371909" cy="777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8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FB8C-401D-4E5C-B029-508BFFF1EBA4}"/>
              </a:ext>
            </a:extLst>
          </p:cNvPr>
          <p:cNvSpPr>
            <a:spLocks noGrp="1"/>
          </p:cNvSpPr>
          <p:nvPr>
            <p:ph type="title"/>
          </p:nvPr>
        </p:nvSpPr>
        <p:spPr/>
        <p:txBody>
          <a:bodyPr/>
          <a:lstStyle/>
          <a:p>
            <a:endParaRPr lang="en-CA"/>
          </a:p>
        </p:txBody>
      </p:sp>
      <p:pic>
        <p:nvPicPr>
          <p:cNvPr id="1026" name="Picture 2" descr="Image result for biome ecosystem community population">
            <a:extLst>
              <a:ext uri="{FF2B5EF4-FFF2-40B4-BE49-F238E27FC236}">
                <a16:creationId xmlns:a16="http://schemas.microsoft.com/office/drawing/2014/main" id="{69DE5196-F2D1-4F5E-954B-76481F272F3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787" r="8760"/>
          <a:stretch/>
        </p:blipFill>
        <p:spPr bwMode="auto">
          <a:xfrm>
            <a:off x="548640" y="-570706"/>
            <a:ext cx="9248504" cy="742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54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D0A1-C882-43C8-965E-8510A449D371}"/>
              </a:ext>
            </a:extLst>
          </p:cNvPr>
          <p:cNvSpPr>
            <a:spLocks noGrp="1"/>
          </p:cNvSpPr>
          <p:nvPr>
            <p:ph type="title"/>
          </p:nvPr>
        </p:nvSpPr>
        <p:spPr/>
        <p:txBody>
          <a:bodyPr/>
          <a:lstStyle/>
          <a:p>
            <a:r>
              <a:rPr lang="en-CA" dirty="0"/>
              <a:t> </a:t>
            </a:r>
          </a:p>
        </p:txBody>
      </p:sp>
      <p:pic>
        <p:nvPicPr>
          <p:cNvPr id="4" name="Picture 2" descr="Image result for biome definition biology">
            <a:extLst>
              <a:ext uri="{FF2B5EF4-FFF2-40B4-BE49-F238E27FC236}">
                <a16:creationId xmlns:a16="http://schemas.microsoft.com/office/drawing/2014/main" id="{5084E78B-F08D-4CB4-B403-FEE8852909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195" y="507346"/>
            <a:ext cx="10729609" cy="592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91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656</Words>
  <Application>Microsoft Office PowerPoint</Application>
  <PresentationFormat>Widescreen</PresentationFormat>
  <Paragraphs>75</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Biomes can be divided into Ecosystems</vt:lpstr>
      <vt:lpstr>What is an ecosystem?</vt:lpstr>
      <vt:lpstr>Ecosystems can be divided into Habitats</vt:lpstr>
      <vt:lpstr>Species</vt:lpstr>
      <vt:lpstr>Populations</vt:lpstr>
      <vt:lpstr>Community</vt:lpstr>
      <vt:lpstr>PowerPoint Presentation</vt:lpstr>
      <vt:lpstr>PowerPoint Presentation</vt:lpstr>
      <vt:lpstr> </vt:lpstr>
      <vt:lpstr>How are abiotic factors important in ecosystems?</vt:lpstr>
      <vt:lpstr>Oxygen</vt:lpstr>
      <vt:lpstr>Water</vt:lpstr>
      <vt:lpstr>Nutrients</vt:lpstr>
      <vt:lpstr>Light</vt:lpstr>
      <vt:lpstr>PowerPoint Presentation</vt:lpstr>
      <vt:lpstr>Soil</vt:lpstr>
      <vt:lpstr>Can Living Organisms (Biotic Components) Affect Non-living (Abiotic Components)?</vt:lpstr>
      <vt:lpstr>Living organisms affect the Soil</vt:lpstr>
      <vt:lpstr>Check your Understanding</vt:lpstr>
      <vt:lpstr>Keystone Species</vt:lpstr>
      <vt:lpstr>Keystone Species</vt:lpstr>
      <vt:lpstr>PowerPoint Presentation</vt:lpstr>
      <vt:lpstr>Grey Wolf of Yellowstone Park</vt:lpstr>
      <vt:lpstr>How can the addition or removal of one species have an impact on other species or even abiotic factors?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Biomes can be divided into Ecosystems</dc:title>
  <dc:creator>Tammy Wilson</dc:creator>
  <cp:lastModifiedBy>Tammy Wilson</cp:lastModifiedBy>
  <cp:revision>30</cp:revision>
  <dcterms:created xsi:type="dcterms:W3CDTF">2018-04-29T16:24:35Z</dcterms:created>
  <dcterms:modified xsi:type="dcterms:W3CDTF">2018-05-20T21:22:45Z</dcterms:modified>
</cp:coreProperties>
</file>