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6" r:id="rId3"/>
    <p:sldId id="292" r:id="rId4"/>
    <p:sldId id="282" r:id="rId5"/>
    <p:sldId id="272" r:id="rId6"/>
    <p:sldId id="274" r:id="rId7"/>
    <p:sldId id="273" r:id="rId8"/>
    <p:sldId id="276" r:id="rId9"/>
    <p:sldId id="277" r:id="rId10"/>
    <p:sldId id="279" r:id="rId11"/>
    <p:sldId id="278" r:id="rId12"/>
    <p:sldId id="293" r:id="rId13"/>
    <p:sldId id="280" r:id="rId14"/>
    <p:sldId id="281" r:id="rId15"/>
    <p:sldId id="295" r:id="rId16"/>
    <p:sldId id="291" r:id="rId17"/>
    <p:sldId id="296" r:id="rId18"/>
    <p:sldId id="297" r:id="rId19"/>
    <p:sldId id="298" r:id="rId20"/>
    <p:sldId id="29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AC8FD-9953-4358-942B-2060411D00AF}" v="1" dt="2020-01-24T17:37:11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Windows Live" clId="Web-{FBAC4414-5840-4B66-A5D1-40075B8AFAD1}"/>
  </pc:docChgLst>
  <pc:docChgLst>
    <pc:chgData name="Tammy Wilson" userId="e3b55da62d900d7c" providerId="LiveId" clId="{28064C65-AA6E-49D3-B5A4-B640FD4350A4}"/>
  </pc:docChgLst>
  <pc:docChgLst>
    <pc:chgData name="Tammy Wilson" userId="e3b55da62d900d7c" providerId="Windows Live" clId="Web-{39767060-88A9-4E3F-B536-4402BB48239B}"/>
  </pc:docChgLst>
  <pc:docChgLst>
    <pc:chgData name="Tammy Wilson" userId="e3b55da62d900d7c" providerId="LiveId" clId="{563AC8FD-9953-4358-942B-2060411D00AF}"/>
    <pc:docChg chg="addSld delSld modSld">
      <pc:chgData name="Tammy Wilson" userId="e3b55da62d900d7c" providerId="LiveId" clId="{563AC8FD-9953-4358-942B-2060411D00AF}" dt="2020-01-24T17:37:24.113" v="18" actId="2696"/>
      <pc:docMkLst>
        <pc:docMk/>
      </pc:docMkLst>
      <pc:sldChg chg="modSp add del">
        <pc:chgData name="Tammy Wilson" userId="e3b55da62d900d7c" providerId="LiveId" clId="{563AC8FD-9953-4358-942B-2060411D00AF}" dt="2020-01-24T17:37:24.113" v="18" actId="2696"/>
        <pc:sldMkLst>
          <pc:docMk/>
          <pc:sldMk cId="2119374000" sldId="299"/>
        </pc:sldMkLst>
        <pc:spChg chg="mod">
          <ac:chgData name="Tammy Wilson" userId="e3b55da62d900d7c" providerId="LiveId" clId="{563AC8FD-9953-4358-942B-2060411D00AF}" dt="2020-01-24T17:37:19.529" v="17" actId="20577"/>
          <ac:spMkLst>
            <pc:docMk/>
            <pc:sldMk cId="2119374000" sldId="299"/>
            <ac:spMk id="2" creationId="{7CB8D111-4ED7-472E-BCBD-A8D6B1F0954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66F68-F240-4162-8EF9-A36A599F1DFB}" type="datetimeFigureOut">
              <a:rPr lang="en-CA" smtClean="0"/>
              <a:t>2020-01-24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D391C-DD0C-477F-9C03-3E7BC6B012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992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0F6D5-739A-4072-A568-7A2E4A620E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First 18 elements</a:t>
            </a:r>
            <a:r>
              <a:rPr lang="en-CA" baseline="0" dirty="0"/>
              <a:t> make up most of earth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0F6D5-739A-4072-A568-7A2E4A620E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16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Some are called semiconductors. – conductors under special</a:t>
            </a:r>
            <a:r>
              <a:rPr lang="en-CA" baseline="0" dirty="0"/>
              <a:t> conditions.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Silicon is the 2</a:t>
            </a:r>
            <a:r>
              <a:rPr lang="en-CA" baseline="30000" dirty="0"/>
              <a:t>nd</a:t>
            </a:r>
            <a:r>
              <a:rPr lang="en-CA" dirty="0"/>
              <a:t> most abundant element in Earth’s crust (after oxygen)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	car</a:t>
            </a:r>
            <a:r>
              <a:rPr lang="en-CA" baseline="0" dirty="0"/>
              <a:t> grease, cookware, satellite parts, contact lenses, film props and prosthetics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0F6D5-739A-4072-A568-7A2E4A620E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57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On Earth, most hydrogen is found combined with water.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0F6D5-739A-4072-A568-7A2E4A620E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7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83AA-DD83-4319-AEB8-3D4BA801C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B801D-0755-4594-8B98-D60F84CF0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DE225-A743-4D96-BB75-4AC9A3EAA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92C5-2217-4CBC-B2CC-8045B17D637A}" type="datetimeFigureOut">
              <a:rPr lang="en-CA" smtClean="0"/>
              <a:t>2020-01-24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9D59D-E8FD-4127-BF96-11240573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20658-1E7C-4E02-B431-6ED4303F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B193-C220-4D0B-9FF6-D55E51B8D3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71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B43F7-3A7B-4072-8847-07F46481A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2D105-41E1-48A6-B090-9E6AF7892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8D149-6E35-4BFD-B5FB-C931BE02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92C5-2217-4CBC-B2CC-8045B17D637A}" type="datetimeFigureOut">
              <a:rPr lang="en-CA" smtClean="0"/>
              <a:t>2020-01-24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B2684-E1F2-4BA9-84A8-929962B93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17DE9-52A1-4F47-B471-206664988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B193-C220-4D0B-9FF6-D55E51B8D3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511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940AF-EE04-4085-AD89-14CF0044C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AEAE18-80D6-4315-B3E6-6DE918306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7147C-3C04-451E-B2E7-964EAE227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92C5-2217-4CBC-B2CC-8045B17D637A}" type="datetimeFigureOut">
              <a:rPr lang="en-CA" smtClean="0"/>
              <a:t>2020-01-24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EDDA8-1A1E-40EE-8C44-F6CBFB90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8352C-329F-4E95-B9A7-0FB1839D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B193-C220-4D0B-9FF6-D55E51B8D3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62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DEB0-D8E6-435A-B578-AB7EFA7E3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17C88-4F21-41E3-A213-2FA2572E3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32910-BA21-49C1-B4A5-ADFA327F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92C5-2217-4CBC-B2CC-8045B17D637A}" type="datetimeFigureOut">
              <a:rPr lang="en-CA" smtClean="0"/>
              <a:t>2020-01-24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092DE-20A7-41D9-A80A-3EF7D86C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CD0BA-45E7-4D62-A2C0-7DE29A57A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B193-C220-4D0B-9FF6-D55E51B8D3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05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E224B-2B56-455B-8794-EC13129CB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FF6E5-4928-4FA2-9A73-5CEA1C6A3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C9CB0-2EE8-4E24-A676-DF71BE841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92C5-2217-4CBC-B2CC-8045B17D637A}" type="datetimeFigureOut">
              <a:rPr lang="en-CA" smtClean="0"/>
              <a:t>2020-01-24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56C2C-5BAF-4502-ABFF-BC8E842B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E2812-7B74-4FB8-8202-ED6A15D4E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B193-C220-4D0B-9FF6-D55E51B8D3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569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4DB59-882E-43F2-BE69-EAF3018E8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7910A-8A41-4391-97FC-154C8E7CB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D69C0-3825-49E1-9BF8-C328346D5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C8886-E734-4DC1-A90E-29586AD8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92C5-2217-4CBC-B2CC-8045B17D637A}" type="datetimeFigureOut">
              <a:rPr lang="en-CA" smtClean="0"/>
              <a:t>2020-01-24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92AD0-D045-44C5-B049-357862FA8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AB211-3212-4072-9BA8-38DCC2BC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B193-C220-4D0B-9FF6-D55E51B8D3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12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7601-BA5B-4306-A9DF-1508600EE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85EF0-F7AC-40AA-9098-9CBDA301D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12CCB-6684-433D-9A1B-453865EDC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F6E1-497D-4570-BAD2-47953D5D5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B8ACB6-FFFB-4537-BE03-29C3D55FD6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744C9-6B78-4FC9-B3FD-5139A86B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92C5-2217-4CBC-B2CC-8045B17D637A}" type="datetimeFigureOut">
              <a:rPr lang="en-CA" smtClean="0"/>
              <a:t>2020-01-24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BAD45F-3CBC-41F7-82AD-3F0A67032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BFDD4-B966-477C-9E95-BE64341CD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B193-C220-4D0B-9FF6-D55E51B8D3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442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1E50A-B09B-4D6C-BDEE-84C70DF5B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0983CC-707C-4925-9AC1-EA0E26C6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92C5-2217-4CBC-B2CC-8045B17D637A}" type="datetimeFigureOut">
              <a:rPr lang="en-CA" smtClean="0"/>
              <a:t>2020-01-24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3392A7-C712-407A-BB0F-8032D7D3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C2CA0-E54A-40FD-BA0F-9182B2602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B193-C220-4D0B-9FF6-D55E51B8D3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969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1910AE-A0B5-4E37-8BCC-9562FA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92C5-2217-4CBC-B2CC-8045B17D637A}" type="datetimeFigureOut">
              <a:rPr lang="en-CA" smtClean="0"/>
              <a:t>2020-01-24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F003C4-ED63-4678-8540-1162EE87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07FC7-3522-41FD-ABC0-0A40F0C8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B193-C220-4D0B-9FF6-D55E51B8D3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72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1E51-F78E-428C-A4B5-8EC9C1E27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F99E5-3276-4A10-8F7D-59A5858BD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384DA-31C0-498F-B219-58B2972D8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67A36-96AD-4788-81D0-09E14485A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92C5-2217-4CBC-B2CC-8045B17D637A}" type="datetimeFigureOut">
              <a:rPr lang="en-CA" smtClean="0"/>
              <a:t>2020-01-24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F7C0B-09BF-4583-A18C-500DC5C8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7AA8C-4740-419D-A611-29CFD87F0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B193-C220-4D0B-9FF6-D55E51B8D3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145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DE53B-7547-47F0-BA51-2965C3F94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717E84-3DEB-4E29-BBF5-5971D7AF3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B28CF-877A-4152-97AD-C9AA228B2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AC821-4D2A-4BA5-8D60-81BEE3123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92C5-2217-4CBC-B2CC-8045B17D637A}" type="datetimeFigureOut">
              <a:rPr lang="en-CA" smtClean="0"/>
              <a:t>2020-01-24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C9589-253E-4BDE-971A-3FA4D5C5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4A001-A63E-4557-9E40-4332C50E4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B193-C220-4D0B-9FF6-D55E51B8D3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4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CCBAF8-C521-418E-97DB-40C0BBB0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B3FD6-FE3E-4B58-BF3C-28671F5D3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BC861-F413-4837-BE70-53D8AF0615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092C5-2217-4CBC-B2CC-8045B17D637A}" type="datetimeFigureOut">
              <a:rPr lang="en-CA" smtClean="0"/>
              <a:t>2020-01-24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4B729-985D-4AEA-ADD8-990E9A5C0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77078-1E2B-4B0A-A07D-48E11D1EE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CB193-C220-4D0B-9FF6-D55E51B8D3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812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235C-7871-4FC6-9A10-FDBEC2D27D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Elements can be classified as Metals, Non-Metals and Metalloids</a:t>
            </a:r>
          </a:p>
        </p:txBody>
      </p:sp>
    </p:spTree>
    <p:extLst>
      <p:ext uri="{BB962C8B-B14F-4D97-AF65-F5344CB8AC3E}">
        <p14:creationId xmlns:p14="http://schemas.microsoft.com/office/powerpoint/2010/main" val="3403828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Metalloids or Semi-Metals</a:t>
            </a:r>
          </a:p>
        </p:txBody>
      </p:sp>
      <p:pic>
        <p:nvPicPr>
          <p:cNvPr id="3074" name="Picture 2" descr="Image result for metalloid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170" y="2204864"/>
            <a:ext cx="958166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716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Metalloids or Semi-metals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257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3600" dirty="0"/>
              <a:t>Have some qualities of </a:t>
            </a:r>
            <a:r>
              <a:rPr lang="en-CA" sz="3600" b="1" u="sng" dirty="0"/>
              <a:t>both</a:t>
            </a:r>
            <a:r>
              <a:rPr lang="en-CA" sz="3600" dirty="0"/>
              <a:t> metals and non-metals.</a:t>
            </a:r>
          </a:p>
          <a:p>
            <a:r>
              <a:rPr lang="en-CA" sz="3600" dirty="0"/>
              <a:t>Mostly metallic in their </a:t>
            </a:r>
            <a:r>
              <a:rPr lang="en-CA" sz="3600" b="1" u="sng" dirty="0"/>
              <a:t>physical </a:t>
            </a:r>
            <a:r>
              <a:rPr lang="en-CA" sz="3600" dirty="0"/>
              <a:t>appearance</a:t>
            </a:r>
            <a:r>
              <a:rPr lang="en-CA" sz="3600" b="1" dirty="0"/>
              <a:t>:</a:t>
            </a:r>
          </a:p>
          <a:p>
            <a:pPr lvl="1"/>
            <a:r>
              <a:rPr lang="en-CA" sz="3600" dirty="0" err="1"/>
              <a:t>Eg.</a:t>
            </a:r>
            <a:r>
              <a:rPr lang="en-CA" sz="3600" dirty="0"/>
              <a:t> </a:t>
            </a:r>
            <a:r>
              <a:rPr lang="en-CA" sz="3600" b="1" u="sng" dirty="0"/>
              <a:t>Shiny</a:t>
            </a:r>
            <a:r>
              <a:rPr lang="en-CA" sz="3600" b="1" dirty="0"/>
              <a:t> </a:t>
            </a:r>
            <a:r>
              <a:rPr lang="en-CA" sz="3600" dirty="0"/>
              <a:t>solids at room temperature </a:t>
            </a:r>
          </a:p>
          <a:p>
            <a:endParaRPr lang="en-CA" sz="3600" dirty="0"/>
          </a:p>
          <a:p>
            <a:r>
              <a:rPr lang="en-CA" sz="3600" dirty="0"/>
              <a:t>Mostly non-metallic in their </a:t>
            </a:r>
            <a:r>
              <a:rPr lang="en-CA" sz="3600" b="1" u="sng" dirty="0"/>
              <a:t>chemical </a:t>
            </a:r>
            <a:r>
              <a:rPr lang="en-CA" sz="3600" dirty="0"/>
              <a:t>behaviour.</a:t>
            </a:r>
          </a:p>
          <a:p>
            <a:pPr lvl="1"/>
            <a:r>
              <a:rPr lang="en-CA" sz="3600" dirty="0"/>
              <a:t>brittle, not ductile</a:t>
            </a:r>
          </a:p>
          <a:p>
            <a:pPr lvl="1"/>
            <a:r>
              <a:rPr lang="en-CA" sz="3600" dirty="0"/>
              <a:t>Poor conductors or </a:t>
            </a:r>
            <a:r>
              <a:rPr lang="en-CA" sz="3600" b="1" dirty="0"/>
              <a:t>semiconductors</a:t>
            </a:r>
            <a:r>
              <a:rPr lang="en-CA" sz="3600" dirty="0"/>
              <a:t>. </a:t>
            </a:r>
          </a:p>
          <a:p>
            <a:r>
              <a:rPr lang="en-CA" sz="3600" dirty="0"/>
              <a:t>Examples include: </a:t>
            </a:r>
            <a:r>
              <a:rPr lang="en-CA" sz="3600" b="1" u="sng" dirty="0"/>
              <a:t>silicon, </a:t>
            </a:r>
            <a:r>
              <a:rPr lang="en-CA" sz="3600" dirty="0"/>
              <a:t>boron, arsenic.</a:t>
            </a:r>
          </a:p>
        </p:txBody>
      </p:sp>
    </p:spTree>
    <p:extLst>
      <p:ext uri="{BB962C8B-B14F-4D97-AF65-F5344CB8AC3E}">
        <p14:creationId xmlns:p14="http://schemas.microsoft.com/office/powerpoint/2010/main" val="1877100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58A5B-69E2-4D3E-9952-610435C44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Uses of Metalloids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FF189-5677-440D-A549-ABBB07B75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3333750"/>
            <a:ext cx="11620500" cy="4351338"/>
          </a:xfrm>
        </p:spPr>
        <p:txBody>
          <a:bodyPr>
            <a:normAutofit/>
          </a:bodyPr>
          <a:lstStyle/>
          <a:p>
            <a:r>
              <a:rPr lang="en-CA" sz="3600" dirty="0"/>
              <a:t>Metalloids (or semiconductors) are important components of </a:t>
            </a:r>
            <a:r>
              <a:rPr lang="en-CA" sz="3600" b="1" u="sng" dirty="0"/>
              <a:t>electronic</a:t>
            </a:r>
            <a:r>
              <a:rPr lang="en-CA" sz="3600" dirty="0"/>
              <a:t> devices. </a:t>
            </a:r>
          </a:p>
          <a:p>
            <a:r>
              <a:rPr lang="en-CA" sz="3600" i="1" dirty="0"/>
              <a:t>Antimony is used as a flame retardant in plastics and other materials.</a:t>
            </a:r>
          </a:p>
          <a:p>
            <a:r>
              <a:rPr lang="en-CA" sz="3600" b="1" i="1" dirty="0"/>
              <a:t>Boron</a:t>
            </a:r>
            <a:r>
              <a:rPr lang="en-CA" sz="3600" i="1" dirty="0"/>
              <a:t> is used as a bonding agent in magnets and other chemical substances</a:t>
            </a:r>
          </a:p>
        </p:txBody>
      </p:sp>
      <p:pic>
        <p:nvPicPr>
          <p:cNvPr id="1026" name="Picture 2" descr="Image result for semiconductor">
            <a:extLst>
              <a:ext uri="{FF2B5EF4-FFF2-40B4-BE49-F238E27FC236}">
                <a16:creationId xmlns:a16="http://schemas.microsoft.com/office/drawing/2014/main" id="{7BE9B73C-0766-4189-9889-C6A839BF3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5250"/>
            <a:ext cx="609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433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Hydrogen: A special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31769" cy="4351338"/>
          </a:xfrm>
        </p:spPr>
        <p:txBody>
          <a:bodyPr>
            <a:noAutofit/>
          </a:bodyPr>
          <a:lstStyle/>
          <a:p>
            <a:r>
              <a:rPr lang="en-CA" sz="3600" dirty="0"/>
              <a:t>Usually placed on the left side of PT, but is a </a:t>
            </a:r>
            <a:r>
              <a:rPr lang="en-CA" sz="3600" b="1" u="sng" dirty="0"/>
              <a:t>non-metal</a:t>
            </a:r>
            <a:r>
              <a:rPr lang="en-CA" sz="3600" dirty="0"/>
              <a:t>.</a:t>
            </a:r>
          </a:p>
          <a:p>
            <a:r>
              <a:rPr lang="en-CA" sz="3600" dirty="0"/>
              <a:t>Can either </a:t>
            </a:r>
            <a:r>
              <a:rPr lang="en-CA" sz="3600" b="1" u="sng" dirty="0"/>
              <a:t>lose</a:t>
            </a:r>
            <a:r>
              <a:rPr lang="en-CA" sz="3600" u="sng" dirty="0"/>
              <a:t> </a:t>
            </a:r>
            <a:r>
              <a:rPr lang="en-CA" sz="3600" dirty="0"/>
              <a:t>or </a:t>
            </a:r>
            <a:r>
              <a:rPr lang="en-CA" sz="3600" b="1" u="sng" dirty="0"/>
              <a:t>gain</a:t>
            </a:r>
            <a:r>
              <a:rPr lang="en-CA" sz="3600" dirty="0"/>
              <a:t> an electron</a:t>
            </a:r>
          </a:p>
          <a:p>
            <a:r>
              <a:rPr lang="en-CA" sz="3600" dirty="0"/>
              <a:t>Often called a </a:t>
            </a:r>
            <a:r>
              <a:rPr lang="en-CA" sz="3600" b="1" u="sng" dirty="0"/>
              <a:t>proton</a:t>
            </a:r>
          </a:p>
          <a:p>
            <a:r>
              <a:rPr lang="en-CA" sz="3600" dirty="0"/>
              <a:t>Smallest and </a:t>
            </a:r>
            <a:r>
              <a:rPr lang="en-CA" sz="3600" b="1" u="sng" dirty="0"/>
              <a:t>lightest </a:t>
            </a:r>
            <a:r>
              <a:rPr lang="en-CA" sz="3600" dirty="0"/>
              <a:t>element, </a:t>
            </a:r>
          </a:p>
          <a:p>
            <a:r>
              <a:rPr lang="en-CA" sz="3600" dirty="0"/>
              <a:t>Colourless, odorless, tasteless, highly </a:t>
            </a:r>
            <a:r>
              <a:rPr lang="en-CA" sz="3600" b="1" u="sng" dirty="0"/>
              <a:t>flammable</a:t>
            </a:r>
            <a:r>
              <a:rPr lang="en-CA" sz="3600" dirty="0"/>
              <a:t> gas</a:t>
            </a:r>
          </a:p>
          <a:p>
            <a:r>
              <a:rPr lang="en-CA" sz="3600" dirty="0"/>
              <a:t>Most </a:t>
            </a:r>
            <a:r>
              <a:rPr lang="en-CA" sz="3600" b="1" u="sng" dirty="0"/>
              <a:t>abundant</a:t>
            </a:r>
            <a:r>
              <a:rPr lang="en-CA" sz="3600" dirty="0"/>
              <a:t> (plentiful) element on Earth (Makes up over 90 % of the atoms in the universe).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6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 your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Summarize characteristics of metals, non-metals, and semi-metals.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makes hydrogen an unusual element?</a:t>
            </a:r>
          </a:p>
          <a:p>
            <a:pPr marL="514350" indent="-514350">
              <a:buAutoNum type="arabicPeriod"/>
            </a:pPr>
            <a:endParaRPr lang="en-CA" dirty="0">
              <a:cs typeface="Calibri"/>
            </a:endParaRPr>
          </a:p>
          <a:p>
            <a:r>
              <a:rPr lang="en-CA" dirty="0">
                <a:cs typeface="Calibri"/>
              </a:rPr>
              <a:t>Read Classifying Elements pages 189 - 191</a:t>
            </a:r>
          </a:p>
          <a:p>
            <a:r>
              <a:rPr lang="en-CA" dirty="0">
                <a:cs typeface="Calibri"/>
              </a:rPr>
              <a:t>Answer CYU p192 #9-15</a:t>
            </a:r>
            <a:endParaRPr lang="en-CA" dirty="0"/>
          </a:p>
          <a:p>
            <a:pPr marL="0" indent="0">
              <a:buNone/>
            </a:pPr>
            <a:endParaRPr lang="en-CA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1734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iron man periodic table">
            <a:extLst>
              <a:ext uri="{FF2B5EF4-FFF2-40B4-BE49-F238E27FC236}">
                <a16:creationId xmlns:a16="http://schemas.microsoft.com/office/drawing/2014/main" id="{E16E8EEE-D7F9-4CB3-AFAC-CC3EBE1C39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4" b="22876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939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ho am i element freddie mercury">
            <a:extLst>
              <a:ext uri="{FF2B5EF4-FFF2-40B4-BE49-F238E27FC236}">
                <a16:creationId xmlns:a16="http://schemas.microsoft.com/office/drawing/2014/main" id="{75D033CB-9725-4792-9C1C-C04C705332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30" y="643466"/>
            <a:ext cx="5557140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982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lated image">
            <a:extLst>
              <a:ext uri="{FF2B5EF4-FFF2-40B4-BE49-F238E27FC236}">
                <a16:creationId xmlns:a16="http://schemas.microsoft.com/office/drawing/2014/main" id="{06BE3EF9-7DCD-4D2E-AEB3-D9F70513AA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955" y="643466"/>
            <a:ext cx="7428089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619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ho am i element noble gas">
            <a:extLst>
              <a:ext uri="{FF2B5EF4-FFF2-40B4-BE49-F238E27FC236}">
                <a16:creationId xmlns:a16="http://schemas.microsoft.com/office/drawing/2014/main" id="{EB2F8B5A-D902-418B-9E83-E3BC220709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2" r="1" b="7"/>
          <a:stretch/>
        </p:blipFill>
        <p:spPr bwMode="auto">
          <a:xfrm>
            <a:off x="643467" y="643467"/>
            <a:ext cx="1090506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660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who am i element funny">
            <a:extLst>
              <a:ext uri="{FF2B5EF4-FFF2-40B4-BE49-F238E27FC236}">
                <a16:creationId xmlns:a16="http://schemas.microsoft.com/office/drawing/2014/main" id="{FCA4BEFD-0867-4307-A763-659EE1CEFF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82"/>
          <a:stretch/>
        </p:blipFill>
        <p:spPr bwMode="auto">
          <a:xfrm>
            <a:off x="2753977" y="643466"/>
            <a:ext cx="6684046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14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DD8C9-D3B5-4B91-9FCE-602256EF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670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Elements </a:t>
            </a:r>
            <a:r>
              <a:rPr lang="en-US" dirty="0">
                <a:cs typeface="Calibri"/>
              </a:rPr>
              <a:t>Can be classified as Metals, Non-metals, or Metalloids</a:t>
            </a:r>
            <a:br>
              <a:rPr lang="en-US" dirty="0">
                <a:cs typeface="Calibri"/>
              </a:rPr>
            </a:br>
            <a:r>
              <a:rPr lang="en-US" dirty="0">
                <a:cs typeface="Calibri Light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777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who am i element funny">
            <a:extLst>
              <a:ext uri="{FF2B5EF4-FFF2-40B4-BE49-F238E27FC236}">
                <a16:creationId xmlns:a16="http://schemas.microsoft.com/office/drawing/2014/main" id="{EC11C4B0-9C70-47A1-A728-98E72E9F18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048" y="643467"/>
            <a:ext cx="5655904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974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2DC2A-8798-4554-AF34-923D26F2C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are Elements classified?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FABE5-FDFC-4601-BAB6-84C4D9335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/>
              <a:t>Elements are classified according to their properties (chemical and physical) : </a:t>
            </a:r>
          </a:p>
          <a:p>
            <a:r>
              <a:rPr lang="en-CA" sz="3600" dirty="0"/>
              <a:t>Metals</a:t>
            </a:r>
          </a:p>
          <a:p>
            <a:r>
              <a:rPr lang="en-CA" sz="3600" dirty="0"/>
              <a:t>Non-metals</a:t>
            </a:r>
          </a:p>
          <a:p>
            <a:r>
              <a:rPr lang="en-CA" sz="3600" dirty="0"/>
              <a:t>Metalloids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036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periodic table simplified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5" t="4643" r="10977" b="11350"/>
          <a:stretch/>
        </p:blipFill>
        <p:spPr bwMode="auto">
          <a:xfrm>
            <a:off x="1361247" y="0"/>
            <a:ext cx="9469506" cy="683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84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7" t="22744" r="16047" b="18814"/>
          <a:stretch/>
        </p:blipFill>
        <p:spPr bwMode="auto">
          <a:xfrm>
            <a:off x="614831" y="1034664"/>
            <a:ext cx="10582087" cy="478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17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Metals</a:t>
            </a:r>
          </a:p>
        </p:txBody>
      </p:sp>
      <p:pic>
        <p:nvPicPr>
          <p:cNvPr id="1026" name="Picture 2" descr="Image result for examples of meta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05022"/>
            <a:ext cx="8686800" cy="561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90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CA" dirty="0"/>
              <a:t>Characteristics of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76" y="1371599"/>
            <a:ext cx="10515600" cy="5486400"/>
          </a:xfrm>
        </p:spPr>
        <p:txBody>
          <a:bodyPr>
            <a:normAutofit lnSpcReduction="10000"/>
          </a:bodyPr>
          <a:lstStyle/>
          <a:p>
            <a:r>
              <a:rPr lang="en-CA" sz="3600" i="1" dirty="0"/>
              <a:t>Most</a:t>
            </a:r>
            <a:r>
              <a:rPr lang="en-CA" sz="3600" dirty="0"/>
              <a:t> elements are metals</a:t>
            </a:r>
          </a:p>
          <a:p>
            <a:r>
              <a:rPr lang="en-CA" sz="3600" b="1" u="sng" dirty="0"/>
              <a:t>Lustrous </a:t>
            </a:r>
            <a:r>
              <a:rPr lang="en-CA" sz="3600" dirty="0"/>
              <a:t>- shiny</a:t>
            </a:r>
          </a:p>
          <a:p>
            <a:r>
              <a:rPr lang="en-CA" sz="3600" b="1" u="sng" dirty="0"/>
              <a:t>Malleable</a:t>
            </a:r>
            <a:r>
              <a:rPr lang="en-CA" sz="3600" b="1" dirty="0"/>
              <a:t> </a:t>
            </a:r>
            <a:r>
              <a:rPr lang="en-CA" sz="3600" dirty="0"/>
              <a:t>– can be pounded into a sheet</a:t>
            </a:r>
          </a:p>
          <a:p>
            <a:r>
              <a:rPr lang="en-CA" sz="3600" b="1" u="sng" dirty="0"/>
              <a:t>Ductile</a:t>
            </a:r>
            <a:r>
              <a:rPr lang="en-CA" sz="3600" u="sng" dirty="0"/>
              <a:t> </a:t>
            </a:r>
            <a:r>
              <a:rPr lang="en-CA" sz="3600" dirty="0"/>
              <a:t>– can be drawn into a wire</a:t>
            </a:r>
          </a:p>
          <a:p>
            <a:r>
              <a:rPr lang="en-CA" sz="3600" b="1" u="sng" dirty="0"/>
              <a:t>Good conductors </a:t>
            </a:r>
            <a:r>
              <a:rPr lang="en-CA" sz="3600" dirty="0"/>
              <a:t>of heat and electricity.</a:t>
            </a:r>
          </a:p>
          <a:p>
            <a:r>
              <a:rPr lang="en-CA" sz="3600" b="1" u="sng" dirty="0"/>
              <a:t>Solid</a:t>
            </a:r>
            <a:r>
              <a:rPr lang="en-CA" sz="3600" dirty="0"/>
              <a:t> at room temperature (except mercury)</a:t>
            </a:r>
          </a:p>
          <a:p>
            <a:r>
              <a:rPr lang="en-CA" sz="3600" u="sng" dirty="0"/>
              <a:t>High</a:t>
            </a:r>
            <a:r>
              <a:rPr lang="en-CA" sz="3600" b="1" u="sng" dirty="0"/>
              <a:t> density </a:t>
            </a:r>
            <a:r>
              <a:rPr lang="en-CA" sz="3600" dirty="0"/>
              <a:t>(are heavy for their size)</a:t>
            </a:r>
          </a:p>
          <a:p>
            <a:r>
              <a:rPr lang="en-CA" sz="3600" u="sng" dirty="0"/>
              <a:t>High </a:t>
            </a:r>
            <a:r>
              <a:rPr lang="en-CA" sz="3600" b="1" u="sng" dirty="0"/>
              <a:t>tensile</a:t>
            </a:r>
            <a:r>
              <a:rPr lang="en-CA" sz="3600" u="sng" dirty="0"/>
              <a:t> </a:t>
            </a:r>
            <a:r>
              <a:rPr lang="en-CA" sz="3600" b="1" u="sng" dirty="0"/>
              <a:t>strength </a:t>
            </a:r>
            <a:r>
              <a:rPr lang="en-CA" sz="3600" dirty="0"/>
              <a:t>(resist being stretched)</a:t>
            </a:r>
          </a:p>
          <a:p>
            <a:r>
              <a:rPr lang="en-CA" sz="3600" u="sng" dirty="0"/>
              <a:t>High </a:t>
            </a:r>
            <a:r>
              <a:rPr lang="en-CA" sz="3600" b="1" u="sng" dirty="0"/>
              <a:t>melting</a:t>
            </a:r>
            <a:r>
              <a:rPr lang="en-CA" sz="3600" u="sng" dirty="0"/>
              <a:t> and </a:t>
            </a:r>
            <a:r>
              <a:rPr lang="en-CA" sz="3600" b="1" u="sng" dirty="0"/>
              <a:t>boiling</a:t>
            </a:r>
            <a:r>
              <a:rPr lang="en-CA" sz="3600" u="sng" dirty="0"/>
              <a:t> points.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32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Non metals</a:t>
            </a:r>
          </a:p>
        </p:txBody>
      </p:sp>
      <p:pic>
        <p:nvPicPr>
          <p:cNvPr id="2050" name="Picture 2" descr="Image result for examples of nonmetals in daily lif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31" y="2554443"/>
            <a:ext cx="10135938" cy="293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442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0"/>
            <a:ext cx="10515600" cy="1325563"/>
          </a:xfrm>
        </p:spPr>
        <p:txBody>
          <a:bodyPr/>
          <a:lstStyle/>
          <a:p>
            <a:r>
              <a:rPr lang="en-CA" dirty="0"/>
              <a:t>Non-Metals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6" y="1129553"/>
            <a:ext cx="11537576" cy="5467799"/>
          </a:xfrm>
        </p:spPr>
        <p:txBody>
          <a:bodyPr>
            <a:normAutofit/>
          </a:bodyPr>
          <a:lstStyle/>
          <a:p>
            <a:r>
              <a:rPr lang="en-CA" sz="3600" dirty="0"/>
              <a:t>Generally are either </a:t>
            </a:r>
            <a:r>
              <a:rPr lang="en-CA" sz="3600" b="1" u="sng" dirty="0"/>
              <a:t>gas</a:t>
            </a:r>
            <a:r>
              <a:rPr lang="en-CA" sz="3600" dirty="0"/>
              <a:t> (hydrogen, oxygen, nitrogen) </a:t>
            </a:r>
          </a:p>
          <a:p>
            <a:r>
              <a:rPr lang="en-CA" sz="3600" dirty="0"/>
              <a:t>Or brittle dull-looking </a:t>
            </a:r>
            <a:r>
              <a:rPr lang="en-CA" sz="3600" b="1" u="sng" dirty="0"/>
              <a:t>solids</a:t>
            </a:r>
            <a:r>
              <a:rPr lang="en-CA" sz="3600" b="1" dirty="0"/>
              <a:t> </a:t>
            </a:r>
            <a:r>
              <a:rPr lang="en-CA" sz="3600" dirty="0"/>
              <a:t>(carbon, sulfur) under standard conditions. </a:t>
            </a:r>
          </a:p>
          <a:p>
            <a:r>
              <a:rPr lang="en-CA" sz="3600" b="1" dirty="0"/>
              <a:t>Poor </a:t>
            </a:r>
            <a:r>
              <a:rPr lang="en-CA" sz="3600" b="1" u="sng" dirty="0"/>
              <a:t>conductors</a:t>
            </a:r>
            <a:r>
              <a:rPr lang="en-CA" sz="3600" dirty="0"/>
              <a:t> of electricity or heat. </a:t>
            </a:r>
          </a:p>
          <a:p>
            <a:r>
              <a:rPr lang="en-CA" sz="3600" b="1" u="sng" dirty="0"/>
              <a:t>Not</a:t>
            </a:r>
            <a:r>
              <a:rPr lang="en-CA" sz="3600" dirty="0"/>
              <a:t> malleable or ductile. </a:t>
            </a:r>
          </a:p>
          <a:p>
            <a:r>
              <a:rPr lang="en-CA" sz="3600" b="1" u="sng" dirty="0"/>
              <a:t>Lower </a:t>
            </a:r>
            <a:r>
              <a:rPr lang="en-CA" sz="3600" b="1" dirty="0"/>
              <a:t>densities </a:t>
            </a:r>
            <a:r>
              <a:rPr lang="en-CA" sz="3600" dirty="0"/>
              <a:t>than metals. </a:t>
            </a:r>
          </a:p>
          <a:p>
            <a:r>
              <a:rPr lang="en-CA" sz="3600" b="1" u="sng" dirty="0"/>
              <a:t>Lower</a:t>
            </a:r>
            <a:r>
              <a:rPr lang="en-CA" sz="3600" b="1" dirty="0"/>
              <a:t> melting and boiling</a:t>
            </a:r>
            <a:r>
              <a:rPr lang="en-CA" sz="3600" dirty="0"/>
              <a:t> points than metals. </a:t>
            </a:r>
          </a:p>
          <a:p>
            <a:r>
              <a:rPr lang="en-CA" sz="3600" dirty="0"/>
              <a:t>The one exception to this is carbon.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808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366</Words>
  <Application>Microsoft Office PowerPoint</Application>
  <PresentationFormat>Widescreen</PresentationFormat>
  <Paragraphs>65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Elements can be classified as Metals, Non-Metals and Metalloids</vt:lpstr>
      <vt:lpstr>Elements Can be classified as Metals, Non-metals, or Metalloids  </vt:lpstr>
      <vt:lpstr>How are Elements classified?</vt:lpstr>
      <vt:lpstr>PowerPoint Presentation</vt:lpstr>
      <vt:lpstr>PowerPoint Presentation</vt:lpstr>
      <vt:lpstr>Metals</vt:lpstr>
      <vt:lpstr>Characteristics of Metals</vt:lpstr>
      <vt:lpstr>Non metals</vt:lpstr>
      <vt:lpstr>Non-Metals</vt:lpstr>
      <vt:lpstr>Metalloids or Semi-Metals</vt:lpstr>
      <vt:lpstr>Metalloids or Semi-metals</vt:lpstr>
      <vt:lpstr>Uses of Metalloids</vt:lpstr>
      <vt:lpstr>Hydrogen: A special case</vt:lpstr>
      <vt:lpstr>Check your understanding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can be classified as Metals, Non-Metals and Metalloids</dc:title>
  <dc:creator>Tammy Wilson</dc:creator>
  <cp:lastModifiedBy>Tammy Wilson</cp:lastModifiedBy>
  <cp:revision>12</cp:revision>
  <dcterms:created xsi:type="dcterms:W3CDTF">2018-10-28T02:24:36Z</dcterms:created>
  <dcterms:modified xsi:type="dcterms:W3CDTF">2020-01-24T17:37:32Z</dcterms:modified>
</cp:coreProperties>
</file>