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28" r:id="rId2"/>
    <p:sldId id="331" r:id="rId3"/>
    <p:sldId id="332" r:id="rId4"/>
    <p:sldId id="333" r:id="rId5"/>
    <p:sldId id="334" r:id="rId6"/>
    <p:sldId id="335" r:id="rId7"/>
    <p:sldId id="357" r:id="rId8"/>
    <p:sldId id="346" r:id="rId9"/>
    <p:sldId id="336" r:id="rId10"/>
    <p:sldId id="306" r:id="rId11"/>
    <p:sldId id="317" r:id="rId12"/>
    <p:sldId id="307" r:id="rId13"/>
    <p:sldId id="359" r:id="rId14"/>
    <p:sldId id="360" r:id="rId15"/>
    <p:sldId id="347" r:id="rId16"/>
    <p:sldId id="308" r:id="rId17"/>
    <p:sldId id="309" r:id="rId18"/>
    <p:sldId id="350" r:id="rId19"/>
    <p:sldId id="349" r:id="rId20"/>
    <p:sldId id="310" r:id="rId21"/>
    <p:sldId id="351" r:id="rId22"/>
    <p:sldId id="353" r:id="rId23"/>
    <p:sldId id="327" r:id="rId24"/>
    <p:sldId id="348" r:id="rId25"/>
    <p:sldId id="354" r:id="rId26"/>
    <p:sldId id="311" r:id="rId27"/>
    <p:sldId id="361" r:id="rId28"/>
    <p:sldId id="355" r:id="rId29"/>
    <p:sldId id="358" r:id="rId30"/>
    <p:sldId id="363" r:id="rId31"/>
    <p:sldId id="364" r:id="rId32"/>
    <p:sldId id="365" r:id="rId33"/>
    <p:sldId id="366" r:id="rId34"/>
    <p:sldId id="367" r:id="rId35"/>
    <p:sldId id="368" r:id="rId36"/>
    <p:sldId id="369" r:id="rId37"/>
    <p:sldId id="370" r:id="rId38"/>
    <p:sldId id="35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7" autoAdjust="0"/>
    <p:restoredTop sz="72594" autoAdjust="0"/>
  </p:normalViewPr>
  <p:slideViewPr>
    <p:cSldViewPr snapToObjects="1">
      <p:cViewPr varScale="1">
        <p:scale>
          <a:sx n="42" d="100"/>
          <a:sy n="42" d="100"/>
        </p:scale>
        <p:origin x="72" y="144"/>
      </p:cViewPr>
      <p:guideLst>
        <p:guide orient="horz" pos="2160"/>
        <p:guide pos="2880"/>
      </p:guideLst>
    </p:cSldViewPr>
  </p:slideViewPr>
  <p:outlineViewPr>
    <p:cViewPr>
      <p:scale>
        <a:sx n="33" d="100"/>
        <a:sy n="33" d="100"/>
      </p:scale>
      <p:origin x="0" y="-18738"/>
    </p:cViewPr>
  </p:outlineViewPr>
  <p:notesTextViewPr>
    <p:cViewPr>
      <p:scale>
        <a:sx n="300" d="100"/>
        <a:sy n="300" d="100"/>
      </p:scale>
      <p:origin x="0" y="0"/>
    </p:cViewPr>
  </p:notesTextViewPr>
  <p:notesViewPr>
    <p:cSldViewPr snapToObjects="1">
      <p:cViewPr varScale="1">
        <p:scale>
          <a:sx n="49" d="100"/>
          <a:sy n="49" d="100"/>
        </p:scale>
        <p:origin x="102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2F7A3-4C66-4487-892C-2BF0F6F0A28B}" type="datetimeFigureOut">
              <a:rPr lang="en-US" smtClean="0"/>
              <a:t>5/21/2017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0F6D5-739A-4072-A568-7A2E4A620EB1}" type="slidenum">
              <a:rPr lang="en-US" smtClean="0"/>
              <a:t>‹#›</a:t>
            </a:fld>
            <a:endParaRPr lang="en-US"/>
          </a:p>
        </p:txBody>
      </p:sp>
    </p:spTree>
    <p:extLst>
      <p:ext uri="{BB962C8B-B14F-4D97-AF65-F5344CB8AC3E}">
        <p14:creationId xmlns:p14="http://schemas.microsoft.com/office/powerpoint/2010/main" val="1691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ivescience.com/37706-what-is-plate-tectonic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livescience.com/37418-subduction-zone-forming-off-spain.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livescience.com/30304-tibetan-plateau-india-plate-tectonic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bc.co.uk/education/guides/zyhv4wx/revision#glossary-zqn7n3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sz="800" u="sng" dirty="0" smtClean="0"/>
              <a:t>Continental Drift was proposed first and only states (but does not explain) the splitting up of Pangaea in the current seven continents. Plate Tectonics explains Continental Drift, and also other geologic features such as volcanoes, earthquakes, mountains </a:t>
            </a:r>
            <a:r>
              <a:rPr lang="en-CA" altLang="en-US" sz="800" u="sng" dirty="0" err="1" smtClean="0"/>
              <a:t>etc</a:t>
            </a:r>
            <a:r>
              <a:rPr lang="en-CA" altLang="en-US" sz="800" u="sng" dirty="0" smtClean="0"/>
              <a:t>,</a:t>
            </a:r>
            <a:endParaRPr lang="en-CA" altLang="en-US" sz="800" dirty="0" smtClean="0"/>
          </a:p>
          <a:p>
            <a:endParaRPr lang="en-CA" altLang="en-US" sz="800" dirty="0" smtClean="0"/>
          </a:p>
          <a:p>
            <a:endParaRPr lang="en-CA" altLang="en-US" dirty="0" smtClean="0"/>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a:t>
            </a:fld>
            <a:endParaRPr lang="en-US"/>
          </a:p>
        </p:txBody>
      </p:sp>
    </p:spTree>
    <p:extLst>
      <p:ext uri="{BB962C8B-B14F-4D97-AF65-F5344CB8AC3E}">
        <p14:creationId xmlns:p14="http://schemas.microsoft.com/office/powerpoint/2010/main" val="305624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Mid-Atlantic</a:t>
            </a:r>
            <a:r>
              <a:rPr lang="en-US" baseline="0" dirty="0" smtClean="0"/>
              <a:t> -</a:t>
            </a:r>
            <a:r>
              <a:rPr lang="en-US" dirty="0" smtClean="0"/>
              <a:t>largest mountain range</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13</a:t>
            </a:fld>
            <a:endParaRPr lang="en-US"/>
          </a:p>
        </p:txBody>
      </p:sp>
    </p:spTree>
    <p:extLst>
      <p:ext uri="{BB962C8B-B14F-4D97-AF65-F5344CB8AC3E}">
        <p14:creationId xmlns:p14="http://schemas.microsoft.com/office/powerpoint/2010/main" val="378268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Trench forms</a:t>
            </a:r>
          </a:p>
          <a:p>
            <a:r>
              <a:rPr lang="en-CA" dirty="0" smtClean="0"/>
              <a:t>Sometimes volcanoes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17</a:t>
            </a:fld>
            <a:endParaRPr lang="en-US"/>
          </a:p>
        </p:txBody>
      </p:sp>
    </p:spTree>
    <p:extLst>
      <p:ext uri="{BB962C8B-B14F-4D97-AF65-F5344CB8AC3E}">
        <p14:creationId xmlns:p14="http://schemas.microsoft.com/office/powerpoint/2010/main" val="244474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Although plates move slowly,</a:t>
            </a:r>
            <a:r>
              <a:rPr lang="en-CA" baseline="0" dirty="0" smtClean="0"/>
              <a:t> great forces are involved. Colliding plates may resist the force of convection currents, </a:t>
            </a:r>
            <a:r>
              <a:rPr lang="en-CA" dirty="0" smtClean="0"/>
              <a:t>ridge push and slab pull. Pressure builds as long as the plate remain stuck in</a:t>
            </a:r>
            <a:r>
              <a:rPr lang="en-CA" baseline="0" dirty="0" smtClean="0"/>
              <a:t> place. When </a:t>
            </a:r>
            <a:r>
              <a:rPr lang="en-CA" baseline="0" dirty="0" err="1" smtClean="0"/>
              <a:t>te</a:t>
            </a:r>
            <a:r>
              <a:rPr lang="en-CA" baseline="0" dirty="0" smtClean="0"/>
              <a:t> stress is too great, energy released in earthquake.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19</a:t>
            </a:fld>
            <a:endParaRPr lang="en-US"/>
          </a:p>
        </p:txBody>
      </p:sp>
    </p:spTree>
    <p:extLst>
      <p:ext uri="{BB962C8B-B14F-4D97-AF65-F5344CB8AC3E}">
        <p14:creationId xmlns:p14="http://schemas.microsoft.com/office/powerpoint/2010/main" val="139215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chain of volcanic islands=volcanic</a:t>
            </a:r>
            <a:r>
              <a:rPr lang="en-CA" baseline="0" dirty="0" smtClean="0"/>
              <a:t> island arc</a:t>
            </a:r>
          </a:p>
          <a:p>
            <a:r>
              <a:rPr lang="en-CA" altLang="en-US" b="1" dirty="0" smtClean="0"/>
              <a:t>subduction zone</a:t>
            </a:r>
            <a:r>
              <a:rPr lang="en-CA" altLang="en-US" dirty="0" smtClean="0"/>
              <a:t> is the biggest crash scene on Earth. These boundaries mark the collision between two of the planet's tectonic plates. The plates are pieces of crust that slowly move across the planet's surface over millions of years.</a:t>
            </a:r>
          </a:p>
          <a:p>
            <a:r>
              <a:rPr lang="en-CA" altLang="en-US" dirty="0" smtClean="0"/>
              <a:t>here two </a:t>
            </a:r>
            <a:r>
              <a:rPr lang="en-CA" altLang="en-US" dirty="0" smtClean="0">
                <a:hlinkClick r:id="rId3"/>
              </a:rPr>
              <a:t>tectonic plates</a:t>
            </a:r>
            <a:r>
              <a:rPr lang="en-CA" altLang="en-US" dirty="0" smtClean="0"/>
              <a:t> meet at a subduction zone, one bends and slides underneath the other, curving down into the mantle. (The mantle is the hotter layer under the crust.) </a:t>
            </a:r>
          </a:p>
          <a:p>
            <a:r>
              <a:rPr lang="en-CA" altLang="en-US" dirty="0" smtClean="0"/>
              <a:t>Tectonic plates can transport both continental crust and oceanic crust, or they may be made of only one kind of crust. Oceanic crust is denser than continental crust. At a subduction zone, the oceanic crust usually sinks into the mantle beneath lighter continental crust. (Sometimes, oceanic crust may grow so old and that dense that it collapses and </a:t>
            </a:r>
            <a:r>
              <a:rPr lang="en-CA" altLang="en-US" dirty="0" smtClean="0">
                <a:hlinkClick r:id="rId4"/>
              </a:rPr>
              <a:t>spontaneously forms a subduction zone</a:t>
            </a:r>
            <a:r>
              <a:rPr lang="en-CA" altLang="en-US" dirty="0" smtClean="0"/>
              <a:t>, scientists think.) </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20</a:t>
            </a:fld>
            <a:endParaRPr lang="en-US"/>
          </a:p>
        </p:txBody>
      </p:sp>
    </p:spTree>
    <p:extLst>
      <p:ext uri="{BB962C8B-B14F-4D97-AF65-F5344CB8AC3E}">
        <p14:creationId xmlns:p14="http://schemas.microsoft.com/office/powerpoint/2010/main" val="277689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CA" altLang="en-US" dirty="0" smtClean="0"/>
          </a:p>
        </p:txBody>
      </p:sp>
      <p:sp>
        <p:nvSpPr>
          <p:cNvPr id="2458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314ECA0C-6C6C-42B5-BC76-FCC93A0997C2}" type="slidenum">
              <a:rPr lang="en-US" altLang="en-US" sz="1200" smtClean="0"/>
              <a:pPr/>
              <a:t>23</a:t>
            </a:fld>
            <a:endParaRPr lang="en-US" altLang="en-US" sz="1200" smtClean="0"/>
          </a:p>
        </p:txBody>
      </p:sp>
    </p:spTree>
    <p:extLst>
      <p:ext uri="{BB962C8B-B14F-4D97-AF65-F5344CB8AC3E}">
        <p14:creationId xmlns:p14="http://schemas.microsoft.com/office/powerpoint/2010/main" val="298476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Subduction</a:t>
            </a:r>
            <a:r>
              <a:rPr lang="en-CA" baseline="0" dirty="0" smtClean="0"/>
              <a:t> does not occur due to similar densities.</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If the same kind of crust collides, such as continent-continent, the plates may crash together without </a:t>
            </a:r>
            <a:r>
              <a:rPr lang="en-CA" altLang="en-US" dirty="0" err="1" smtClean="0"/>
              <a:t>subducting</a:t>
            </a:r>
            <a:r>
              <a:rPr lang="en-CA" altLang="en-US" dirty="0" smtClean="0"/>
              <a:t> and crumple together like crashing cars. The massive </a:t>
            </a:r>
            <a:r>
              <a:rPr lang="en-CA" altLang="en-US" dirty="0" smtClean="0">
                <a:hlinkClick r:id="rId3"/>
              </a:rPr>
              <a:t>Himalaya</a:t>
            </a:r>
            <a:r>
              <a:rPr lang="en-CA" altLang="en-US" dirty="0" smtClean="0"/>
              <a:t> mountain chain was created this way, when India slammed into Asia.</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24</a:t>
            </a:fld>
            <a:endParaRPr lang="en-US"/>
          </a:p>
        </p:txBody>
      </p:sp>
    </p:spTree>
    <p:extLst>
      <p:ext uri="{BB962C8B-B14F-4D97-AF65-F5344CB8AC3E}">
        <p14:creationId xmlns:p14="http://schemas.microsoft.com/office/powerpoint/2010/main" val="3407320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Youngest and highest mountain range.</a:t>
            </a:r>
          </a:p>
          <a:p>
            <a:r>
              <a:rPr lang="en-CA" dirty="0" smtClean="0"/>
              <a:t>40-50million years ago.</a:t>
            </a:r>
          </a:p>
          <a:p>
            <a:r>
              <a:rPr lang="en-CA" dirty="0" smtClean="0"/>
              <a:t>Increasing due to steady </a:t>
            </a:r>
            <a:r>
              <a:rPr lang="en-CA" dirty="0" err="1" smtClean="0"/>
              <a:t>norothward</a:t>
            </a:r>
            <a:r>
              <a:rPr lang="en-CA" dirty="0" smtClean="0"/>
              <a:t> movement of </a:t>
            </a:r>
            <a:r>
              <a:rPr lang="en-CA" dirty="0" err="1" smtClean="0"/>
              <a:t>indian</a:t>
            </a:r>
            <a:r>
              <a:rPr lang="en-CA" dirty="0" smtClean="0"/>
              <a:t> plate</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25</a:t>
            </a:fld>
            <a:endParaRPr lang="en-US"/>
          </a:p>
        </p:txBody>
      </p:sp>
    </p:spTree>
    <p:extLst>
      <p:ext uri="{BB962C8B-B14F-4D97-AF65-F5344CB8AC3E}">
        <p14:creationId xmlns:p14="http://schemas.microsoft.com/office/powerpoint/2010/main" val="105638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Mostly</a:t>
            </a:r>
            <a:r>
              <a:rPr lang="en-CA" baseline="0" dirty="0" smtClean="0"/>
              <a:t> occur near ocean ridges</a:t>
            </a:r>
          </a:p>
          <a:p>
            <a:r>
              <a:rPr lang="en-CA" baseline="0" dirty="0" smtClean="0"/>
              <a:t>No mountains or volcanoes form.</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26</a:t>
            </a:fld>
            <a:endParaRPr lang="en-US"/>
          </a:p>
        </p:txBody>
      </p:sp>
    </p:spTree>
    <p:extLst>
      <p:ext uri="{BB962C8B-B14F-4D97-AF65-F5344CB8AC3E}">
        <p14:creationId xmlns:p14="http://schemas.microsoft.com/office/powerpoint/2010/main" val="77828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1ED2E-AFE6-48AF-8C62-962B522EFABE}" type="slidenum">
              <a:rPr lang="en-US" altLang="en-US"/>
              <a:pPr/>
              <a:t>31</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CA" altLang="en-US" dirty="0" smtClean="0"/>
              <a:t>Convection demo</a:t>
            </a:r>
            <a:endParaRPr lang="en-CA" altLang="en-US" dirty="0"/>
          </a:p>
        </p:txBody>
      </p:sp>
    </p:spTree>
    <p:extLst>
      <p:ext uri="{BB962C8B-B14F-4D97-AF65-F5344CB8AC3E}">
        <p14:creationId xmlns:p14="http://schemas.microsoft.com/office/powerpoint/2010/main" val="75262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smtClean="0"/>
              <a:t>Continents, attached to the tectonic plates, float in the magma of the </a:t>
            </a:r>
            <a:r>
              <a:rPr lang="en-US" altLang="en-US" dirty="0" err="1" smtClean="0"/>
              <a:t>asthenosphere.As</a:t>
            </a:r>
            <a:r>
              <a:rPr lang="en-US" altLang="en-US" dirty="0" smtClean="0"/>
              <a:t> magma is heated in the asthenosphere, convection currents </a:t>
            </a:r>
            <a:r>
              <a:rPr lang="en-US" altLang="en-US" dirty="0" err="1" smtClean="0"/>
              <a:t>form.Rising</a:t>
            </a:r>
            <a:r>
              <a:rPr lang="en-US" altLang="en-US" dirty="0" smtClean="0"/>
              <a:t> magma can reach the surface at ridges (in the oceans) or rifts (on land).The magma cools when it reaches the surface, solidifies, and is pushed aside as new magma pushes from below. This is called ridge push.</a:t>
            </a:r>
          </a:p>
          <a:p>
            <a:pPr>
              <a:lnSpc>
                <a:spcPct val="90000"/>
              </a:lnSpc>
            </a:pPr>
            <a:r>
              <a:rPr lang="en-US" altLang="en-US" dirty="0" smtClean="0"/>
              <a:t>Tectonic plates are all moving at the same time.</a:t>
            </a:r>
          </a:p>
          <a:p>
            <a:pPr>
              <a:lnSpc>
                <a:spcPct val="90000"/>
              </a:lnSpc>
            </a:pPr>
            <a:r>
              <a:rPr lang="en-US" altLang="en-US" dirty="0" smtClean="0"/>
              <a:t>There are 12 large tectonic plates and many smaller ones.</a:t>
            </a:r>
          </a:p>
          <a:p>
            <a:pPr lvl="1">
              <a:lnSpc>
                <a:spcPct val="90000"/>
              </a:lnSpc>
            </a:pPr>
            <a:r>
              <a:rPr lang="en-US" altLang="en-US" dirty="0" smtClean="0"/>
              <a:t>Where continental and oceanic plates meet, subduction occurs.</a:t>
            </a:r>
          </a:p>
          <a:p>
            <a:pPr lvl="2">
              <a:lnSpc>
                <a:spcPct val="90000"/>
              </a:lnSpc>
            </a:pPr>
            <a:r>
              <a:rPr lang="en-US" altLang="en-US" dirty="0" smtClean="0"/>
              <a:t>The denser oceanic plate </a:t>
            </a:r>
            <a:r>
              <a:rPr lang="en-US" altLang="en-US" dirty="0" err="1" smtClean="0"/>
              <a:t>subducts</a:t>
            </a:r>
            <a:r>
              <a:rPr lang="en-US" altLang="en-US" dirty="0" smtClean="0"/>
              <a:t> under the lighter continental plate.</a:t>
            </a:r>
          </a:p>
          <a:p>
            <a:pPr lvl="3">
              <a:lnSpc>
                <a:spcPct val="90000"/>
              </a:lnSpc>
            </a:pPr>
            <a:r>
              <a:rPr lang="en-US" altLang="en-US" dirty="0" smtClean="0"/>
              <a:t>By “slab pull,” the rest of the plate follows.</a:t>
            </a:r>
          </a:p>
          <a:p>
            <a:pPr lvl="1">
              <a:lnSpc>
                <a:spcPct val="90000"/>
              </a:lnSpc>
            </a:pPr>
            <a:r>
              <a:rPr lang="en-US" altLang="en-US" dirty="0" smtClean="0"/>
              <a:t>Large earthquakes and volcanoes are found in </a:t>
            </a:r>
          </a:p>
          <a:p>
            <a:pPr lvl="1">
              <a:lnSpc>
                <a:spcPct val="90000"/>
              </a:lnSpc>
              <a:buFont typeface="Wingdings" panose="05000000000000000000" pitchFamily="2" charset="2"/>
              <a:buNone/>
            </a:pPr>
            <a:r>
              <a:rPr lang="en-US" altLang="en-US" dirty="0" smtClean="0"/>
              <a:t>	subduction zones.</a:t>
            </a:r>
          </a:p>
          <a:p>
            <a:r>
              <a:rPr lang="en-CA" sz="1200" kern="1200" dirty="0" smtClean="0">
                <a:solidFill>
                  <a:schemeClr val="tx1"/>
                </a:solidFill>
                <a:effectLst/>
                <a:latin typeface="+mn-lt"/>
                <a:ea typeface="+mn-ea"/>
                <a:cs typeface="+mn-cs"/>
              </a:rPr>
              <a:t>Heat from the core causes </a:t>
            </a:r>
            <a:r>
              <a:rPr lang="en-CA" sz="1200" kern="1200" dirty="0" smtClean="0">
                <a:solidFill>
                  <a:schemeClr val="tx1"/>
                </a:solidFill>
                <a:effectLst/>
                <a:latin typeface="+mn-lt"/>
                <a:ea typeface="+mn-ea"/>
                <a:cs typeface="+mn-cs"/>
                <a:hlinkClick r:id="rId3"/>
              </a:rPr>
              <a:t>convection currents</a:t>
            </a:r>
            <a:r>
              <a:rPr lang="en-CA" sz="1200" kern="1200" dirty="0" smtClean="0">
                <a:solidFill>
                  <a:schemeClr val="tx1"/>
                </a:solidFill>
                <a:effectLst/>
                <a:latin typeface="+mn-lt"/>
                <a:ea typeface="+mn-ea"/>
                <a:cs typeface="+mn-cs"/>
              </a:rPr>
              <a:t> in the mantle. These currents slowly move the crust around. In some places the crust is destroyed. In other places new crust is formed</a:t>
            </a:r>
            <a:endParaRPr lang="en-CA" dirty="0">
              <a:latin typeface="+mn-lt"/>
            </a:endParaRPr>
          </a:p>
        </p:txBody>
      </p:sp>
      <p:sp>
        <p:nvSpPr>
          <p:cNvPr id="4" name="Slide Number Placeholder 3"/>
          <p:cNvSpPr>
            <a:spLocks noGrp="1"/>
          </p:cNvSpPr>
          <p:nvPr>
            <p:ph type="sldNum" sz="quarter" idx="10"/>
          </p:nvPr>
        </p:nvSpPr>
        <p:spPr/>
        <p:txBody>
          <a:bodyPr/>
          <a:lstStyle/>
          <a:p>
            <a:fld id="{1190F6D5-739A-4072-A568-7A2E4A620EB1}" type="slidenum">
              <a:rPr lang="en-US" smtClean="0"/>
              <a:t>32</a:t>
            </a:fld>
            <a:endParaRPr lang="en-US"/>
          </a:p>
        </p:txBody>
      </p:sp>
    </p:spTree>
    <p:extLst>
      <p:ext uri="{BB962C8B-B14F-4D97-AF65-F5344CB8AC3E}">
        <p14:creationId xmlns:p14="http://schemas.microsoft.com/office/powerpoint/2010/main" val="42936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900" dirty="0" smtClean="0"/>
              <a:t>Existence of volcanoes</a:t>
            </a:r>
            <a:r>
              <a:rPr lang="en-US" altLang="en-US" sz="900" baseline="0" dirty="0" smtClean="0"/>
              <a:t>, earthquakes, mountains, indicates Earth is not solid rock. </a:t>
            </a:r>
          </a:p>
          <a:p>
            <a:pPr>
              <a:lnSpc>
                <a:spcPct val="90000"/>
              </a:lnSpc>
            </a:pPr>
            <a:r>
              <a:rPr lang="en-US" altLang="en-US" sz="900" baseline="0" dirty="0" smtClean="0"/>
              <a:t>Scientists believe earth began a s a molten ball over 4.5 billion years ago. As it cooled, lighter materials floated to surface, heavier sank inward to interior.  Gravy fat. </a:t>
            </a:r>
          </a:p>
          <a:p>
            <a:pPr>
              <a:lnSpc>
                <a:spcPct val="90000"/>
              </a:lnSpc>
            </a:pPr>
            <a:r>
              <a:rPr lang="en-US" altLang="en-US" sz="900" dirty="0" smtClean="0"/>
              <a:t>Earth is over 1200 km thick and has four</a:t>
            </a:r>
            <a:r>
              <a:rPr lang="en-US" altLang="en-US" sz="900" baseline="0" dirty="0" smtClean="0"/>
              <a:t> </a:t>
            </a:r>
            <a:r>
              <a:rPr lang="en-US" altLang="en-US" sz="900" dirty="0" smtClean="0"/>
              <a:t>distinct layers:</a:t>
            </a:r>
            <a:r>
              <a:rPr lang="en-US" altLang="en-US" sz="900" baseline="0" dirty="0" smtClean="0"/>
              <a:t> </a:t>
            </a:r>
            <a:r>
              <a:rPr lang="en-US" altLang="en-US" sz="900" dirty="0" smtClean="0"/>
              <a:t>crust , mantle (upper and lower), outer core, and inner core.</a:t>
            </a:r>
          </a:p>
          <a:p>
            <a:pPr>
              <a:lnSpc>
                <a:spcPct val="90000"/>
              </a:lnSpc>
            </a:pPr>
            <a:r>
              <a:rPr lang="en-US" altLang="en-US" sz="900" dirty="0" smtClean="0"/>
              <a:t>Crust – outer solid rock layer (granite on land, basalt in oceans)</a:t>
            </a:r>
          </a:p>
          <a:p>
            <a:pPr>
              <a:lnSpc>
                <a:spcPct val="90000"/>
              </a:lnSpc>
            </a:pPr>
            <a:r>
              <a:rPr lang="en-US" altLang="en-US" sz="900" dirty="0" smtClean="0"/>
              <a:t>Mantle – thickest layer, mostly solid except for upper mantle being able to flow like “thick toothpaste”</a:t>
            </a:r>
          </a:p>
          <a:p>
            <a:pPr>
              <a:lnSpc>
                <a:spcPct val="90000"/>
              </a:lnSpc>
            </a:pPr>
            <a:r>
              <a:rPr lang="en-US" altLang="en-US" sz="900" dirty="0" smtClean="0"/>
              <a:t>Outer core – composed of liquid iron and nickel</a:t>
            </a:r>
          </a:p>
          <a:p>
            <a:pPr>
              <a:lnSpc>
                <a:spcPct val="90000"/>
              </a:lnSpc>
            </a:pPr>
            <a:r>
              <a:rPr lang="en-US" altLang="en-US" sz="900" dirty="0" smtClean="0"/>
              <a:t>Inner core – mostly solid iron, at tremendous temperature and pressure</a:t>
            </a:r>
          </a:p>
          <a:p>
            <a:pPr>
              <a:lnSpc>
                <a:spcPct val="90000"/>
              </a:lnSpc>
            </a:pPr>
            <a:r>
              <a:rPr lang="en-US" altLang="en-US" sz="900" dirty="0" smtClean="0"/>
              <a:t>Tectonic plates make up the lithosphere, which floats on the asthenosphere. The lithosphere is the crust and upper </a:t>
            </a:r>
            <a:br>
              <a:rPr lang="en-US" altLang="en-US" sz="900" dirty="0" smtClean="0"/>
            </a:br>
            <a:r>
              <a:rPr lang="en-US" altLang="en-US" sz="900" dirty="0" smtClean="0"/>
              <a:t>portion of the upper mantle.</a:t>
            </a:r>
          </a:p>
          <a:p>
            <a:pPr>
              <a:lnSpc>
                <a:spcPct val="90000"/>
              </a:lnSpc>
            </a:pPr>
            <a:r>
              <a:rPr lang="en-US" altLang="en-US" sz="900" dirty="0" smtClean="0"/>
              <a:t>The asthenosphere is the molten layer of the upper mantle.</a:t>
            </a:r>
          </a:p>
          <a:p>
            <a:pPr>
              <a:lnSpc>
                <a:spcPct val="90000"/>
              </a:lnSpc>
            </a:pPr>
            <a:r>
              <a:rPr lang="en-US" altLang="en-US" sz="900" dirty="0" smtClean="0"/>
              <a:t>Heat to keep the asthenosphere molten comes from radioactive elements.</a:t>
            </a:r>
          </a:p>
          <a:p>
            <a:pPr>
              <a:lnSpc>
                <a:spcPct val="90000"/>
              </a:lnSpc>
            </a:pPr>
            <a:r>
              <a:rPr lang="en-US" altLang="en-US" sz="900" dirty="0" smtClean="0"/>
              <a:t>Compare to a peach</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a:t>
            </a:fld>
            <a:endParaRPr lang="en-US"/>
          </a:p>
        </p:txBody>
      </p:sp>
    </p:spTree>
    <p:extLst>
      <p:ext uri="{BB962C8B-B14F-4D97-AF65-F5344CB8AC3E}">
        <p14:creationId xmlns:p14="http://schemas.microsoft.com/office/powerpoint/2010/main" val="42408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altLang="en-US" dirty="0" smtClean="0"/>
              <a:t>Rising magma can reach the surface at ridges (in the oceans) or rifts (on land).The magma cools when it reaches the surface, solidifies, and is pushed aside as new magma pushes from below. This is called ridge push.</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33</a:t>
            </a:fld>
            <a:endParaRPr lang="en-US"/>
          </a:p>
        </p:txBody>
      </p:sp>
    </p:spTree>
    <p:extLst>
      <p:ext uri="{BB962C8B-B14F-4D97-AF65-F5344CB8AC3E}">
        <p14:creationId xmlns:p14="http://schemas.microsoft.com/office/powerpoint/2010/main" val="404035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36</a:t>
            </a:fld>
            <a:endParaRPr lang="en-US"/>
          </a:p>
        </p:txBody>
      </p:sp>
    </p:spTree>
    <p:extLst>
      <p:ext uri="{BB962C8B-B14F-4D97-AF65-F5344CB8AC3E}">
        <p14:creationId xmlns:p14="http://schemas.microsoft.com/office/powerpoint/2010/main" val="391562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Lighter</a:t>
            </a:r>
            <a:r>
              <a:rPr lang="en-CA" baseline="0" dirty="0" smtClean="0"/>
              <a:t> materials formed crust (mostly silicon and oxygen.</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3</a:t>
            </a:fld>
            <a:endParaRPr lang="en-US"/>
          </a:p>
        </p:txBody>
      </p:sp>
    </p:spTree>
    <p:extLst>
      <p:ext uri="{BB962C8B-B14F-4D97-AF65-F5344CB8AC3E}">
        <p14:creationId xmlns:p14="http://schemas.microsoft.com/office/powerpoint/2010/main" val="197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Thickest part (70%</a:t>
            </a:r>
            <a:r>
              <a:rPr lang="en-CA" baseline="0" dirty="0" smtClean="0"/>
              <a:t> of earth’s volume)</a:t>
            </a:r>
            <a:r>
              <a:rPr lang="en-CA" dirty="0" smtClean="0"/>
              <a:t>, mostly  solid</a:t>
            </a:r>
            <a:r>
              <a:rPr lang="en-CA" baseline="0" dirty="0" smtClean="0"/>
              <a:t> except for upper mantle being able to flow like “thick toothpaste”</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4</a:t>
            </a:fld>
            <a:endParaRPr lang="en-US"/>
          </a:p>
        </p:txBody>
      </p:sp>
    </p:spTree>
    <p:extLst>
      <p:ext uri="{BB962C8B-B14F-4D97-AF65-F5344CB8AC3E}">
        <p14:creationId xmlns:p14="http://schemas.microsoft.com/office/powerpoint/2010/main" val="296572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5000C is about 4x the melting </a:t>
            </a:r>
            <a:r>
              <a:rPr lang="en-CA" dirty="0" err="1" smtClean="0"/>
              <a:t>pt</a:t>
            </a:r>
            <a:r>
              <a:rPr lang="en-CA" dirty="0" smtClean="0"/>
              <a:t> of iron. Pressure keeps it solid. Inner and outer cores believed</a:t>
            </a:r>
            <a:r>
              <a:rPr lang="en-CA" baseline="0" dirty="0" smtClean="0"/>
              <a:t> to rotate at different speeds and may be responsible for Earth’s magnetic fields.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5</a:t>
            </a:fld>
            <a:endParaRPr lang="en-US"/>
          </a:p>
        </p:txBody>
      </p:sp>
    </p:spTree>
    <p:extLst>
      <p:ext uri="{BB962C8B-B14F-4D97-AF65-F5344CB8AC3E}">
        <p14:creationId xmlns:p14="http://schemas.microsoft.com/office/powerpoint/2010/main" val="219540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Like a hard boiled egg</a:t>
            </a:r>
            <a:r>
              <a:rPr lang="en-CA" baseline="0" dirty="0" smtClean="0"/>
              <a:t> with moving broken shell pieces, </a:t>
            </a:r>
            <a:r>
              <a:rPr lang="en-CA" dirty="0" smtClean="0"/>
              <a:t>Earth’s outer</a:t>
            </a:r>
            <a:r>
              <a:rPr lang="en-CA" baseline="0" dirty="0" smtClean="0"/>
              <a:t> </a:t>
            </a:r>
            <a:r>
              <a:rPr lang="en-CA" dirty="0" smtClean="0"/>
              <a:t>layer is composed of several large rigid but mobile chunks of rock (Tectonic</a:t>
            </a:r>
            <a:r>
              <a:rPr lang="en-CA" baseline="0" dirty="0" smtClean="0"/>
              <a:t> Plates). Made up of crust and uppermost mantel = lithosphere 65-100km thick. 12 major plates and many smaller ones. </a:t>
            </a:r>
          </a:p>
          <a:p>
            <a:r>
              <a:rPr lang="en-CA" dirty="0" smtClean="0"/>
              <a:t>Heat that keeps asthenosphere molten comes from radioactive elements</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6</a:t>
            </a:fld>
            <a:endParaRPr lang="en-US"/>
          </a:p>
        </p:txBody>
      </p:sp>
    </p:spTree>
    <p:extLst>
      <p:ext uri="{BB962C8B-B14F-4D97-AF65-F5344CB8AC3E}">
        <p14:creationId xmlns:p14="http://schemas.microsoft.com/office/powerpoint/2010/main" val="44803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7</a:t>
            </a:fld>
            <a:endParaRPr lang="en-US"/>
          </a:p>
        </p:txBody>
      </p:sp>
    </p:spTree>
    <p:extLst>
      <p:ext uri="{BB962C8B-B14F-4D97-AF65-F5344CB8AC3E}">
        <p14:creationId xmlns:p14="http://schemas.microsoft.com/office/powerpoint/2010/main" val="194298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Two types of Plates</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8</a:t>
            </a:fld>
            <a:endParaRPr lang="en-US"/>
          </a:p>
        </p:txBody>
      </p:sp>
    </p:spTree>
    <p:extLst>
      <p:ext uri="{BB962C8B-B14F-4D97-AF65-F5344CB8AC3E}">
        <p14:creationId xmlns:p14="http://schemas.microsoft.com/office/powerpoint/2010/main" val="427177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Huge </a:t>
            </a:r>
            <a:r>
              <a:rPr lang="en-US" b="1" dirty="0" smtClean="0">
                <a:solidFill>
                  <a:schemeClr val="accent2"/>
                </a:solidFill>
              </a:rPr>
              <a:t>mountain</a:t>
            </a:r>
            <a:r>
              <a:rPr lang="en-US" dirty="0" smtClean="0"/>
              <a:t> ranges found beneath the Earth’s oceans known as mid-ocean ridges due to sea floor spreading</a:t>
            </a:r>
          </a:p>
          <a:p>
            <a:r>
              <a:rPr lang="en-CA" dirty="0" smtClean="0"/>
              <a:t>Mid-Atlantic ridge</a:t>
            </a:r>
            <a:r>
              <a:rPr lang="en-CA" baseline="0" dirty="0" smtClean="0"/>
              <a:t> is a system of spreading ridges . About 16000km largest mountain range on Earth, with greatest amount of volcanic activity. </a:t>
            </a:r>
          </a:p>
          <a:p>
            <a:r>
              <a:rPr lang="en-US" dirty="0" smtClean="0"/>
              <a:t>Basaltic lava pours out from the ridges and spreads out to form new </a:t>
            </a:r>
            <a:r>
              <a:rPr lang="en-US" b="1" dirty="0" smtClean="0">
                <a:solidFill>
                  <a:schemeClr val="accent2"/>
                </a:solidFill>
              </a:rPr>
              <a:t>oceanic</a:t>
            </a:r>
            <a:r>
              <a:rPr lang="en-US" dirty="0" smtClean="0"/>
              <a:t> crust</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12</a:t>
            </a:fld>
            <a:endParaRPr lang="en-US"/>
          </a:p>
        </p:txBody>
      </p:sp>
    </p:spTree>
    <p:extLst>
      <p:ext uri="{BB962C8B-B14F-4D97-AF65-F5344CB8AC3E}">
        <p14:creationId xmlns:p14="http://schemas.microsoft.com/office/powerpoint/2010/main" val="418584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967BA3F-B221-CE40-ABE3-76DBE86C1C47}"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967BA3F-B221-CE40-ABE3-76DBE86C1C47}"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967BA3F-B221-CE40-ABE3-76DBE86C1C47}" type="datetimeFigureOut">
              <a:rPr lang="en-US" smtClean="0"/>
              <a:pPr/>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967BA3F-B221-CE40-ABE3-76DBE86C1C47}" type="datetimeFigureOut">
              <a:rPr lang="en-US" smtClean="0"/>
              <a:pPr/>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7BA3F-B221-CE40-ABE3-76DBE86C1C47}" type="datetimeFigureOut">
              <a:rPr lang="en-US" smtClean="0"/>
              <a:pPr/>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967BA3F-B221-CE40-ABE3-76DBE86C1C47}"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967BA3F-B221-CE40-ABE3-76DBE86C1C47}"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B405-FE42-B749-AAAA-E163177010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7BA3F-B221-CE40-ABE3-76DBE86C1C47}" type="datetimeFigureOut">
              <a:rPr lang="en-US" smtClean="0"/>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7B405-FE42-B749-AAAA-E163177010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www.cet.edu/ete/images/modules/msese/earthsysflr/EFPlateP4.gif"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www.google.ca/url?url=http://www.turbosquid.com/3d-models/proto-planet-max/417307&amp;rct=j&amp;frm=1&amp;q=&amp;esrc=s&amp;sa=U&amp;ei=iD_RVIeZGY3coATXoYK4Cw&amp;ved=0CB0Q9QEwBA&amp;usg=AFQjCNGbpI2YxXRWg-2_2aO24QB_Otcbh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tLang="en-US" smtClean="0"/>
              <a:t> </a:t>
            </a:r>
          </a:p>
        </p:txBody>
      </p:sp>
      <p:sp>
        <p:nvSpPr>
          <p:cNvPr id="3" name="Content Placeholder 2"/>
          <p:cNvSpPr>
            <a:spLocks noGrp="1"/>
          </p:cNvSpPr>
          <p:nvPr>
            <p:ph idx="1"/>
          </p:nvPr>
        </p:nvSpPr>
        <p:spPr>
          <a:xfrm>
            <a:off x="228600" y="274639"/>
            <a:ext cx="8610600" cy="6278562"/>
          </a:xfrm>
        </p:spPr>
        <p:txBody>
          <a:bodyPr>
            <a:normAutofit fontScale="85000" lnSpcReduction="10000"/>
          </a:bodyPr>
          <a:lstStyle/>
          <a:p>
            <a:pPr marL="457200" indent="-457200">
              <a:buFont typeface="+mj-lt"/>
              <a:buAutoNum type="arabicPeriod"/>
              <a:defRPr/>
            </a:pPr>
            <a:r>
              <a:rPr lang="en-CA" dirty="0" smtClean="0"/>
              <a:t>In your own words describe Continental Drift Hypothesis</a:t>
            </a:r>
          </a:p>
          <a:p>
            <a:pPr marL="457200" indent="-457200">
              <a:buFont typeface="+mj-lt"/>
              <a:buAutoNum type="arabicPeriod"/>
              <a:defRPr/>
            </a:pPr>
            <a:endParaRPr lang="en-CA" dirty="0"/>
          </a:p>
          <a:p>
            <a:pPr marL="457200" indent="-457200">
              <a:buFont typeface="+mj-lt"/>
              <a:buAutoNum type="arabicPeriod"/>
              <a:defRPr/>
            </a:pPr>
            <a:endParaRPr lang="en-CA" dirty="0" smtClean="0"/>
          </a:p>
          <a:p>
            <a:pPr marL="457200" indent="-457200">
              <a:buFont typeface="+mj-lt"/>
              <a:buAutoNum type="arabicPeriod"/>
              <a:defRPr/>
            </a:pPr>
            <a:r>
              <a:rPr lang="en-CA" dirty="0" smtClean="0"/>
              <a:t>How did Wegener support his hypothesis? </a:t>
            </a:r>
          </a:p>
          <a:p>
            <a:pPr marL="457200" indent="-457200">
              <a:buFont typeface="+mj-lt"/>
              <a:buAutoNum type="arabicPeriod"/>
              <a:defRPr/>
            </a:pPr>
            <a:endParaRPr lang="en-CA" dirty="0" smtClean="0"/>
          </a:p>
          <a:p>
            <a:pPr marL="457200" indent="-457200">
              <a:buFont typeface="+mj-lt"/>
              <a:buAutoNum type="arabicPeriod"/>
              <a:defRPr/>
            </a:pPr>
            <a:r>
              <a:rPr lang="en-CA" dirty="0" smtClean="0"/>
              <a:t>Why do you think he chose this type of information?</a:t>
            </a:r>
          </a:p>
          <a:p>
            <a:pPr marL="457200" indent="-457200">
              <a:buFont typeface="+mj-lt"/>
              <a:buAutoNum type="arabicPeriod"/>
              <a:defRPr/>
            </a:pPr>
            <a:endParaRPr lang="en-CA" dirty="0" smtClean="0"/>
          </a:p>
          <a:p>
            <a:pPr marL="457200" indent="-457200">
              <a:buFont typeface="+mj-lt"/>
              <a:buAutoNum type="arabicPeriod"/>
              <a:defRPr/>
            </a:pPr>
            <a:r>
              <a:rPr lang="en-CA" dirty="0" smtClean="0"/>
              <a:t>Why </a:t>
            </a:r>
            <a:r>
              <a:rPr lang="en-CA" dirty="0"/>
              <a:t>was the continental drift hypothesis rejected</a:t>
            </a:r>
            <a:r>
              <a:rPr lang="en-CA" dirty="0" smtClean="0"/>
              <a:t>?</a:t>
            </a:r>
          </a:p>
          <a:p>
            <a:pPr marL="457200" indent="-457200">
              <a:buFont typeface="+mj-lt"/>
              <a:buAutoNum type="arabicPeriod"/>
              <a:defRPr/>
            </a:pPr>
            <a:endParaRPr lang="en-CA" dirty="0" smtClean="0"/>
          </a:p>
          <a:p>
            <a:pPr marL="457200" indent="-457200">
              <a:buFont typeface="+mj-lt"/>
              <a:buAutoNum type="arabicPeriod"/>
              <a:defRPr/>
            </a:pPr>
            <a:r>
              <a:rPr lang="en-CA" altLang="en-US" dirty="0"/>
              <a:t>What is the difference between the Theory of Continental Drift and the Theory of Plate Tectonics? </a:t>
            </a:r>
          </a:p>
          <a:p>
            <a:pPr marL="457200" indent="-457200">
              <a:buFont typeface="+mj-lt"/>
              <a:buAutoNum type="arabicPeriod"/>
              <a:defRPr/>
            </a:pPr>
            <a:endParaRPr lang="en-CA" dirty="0"/>
          </a:p>
          <a:p>
            <a:pPr marL="0" indent="0">
              <a:buFont typeface="Times" panose="02020603050405020304" pitchFamily="18" charset="0"/>
              <a:buNone/>
              <a:defRPr/>
            </a:pPr>
            <a:r>
              <a:rPr lang="en-CA" dirty="0"/>
              <a:t> </a:t>
            </a:r>
          </a:p>
          <a:p>
            <a:pPr>
              <a:defRPr/>
            </a:pPr>
            <a:endParaRPr lang="en-CA" dirty="0"/>
          </a:p>
        </p:txBody>
      </p:sp>
      <p:sp>
        <p:nvSpPr>
          <p:cNvPr id="27652" name="Footer Placeholder 3"/>
          <p:cNvSpPr>
            <a:spLocks noGrp="1"/>
          </p:cNvSpPr>
          <p:nvPr>
            <p:ph type="ftr" sz="quarter" idx="10"/>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US" altLang="en-US" sz="1000" smtClean="0"/>
              <a:t>(c) McGraw Hill Ryerson 2007</a:t>
            </a:r>
            <a:endParaRPr lang="en-US" altLang="en-US" sz="1400" i="0" smtClean="0"/>
          </a:p>
        </p:txBody>
      </p:sp>
    </p:spTree>
    <p:extLst>
      <p:ext uri="{BB962C8B-B14F-4D97-AF65-F5344CB8AC3E}">
        <p14:creationId xmlns:p14="http://schemas.microsoft.com/office/powerpoint/2010/main" val="327392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V. Plate Interactions : Boundaries</a:t>
            </a:r>
            <a:endParaRPr lang="en-US" sz="4000" dirty="0"/>
          </a:p>
        </p:txBody>
      </p:sp>
      <p:sp>
        <p:nvSpPr>
          <p:cNvPr id="3" name="Content Placeholder 2"/>
          <p:cNvSpPr>
            <a:spLocks noGrp="1"/>
          </p:cNvSpPr>
          <p:nvPr>
            <p:ph idx="1"/>
          </p:nvPr>
        </p:nvSpPr>
        <p:spPr/>
        <p:txBody>
          <a:bodyPr/>
          <a:lstStyle/>
          <a:p>
            <a:pPr lvl="0"/>
            <a:r>
              <a:rPr lang="en-US" dirty="0" smtClean="0"/>
              <a:t>Plate </a:t>
            </a:r>
            <a:r>
              <a:rPr lang="en-US" b="1" dirty="0">
                <a:solidFill>
                  <a:schemeClr val="accent2"/>
                </a:solidFill>
              </a:rPr>
              <a:t>boundaries</a:t>
            </a:r>
            <a:r>
              <a:rPr lang="en-US" dirty="0"/>
              <a:t> are marked by earthquakes, volcanoes, mountain ranges and ocean </a:t>
            </a:r>
            <a:r>
              <a:rPr lang="en-US" dirty="0" smtClean="0"/>
              <a:t>trenches</a:t>
            </a:r>
            <a:endParaRPr lang="en-US" dirty="0"/>
          </a:p>
          <a:p>
            <a:pPr lvl="0"/>
            <a:r>
              <a:rPr lang="en-US" dirty="0"/>
              <a:t>There are three main types of plate boundaries:</a:t>
            </a:r>
          </a:p>
          <a:p>
            <a:pPr lvl="3">
              <a:buFont typeface="Arial" panose="020B0604020202020204" pitchFamily="34" charset="0"/>
              <a:buChar char="•"/>
            </a:pPr>
            <a:r>
              <a:rPr lang="en-US" sz="3200" dirty="0" smtClean="0"/>
              <a:t>Divergent </a:t>
            </a:r>
          </a:p>
          <a:p>
            <a:pPr lvl="3">
              <a:buFont typeface="Arial" panose="020B0604020202020204" pitchFamily="34" charset="0"/>
              <a:buChar char="•"/>
            </a:pPr>
            <a:r>
              <a:rPr lang="en-US" sz="3200" dirty="0" smtClean="0"/>
              <a:t>Convergent</a:t>
            </a:r>
          </a:p>
          <a:p>
            <a:pPr lvl="3">
              <a:buFont typeface="Arial" panose="020B0604020202020204" pitchFamily="34" charset="0"/>
              <a:buChar char="•"/>
            </a:pPr>
            <a:r>
              <a:rPr lang="en-US" sz="3200" dirty="0" smtClean="0"/>
              <a:t>Transform</a:t>
            </a:r>
            <a:endParaRPr lang="en-US" sz="3200" dirty="0"/>
          </a:p>
        </p:txBody>
      </p:sp>
    </p:spTree>
    <p:extLst>
      <p:ext uri="{BB962C8B-B14F-4D97-AF65-F5344CB8AC3E}">
        <p14:creationId xmlns:p14="http://schemas.microsoft.com/office/powerpoint/2010/main" val="5958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a:bodyPr>
          <a:lstStyle/>
          <a:p>
            <a:pPr lvl="0">
              <a:spcAft>
                <a:spcPts val="1200"/>
              </a:spcAft>
            </a:pPr>
            <a:r>
              <a:rPr lang="en-US" dirty="0" smtClean="0"/>
              <a:t>Melting </a:t>
            </a:r>
            <a:r>
              <a:rPr lang="en-US" dirty="0"/>
              <a:t>crust </a:t>
            </a:r>
            <a:r>
              <a:rPr lang="en-US" b="1" dirty="0">
                <a:solidFill>
                  <a:srgbClr val="FF0000"/>
                </a:solidFill>
              </a:rPr>
              <a:t>rises </a:t>
            </a:r>
            <a:r>
              <a:rPr lang="en-US" dirty="0"/>
              <a:t>beneath the subduction zone, forming </a:t>
            </a:r>
            <a:r>
              <a:rPr lang="en-US" b="1" dirty="0">
                <a:solidFill>
                  <a:srgbClr val="FF0000"/>
                </a:solidFill>
              </a:rPr>
              <a:t>volcanoes </a:t>
            </a:r>
            <a:r>
              <a:rPr lang="en-US" dirty="0"/>
              <a:t>parallel to the plate boundary;</a:t>
            </a:r>
          </a:p>
          <a:p>
            <a:pPr lvl="0"/>
            <a:r>
              <a:rPr lang="en-US" b="1" dirty="0">
                <a:solidFill>
                  <a:srgbClr val="FF0000"/>
                </a:solidFill>
              </a:rPr>
              <a:t>trenches</a:t>
            </a:r>
            <a:r>
              <a:rPr lang="en-US" dirty="0"/>
              <a:t> are found beneath the ocean where the oceanic crust </a:t>
            </a:r>
            <a:r>
              <a:rPr lang="en-US" dirty="0" err="1"/>
              <a:t>subducts</a:t>
            </a:r>
            <a:r>
              <a:rPr lang="en-US" dirty="0" smtClean="0"/>
              <a:t>;</a:t>
            </a:r>
            <a:endParaRPr lang="en-US" dirty="0"/>
          </a:p>
        </p:txBody>
      </p:sp>
      <p:pic>
        <p:nvPicPr>
          <p:cNvPr id="5" name="Picture 4"/>
          <p:cNvPicPr>
            <a:picLocks noChangeAspect="1"/>
          </p:cNvPicPr>
          <p:nvPr/>
        </p:nvPicPr>
        <p:blipFill>
          <a:blip r:embed="rId2"/>
          <a:stretch>
            <a:fillRect/>
          </a:stretch>
        </p:blipFill>
        <p:spPr>
          <a:xfrm>
            <a:off x="5292080" y="4293096"/>
            <a:ext cx="3528392" cy="2222887"/>
          </a:xfrm>
          <a:prstGeom prst="rect">
            <a:avLst/>
          </a:prstGeom>
        </p:spPr>
      </p:pic>
    </p:spTree>
    <p:extLst>
      <p:ext uri="{BB962C8B-B14F-4D97-AF65-F5344CB8AC3E}">
        <p14:creationId xmlns:p14="http://schemas.microsoft.com/office/powerpoint/2010/main" val="20762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1) Divergent </a:t>
            </a:r>
            <a:r>
              <a:rPr lang="en-US" sz="3200" b="1" dirty="0"/>
              <a:t>Boundaries </a:t>
            </a:r>
            <a:endParaRPr lang="en-US" sz="3200" dirty="0"/>
          </a:p>
        </p:txBody>
      </p:sp>
      <p:sp>
        <p:nvSpPr>
          <p:cNvPr id="3" name="Content Placeholder 2"/>
          <p:cNvSpPr>
            <a:spLocks noGrp="1"/>
          </p:cNvSpPr>
          <p:nvPr>
            <p:ph idx="1"/>
          </p:nvPr>
        </p:nvSpPr>
        <p:spPr/>
        <p:txBody>
          <a:bodyPr/>
          <a:lstStyle/>
          <a:p>
            <a:pPr lvl="0"/>
            <a:r>
              <a:rPr lang="en-US" dirty="0" smtClean="0"/>
              <a:t>When two plates separate and create new oceanic crust. </a:t>
            </a:r>
          </a:p>
          <a:p>
            <a:pPr lvl="0"/>
            <a:r>
              <a:rPr lang="en-US" dirty="0" smtClean="0"/>
              <a:t>Sea floor spreads along a mid-ocean ridge.</a:t>
            </a:r>
          </a:p>
          <a:p>
            <a:pPr lvl="0"/>
            <a:r>
              <a:rPr lang="en-US" dirty="0" smtClean="0"/>
              <a:t>Can also occur in middle of continents (continental rifting) </a:t>
            </a:r>
          </a:p>
          <a:p>
            <a:pPr lvl="0"/>
            <a:r>
              <a:rPr lang="en-US" dirty="0" smtClean="0"/>
              <a:t>Mid-Atlantic ridge – </a:t>
            </a:r>
          </a:p>
          <a:p>
            <a:pPr lvl="0"/>
            <a:r>
              <a:rPr lang="en-US" dirty="0" smtClean="0"/>
              <a:t>largest mountain range</a:t>
            </a:r>
          </a:p>
          <a:p>
            <a:pPr lvl="0"/>
            <a:endParaRPr lang="en-US" dirty="0"/>
          </a:p>
          <a:p>
            <a:endParaRPr lang="en-US" dirty="0"/>
          </a:p>
        </p:txBody>
      </p:sp>
      <p:pic>
        <p:nvPicPr>
          <p:cNvPr id="9218" name="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937" y="4427867"/>
            <a:ext cx="3067571" cy="214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6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Divergent Boundaries</a:t>
            </a:r>
            <a:endParaRPr lang="en-CA" dirty="0"/>
          </a:p>
        </p:txBody>
      </p:sp>
      <p:sp>
        <p:nvSpPr>
          <p:cNvPr id="3" name="Content Placeholder 2"/>
          <p:cNvSpPr>
            <a:spLocks noGrp="1"/>
          </p:cNvSpPr>
          <p:nvPr>
            <p:ph idx="1"/>
          </p:nvPr>
        </p:nvSpPr>
        <p:spPr/>
        <p:txBody>
          <a:bodyPr/>
          <a:lstStyle/>
          <a:p>
            <a:pPr lvl="0"/>
            <a:r>
              <a:rPr lang="en-US" dirty="0"/>
              <a:t>Mid-Atlantic ridge </a:t>
            </a:r>
            <a:r>
              <a:rPr lang="en-US" dirty="0" smtClean="0"/>
              <a:t>	</a:t>
            </a:r>
          </a:p>
          <a:p>
            <a:pPr lvl="0"/>
            <a:endParaRPr lang="en-US" dirty="0"/>
          </a:p>
          <a:p>
            <a:pPr lvl="0"/>
            <a:endParaRPr lang="en-US" dirty="0" smtClean="0"/>
          </a:p>
          <a:p>
            <a:pPr marL="0" lvl="0" indent="0">
              <a:buNone/>
            </a:pPr>
            <a:r>
              <a:rPr lang="en-US" dirty="0" smtClean="0"/>
              <a:t>		</a:t>
            </a:r>
          </a:p>
          <a:p>
            <a:pPr lvl="0"/>
            <a:endParaRPr lang="en-US" dirty="0" smtClean="0"/>
          </a:p>
          <a:p>
            <a:pPr lvl="0"/>
            <a:endParaRPr lang="en-US" dirty="0"/>
          </a:p>
          <a:p>
            <a:endParaRPr lang="en-CA" dirty="0"/>
          </a:p>
        </p:txBody>
      </p:sp>
      <p:pic>
        <p:nvPicPr>
          <p:cNvPr id="4" name="Picture 3" descr="Image result for mid atlantic ridge"/>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492896"/>
            <a:ext cx="5554960" cy="4009107"/>
          </a:xfrm>
          <a:prstGeom prst="rect">
            <a:avLst/>
          </a:prstGeom>
          <a:noFill/>
          <a:ln>
            <a:noFill/>
          </a:ln>
        </p:spPr>
      </p:pic>
    </p:spTree>
    <p:extLst>
      <p:ext uri="{BB962C8B-B14F-4D97-AF65-F5344CB8AC3E}">
        <p14:creationId xmlns:p14="http://schemas.microsoft.com/office/powerpoint/2010/main" val="375949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Divergent Boundaries</a:t>
            </a:r>
          </a:p>
        </p:txBody>
      </p:sp>
      <p:sp>
        <p:nvSpPr>
          <p:cNvPr id="3" name="Content Placeholder 2"/>
          <p:cNvSpPr>
            <a:spLocks noGrp="1"/>
          </p:cNvSpPr>
          <p:nvPr>
            <p:ph idx="1"/>
          </p:nvPr>
        </p:nvSpPr>
        <p:spPr/>
        <p:txBody>
          <a:bodyPr/>
          <a:lstStyle/>
          <a:p>
            <a:pPr marL="0" lvl="0" indent="0">
              <a:buNone/>
            </a:pPr>
            <a:r>
              <a:rPr lang="en-US" dirty="0"/>
              <a:t>Endeavour hydrothermal vents were </a:t>
            </a:r>
            <a:r>
              <a:rPr lang="en-US" dirty="0" smtClean="0"/>
              <a:t>created </a:t>
            </a:r>
            <a:r>
              <a:rPr lang="en-US" dirty="0"/>
              <a:t>as the Juan de Fuca plate moves away from the Pacific plate </a:t>
            </a:r>
          </a:p>
          <a:p>
            <a:endParaRPr lang="en-CA" dirty="0"/>
          </a:p>
        </p:txBody>
      </p:sp>
      <p:pic>
        <p:nvPicPr>
          <p:cNvPr id="5" name="Picture 4" descr="Image result for Endeavour hydrothermal vents"/>
          <p:cNvPicPr/>
          <p:nvPr/>
        </p:nvPicPr>
        <p:blipFill>
          <a:blip r:embed="rId2">
            <a:extLst>
              <a:ext uri="{28A0092B-C50C-407E-A947-70E740481C1C}">
                <a14:useLocalDpi xmlns:a14="http://schemas.microsoft.com/office/drawing/2010/main" val="0"/>
              </a:ext>
            </a:extLst>
          </a:blip>
          <a:srcRect/>
          <a:stretch>
            <a:fillRect/>
          </a:stretch>
        </p:blipFill>
        <p:spPr bwMode="auto">
          <a:xfrm>
            <a:off x="3629025" y="2852936"/>
            <a:ext cx="5057775" cy="3790950"/>
          </a:xfrm>
          <a:prstGeom prst="rect">
            <a:avLst/>
          </a:prstGeom>
          <a:noFill/>
          <a:ln>
            <a:noFill/>
          </a:ln>
        </p:spPr>
      </p:pic>
    </p:spTree>
    <p:extLst>
      <p:ext uri="{BB962C8B-B14F-4D97-AF65-F5344CB8AC3E}">
        <p14:creationId xmlns:p14="http://schemas.microsoft.com/office/powerpoint/2010/main" val="384158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Diverging Plates</a:t>
            </a:r>
            <a:endParaRPr lang="en-CA" dirty="0"/>
          </a:p>
        </p:txBody>
      </p:sp>
      <p:sp>
        <p:nvSpPr>
          <p:cNvPr id="3" name="Content Placeholder 2"/>
          <p:cNvSpPr>
            <a:spLocks noGrp="1"/>
          </p:cNvSpPr>
          <p:nvPr>
            <p:ph idx="1"/>
          </p:nvPr>
        </p:nvSpPr>
        <p:spPr>
          <a:xfrm>
            <a:off x="457200" y="1417638"/>
            <a:ext cx="8229600" cy="4525963"/>
          </a:xfrm>
        </p:spPr>
        <p:txBody>
          <a:bodyPr/>
          <a:lstStyle/>
          <a:p>
            <a:pPr lvl="0"/>
            <a:r>
              <a:rPr lang="en-US" dirty="0" smtClean="0"/>
              <a:t>Diverging plates at the </a:t>
            </a:r>
            <a:r>
              <a:rPr lang="en-US" b="1" dirty="0" smtClean="0"/>
              <a:t>East African Rift </a:t>
            </a:r>
            <a:r>
              <a:rPr lang="en-US" dirty="0" smtClean="0"/>
              <a:t>are slowly breaking Africa into pieces</a:t>
            </a:r>
            <a:endParaRPr lang="en-US" dirty="0"/>
          </a:p>
          <a:p>
            <a:endParaRPr lang="en-CA" dirty="0"/>
          </a:p>
        </p:txBody>
      </p:sp>
      <p:pic>
        <p:nvPicPr>
          <p:cNvPr id="4" name="Picture 3" descr="Image result for east african ridge"/>
          <p:cNvPicPr/>
          <p:nvPr/>
        </p:nvPicPr>
        <p:blipFill>
          <a:blip r:embed="rId2">
            <a:extLst>
              <a:ext uri="{28A0092B-C50C-407E-A947-70E740481C1C}">
                <a14:useLocalDpi xmlns:a14="http://schemas.microsoft.com/office/drawing/2010/main" val="0"/>
              </a:ext>
            </a:extLst>
          </a:blip>
          <a:srcRect/>
          <a:stretch>
            <a:fillRect/>
          </a:stretch>
        </p:blipFill>
        <p:spPr bwMode="auto">
          <a:xfrm>
            <a:off x="35169" y="2780928"/>
            <a:ext cx="3600450" cy="3790950"/>
          </a:xfrm>
          <a:prstGeom prst="rect">
            <a:avLst/>
          </a:prstGeom>
          <a:noFill/>
          <a:ln>
            <a:noFill/>
          </a:ln>
        </p:spPr>
      </p:pic>
      <p:pic>
        <p:nvPicPr>
          <p:cNvPr id="5" name="Picture 4" descr="Image result for east african ridge"/>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760004"/>
            <a:ext cx="3790950" cy="3790950"/>
          </a:xfrm>
          <a:prstGeom prst="rect">
            <a:avLst/>
          </a:prstGeom>
          <a:noFill/>
          <a:ln>
            <a:noFill/>
          </a:ln>
        </p:spPr>
      </p:pic>
    </p:spTree>
    <p:extLst>
      <p:ext uri="{BB962C8B-B14F-4D97-AF65-F5344CB8AC3E}">
        <p14:creationId xmlns:p14="http://schemas.microsoft.com/office/powerpoint/2010/main" val="460323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US" sz="3600" b="1" dirty="0" smtClean="0"/>
              <a:t>Convergent Boundaries</a:t>
            </a:r>
            <a:endParaRPr lang="en-US" dirty="0"/>
          </a:p>
        </p:txBody>
      </p:sp>
      <p:sp>
        <p:nvSpPr>
          <p:cNvPr id="3" name="Content Placeholder 2"/>
          <p:cNvSpPr>
            <a:spLocks noGrp="1"/>
          </p:cNvSpPr>
          <p:nvPr>
            <p:ph idx="1"/>
          </p:nvPr>
        </p:nvSpPr>
        <p:spPr>
          <a:xfrm>
            <a:off x="457200" y="1052737"/>
            <a:ext cx="8229600" cy="5328592"/>
          </a:xfrm>
        </p:spPr>
        <p:txBody>
          <a:bodyPr/>
          <a:lstStyle/>
          <a:p>
            <a:r>
              <a:rPr lang="en-US" dirty="0"/>
              <a:t>Where two plates </a:t>
            </a:r>
            <a:r>
              <a:rPr lang="en-US" b="1" dirty="0" smtClean="0">
                <a:solidFill>
                  <a:schemeClr val="accent2"/>
                </a:solidFill>
              </a:rPr>
              <a:t>collide</a:t>
            </a:r>
            <a:r>
              <a:rPr lang="en-US" dirty="0" smtClean="0"/>
              <a:t> </a:t>
            </a:r>
          </a:p>
          <a:p>
            <a:r>
              <a:rPr lang="en-US" dirty="0" smtClean="0"/>
              <a:t>Denser crust eventually goes below the less-dense crust </a:t>
            </a:r>
            <a:r>
              <a:rPr lang="en-US" b="1" dirty="0" smtClean="0">
                <a:solidFill>
                  <a:srgbClr val="FF0000"/>
                </a:solidFill>
              </a:rPr>
              <a:t>(subduction), </a:t>
            </a:r>
            <a:r>
              <a:rPr lang="en-US" b="1" dirty="0" smtClean="0"/>
              <a:t>causing deep sea trenches to form</a:t>
            </a:r>
          </a:p>
          <a:p>
            <a:r>
              <a:rPr lang="en-US" dirty="0" smtClean="0"/>
              <a:t>Volcanoes and Mountains form, earthquakes common</a:t>
            </a:r>
          </a:p>
          <a:p>
            <a:r>
              <a:rPr lang="en-US" dirty="0" smtClean="0"/>
              <a:t>variable results depending on the plates involved</a:t>
            </a:r>
          </a:p>
          <a:p>
            <a:pPr marL="0" lvl="0" indent="0">
              <a:buNone/>
            </a:pPr>
            <a:r>
              <a:rPr lang="en-US" sz="1600" dirty="0"/>
              <a:t/>
            </a:r>
            <a:br>
              <a:rPr lang="en-US" sz="1600" dirty="0"/>
            </a:br>
            <a:endParaRPr lang="en-US" dirty="0"/>
          </a:p>
        </p:txBody>
      </p:sp>
    </p:spTree>
    <p:extLst>
      <p:ext uri="{BB962C8B-B14F-4D97-AF65-F5344CB8AC3E}">
        <p14:creationId xmlns:p14="http://schemas.microsoft.com/office/powerpoint/2010/main" val="19241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a</a:t>
            </a:r>
            <a:r>
              <a:rPr lang="en-US" sz="3600" b="1" dirty="0" smtClean="0"/>
              <a:t>) </a:t>
            </a:r>
            <a:r>
              <a:rPr lang="en-US" sz="3600" b="1" dirty="0"/>
              <a:t>Continental-Oceanic </a:t>
            </a:r>
            <a:r>
              <a:rPr lang="en-US" sz="3600" b="1" dirty="0" smtClean="0"/>
              <a:t>Plates</a:t>
            </a:r>
            <a:endParaRPr lang="en-US" sz="3600" dirty="0"/>
          </a:p>
        </p:txBody>
      </p:sp>
      <p:sp>
        <p:nvSpPr>
          <p:cNvPr id="3" name="Content Placeholder 2"/>
          <p:cNvSpPr>
            <a:spLocks noGrp="1"/>
          </p:cNvSpPr>
          <p:nvPr>
            <p:ph idx="1"/>
          </p:nvPr>
        </p:nvSpPr>
        <p:spPr/>
        <p:txBody>
          <a:bodyPr>
            <a:normAutofit/>
          </a:bodyPr>
          <a:lstStyle/>
          <a:p>
            <a:pPr lvl="0"/>
            <a:r>
              <a:rPr lang="en-US" dirty="0"/>
              <a:t>When  </a:t>
            </a:r>
            <a:r>
              <a:rPr lang="en-US" dirty="0" smtClean="0"/>
              <a:t>dense oceanic </a:t>
            </a:r>
            <a:r>
              <a:rPr lang="en-US" dirty="0"/>
              <a:t>plates collide with </a:t>
            </a:r>
            <a:r>
              <a:rPr lang="en-US" b="1" dirty="0">
                <a:solidFill>
                  <a:schemeClr val="accent2"/>
                </a:solidFill>
              </a:rPr>
              <a:t>continental</a:t>
            </a:r>
            <a:r>
              <a:rPr lang="en-US" dirty="0"/>
              <a:t> plates, the oceanic plate will sink under the continental plate and be pushed into the mantle (</a:t>
            </a:r>
            <a:r>
              <a:rPr lang="en-US" b="1" dirty="0" err="1">
                <a:solidFill>
                  <a:schemeClr val="accent2"/>
                </a:solidFill>
              </a:rPr>
              <a:t>subducted</a:t>
            </a:r>
            <a:r>
              <a:rPr lang="en-US" dirty="0"/>
              <a:t>).</a:t>
            </a:r>
          </a:p>
          <a:p>
            <a:pPr lvl="0"/>
            <a:r>
              <a:rPr lang="en-US" dirty="0"/>
              <a:t>Continental crust is less </a:t>
            </a:r>
            <a:r>
              <a:rPr lang="en-US" b="1" dirty="0" smtClean="0">
                <a:solidFill>
                  <a:schemeClr val="accent2"/>
                </a:solidFill>
              </a:rPr>
              <a:t>dense</a:t>
            </a:r>
            <a:r>
              <a:rPr lang="en-US" dirty="0" smtClean="0"/>
              <a:t> </a:t>
            </a:r>
            <a:r>
              <a:rPr lang="en-US" dirty="0"/>
              <a:t>than oceanic crust and never </a:t>
            </a:r>
            <a:r>
              <a:rPr lang="en-US" dirty="0" err="1" smtClean="0"/>
              <a:t>subducts</a:t>
            </a:r>
            <a:endParaRPr lang="en-US" dirty="0"/>
          </a:p>
        </p:txBody>
      </p:sp>
      <p:pic>
        <p:nvPicPr>
          <p:cNvPr id="4" name="Picture 3"/>
          <p:cNvPicPr>
            <a:picLocks noChangeAspect="1"/>
          </p:cNvPicPr>
          <p:nvPr/>
        </p:nvPicPr>
        <p:blipFill>
          <a:blip r:embed="rId3"/>
          <a:stretch>
            <a:fillRect/>
          </a:stretch>
        </p:blipFill>
        <p:spPr>
          <a:xfrm>
            <a:off x="5282488" y="4725144"/>
            <a:ext cx="3682000" cy="1844828"/>
          </a:xfrm>
          <a:prstGeom prst="rect">
            <a:avLst/>
          </a:prstGeom>
        </p:spPr>
      </p:pic>
    </p:spTree>
    <p:extLst>
      <p:ext uri="{BB962C8B-B14F-4D97-AF65-F5344CB8AC3E}">
        <p14:creationId xmlns:p14="http://schemas.microsoft.com/office/powerpoint/2010/main" val="364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CA" dirty="0" smtClean="0"/>
              <a:t> </a:t>
            </a:r>
            <a:endParaRPr lang="en-CA" dirty="0"/>
          </a:p>
        </p:txBody>
      </p:sp>
      <p:sp>
        <p:nvSpPr>
          <p:cNvPr id="3" name="Content Placeholder 2"/>
          <p:cNvSpPr>
            <a:spLocks noGrp="1"/>
          </p:cNvSpPr>
          <p:nvPr>
            <p:ph idx="1"/>
          </p:nvPr>
        </p:nvSpPr>
        <p:spPr>
          <a:xfrm>
            <a:off x="457200" y="594996"/>
            <a:ext cx="3682752" cy="5531168"/>
          </a:xfrm>
        </p:spPr>
        <p:txBody>
          <a:bodyPr>
            <a:normAutofit lnSpcReduction="10000"/>
          </a:bodyPr>
          <a:lstStyle/>
          <a:p>
            <a:r>
              <a:rPr lang="en-CA" dirty="0"/>
              <a:t>Cone-shaped volcanoes of West Coast of North America are result of oceanic –continental convergence between Juan de Fuca Plate (oceanic) and North American Plate (continental). </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519" y="0"/>
            <a:ext cx="4409524" cy="6828571"/>
          </a:xfrm>
          <a:prstGeom prst="rect">
            <a:avLst/>
          </a:prstGeom>
        </p:spPr>
      </p:pic>
    </p:spTree>
    <p:extLst>
      <p:ext uri="{BB962C8B-B14F-4D97-AF65-F5344CB8AC3E}">
        <p14:creationId xmlns:p14="http://schemas.microsoft.com/office/powerpoint/2010/main" val="259512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3" name="Content Placeholder 2"/>
          <p:cNvSpPr>
            <a:spLocks noGrp="1"/>
          </p:cNvSpPr>
          <p:nvPr>
            <p:ph idx="1"/>
          </p:nvPr>
        </p:nvSpPr>
        <p:spPr>
          <a:xfrm>
            <a:off x="457200" y="1600200"/>
            <a:ext cx="4690864" cy="4525963"/>
          </a:xfrm>
        </p:spPr>
        <p:txBody>
          <a:bodyPr>
            <a:normAutofit/>
          </a:bodyPr>
          <a:lstStyle/>
          <a:p>
            <a:r>
              <a:rPr lang="en-CA" dirty="0" smtClean="0"/>
              <a:t>Cascade Mountain Range</a:t>
            </a:r>
          </a:p>
          <a:p>
            <a:r>
              <a:rPr lang="en-CA" dirty="0" smtClean="0"/>
              <a:t>Mount Garibaldi – result of the Juan de Fuca plate </a:t>
            </a:r>
            <a:r>
              <a:rPr lang="en-CA" dirty="0" err="1" smtClean="0"/>
              <a:t>subducting</a:t>
            </a:r>
            <a:r>
              <a:rPr lang="en-CA" dirty="0" smtClean="0"/>
              <a:t> under the North American plate</a:t>
            </a:r>
          </a:p>
          <a:p>
            <a:r>
              <a:rPr lang="en-CA" dirty="0" smtClean="0"/>
              <a:t>Mount Meager</a:t>
            </a:r>
          </a:p>
          <a:p>
            <a:pPr marL="0" indent="0">
              <a:buNone/>
            </a:pPr>
            <a:endParaRPr lang="en-CA" dirty="0"/>
          </a:p>
        </p:txBody>
      </p:sp>
      <p:pic>
        <p:nvPicPr>
          <p:cNvPr id="4" name="Picture 3" descr="Image result for cascade mountain range north america"/>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52736"/>
            <a:ext cx="3707904" cy="5440362"/>
          </a:xfrm>
          <a:prstGeom prst="rect">
            <a:avLst/>
          </a:prstGeom>
          <a:noFill/>
          <a:ln>
            <a:noFill/>
          </a:ln>
        </p:spPr>
      </p:pic>
    </p:spTree>
    <p:extLst>
      <p:ext uri="{BB962C8B-B14F-4D97-AF65-F5344CB8AC3E}">
        <p14:creationId xmlns:p14="http://schemas.microsoft.com/office/powerpoint/2010/main" val="4282499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III.  </a:t>
            </a:r>
            <a:r>
              <a:rPr lang="en-US" sz="4000" b="1" u="sng" dirty="0"/>
              <a:t>Layers of the Earth</a:t>
            </a:r>
            <a:endParaRPr lang="en-US" sz="4000" dirty="0"/>
          </a:p>
        </p:txBody>
      </p:sp>
      <p:sp>
        <p:nvSpPr>
          <p:cNvPr id="3" name="Content Placeholder 2"/>
          <p:cNvSpPr>
            <a:spLocks noGrp="1"/>
          </p:cNvSpPr>
          <p:nvPr>
            <p:ph idx="1"/>
          </p:nvPr>
        </p:nvSpPr>
        <p:spPr>
          <a:xfrm>
            <a:off x="1331640" y="1600200"/>
            <a:ext cx="8229600" cy="4525963"/>
          </a:xfrm>
        </p:spPr>
        <p:txBody>
          <a:bodyPr/>
          <a:lstStyle/>
          <a:p>
            <a:r>
              <a:rPr lang="en-US" dirty="0" smtClean="0"/>
              <a:t>Crust</a:t>
            </a:r>
          </a:p>
          <a:p>
            <a:r>
              <a:rPr lang="en-US" dirty="0" smtClean="0"/>
              <a:t>Mantle</a:t>
            </a:r>
          </a:p>
          <a:p>
            <a:r>
              <a:rPr lang="en-US" dirty="0" smtClean="0"/>
              <a:t>Outer core</a:t>
            </a:r>
          </a:p>
          <a:p>
            <a:r>
              <a:rPr lang="en-US" dirty="0" smtClean="0"/>
              <a:t>Inner core</a:t>
            </a:r>
            <a:endParaRPr lang="en-US" dirty="0"/>
          </a:p>
        </p:txBody>
      </p:sp>
      <p:pic>
        <p:nvPicPr>
          <p:cNvPr id="6148" name="Picture 27" descr="http://www.svsd.sk.ca/grassroots/2001/project2/proj4/earth_gr3/pics/earthlay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172" y="3645024"/>
            <a:ext cx="4819967" cy="277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40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c) Oceanic-Oceanic Plates</a:t>
            </a:r>
            <a:endParaRPr lang="en-US" sz="3600" dirty="0"/>
          </a:p>
        </p:txBody>
      </p:sp>
      <p:sp>
        <p:nvSpPr>
          <p:cNvPr id="3" name="Content Placeholder 2"/>
          <p:cNvSpPr>
            <a:spLocks noGrp="1"/>
          </p:cNvSpPr>
          <p:nvPr>
            <p:ph idx="1"/>
          </p:nvPr>
        </p:nvSpPr>
        <p:spPr>
          <a:xfrm>
            <a:off x="457200" y="1600201"/>
            <a:ext cx="8229600" cy="2836912"/>
          </a:xfrm>
        </p:spPr>
        <p:txBody>
          <a:bodyPr/>
          <a:lstStyle/>
          <a:p>
            <a:pPr lvl="0"/>
            <a:r>
              <a:rPr lang="en-US" dirty="0" smtClean="0"/>
              <a:t>When </a:t>
            </a:r>
            <a:r>
              <a:rPr lang="en-US" dirty="0"/>
              <a:t>two oceanic plates collide, usually one plate </a:t>
            </a:r>
            <a:r>
              <a:rPr lang="en-US" b="1" dirty="0" err="1">
                <a:solidFill>
                  <a:schemeClr val="accent2"/>
                </a:solidFill>
              </a:rPr>
              <a:t>subducts</a:t>
            </a:r>
            <a:r>
              <a:rPr lang="en-US" dirty="0"/>
              <a:t> beneath the other.</a:t>
            </a:r>
          </a:p>
          <a:p>
            <a:pPr lvl="0"/>
            <a:r>
              <a:rPr lang="en-US" b="1" dirty="0">
                <a:solidFill>
                  <a:schemeClr val="accent2"/>
                </a:solidFill>
              </a:rPr>
              <a:t>Volcanic</a:t>
            </a:r>
            <a:r>
              <a:rPr lang="en-US" dirty="0"/>
              <a:t> </a:t>
            </a:r>
            <a:r>
              <a:rPr lang="en-US" b="1" dirty="0">
                <a:solidFill>
                  <a:srgbClr val="FF0000"/>
                </a:solidFill>
              </a:rPr>
              <a:t>Island Arcs </a:t>
            </a:r>
            <a:r>
              <a:rPr lang="en-US" dirty="0"/>
              <a:t>form above the non-</a:t>
            </a:r>
            <a:r>
              <a:rPr lang="en-US" dirty="0" err="1"/>
              <a:t>subducting</a:t>
            </a:r>
            <a:r>
              <a:rPr lang="en-US" dirty="0"/>
              <a:t> plate.</a:t>
            </a:r>
          </a:p>
          <a:p>
            <a:endParaRPr lang="en-US" dirty="0"/>
          </a:p>
        </p:txBody>
      </p:sp>
      <p:pic>
        <p:nvPicPr>
          <p:cNvPr id="12290" name="Picture 2" descr="Unknow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998" y="3717032"/>
            <a:ext cx="581876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0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3" name="Content Placeholder 2"/>
          <p:cNvSpPr>
            <a:spLocks noGrp="1"/>
          </p:cNvSpPr>
          <p:nvPr>
            <p:ph idx="1"/>
          </p:nvPr>
        </p:nvSpPr>
        <p:spPr>
          <a:xfrm>
            <a:off x="457200" y="274638"/>
            <a:ext cx="4546848" cy="5851525"/>
          </a:xfrm>
        </p:spPr>
        <p:txBody>
          <a:bodyPr/>
          <a:lstStyle/>
          <a:p>
            <a:r>
              <a:rPr lang="en-CA" dirty="0" smtClean="0"/>
              <a:t>Islands of Japan </a:t>
            </a:r>
          </a:p>
          <a:p>
            <a:pPr marL="0" indent="0">
              <a:buNone/>
            </a:pPr>
            <a:r>
              <a:rPr lang="en-CA" dirty="0" smtClean="0"/>
              <a:t>and Indonesia </a:t>
            </a:r>
          </a:p>
          <a:p>
            <a:pPr marL="0" indent="0">
              <a:buNone/>
            </a:pPr>
            <a:r>
              <a:rPr lang="en-CA" dirty="0" smtClean="0"/>
              <a:t>and the Aleutian </a:t>
            </a:r>
          </a:p>
          <a:p>
            <a:pPr marL="0" indent="0">
              <a:buNone/>
            </a:pPr>
            <a:r>
              <a:rPr lang="en-CA" dirty="0" smtClean="0"/>
              <a:t>Island of Alaska </a:t>
            </a:r>
          </a:p>
          <a:p>
            <a:endParaRPr lang="en-CA" dirty="0" smtClean="0"/>
          </a:p>
          <a:p>
            <a:endParaRPr lang="en-CA" dirty="0"/>
          </a:p>
        </p:txBody>
      </p:sp>
      <p:pic>
        <p:nvPicPr>
          <p:cNvPr id="5" name="Picture 4" descr="Image result for volcanic island arc example"/>
          <p:cNvPicPr/>
          <p:nvPr/>
        </p:nvPicPr>
        <p:blipFill rotWithShape="1">
          <a:blip r:embed="rId2">
            <a:extLst>
              <a:ext uri="{28A0092B-C50C-407E-A947-70E740481C1C}">
                <a14:useLocalDpi xmlns:a14="http://schemas.microsoft.com/office/drawing/2010/main" val="0"/>
              </a:ext>
            </a:extLst>
          </a:blip>
          <a:srcRect l="48776" t="5276" r="3955" b="5779"/>
          <a:stretch/>
        </p:blipFill>
        <p:spPr bwMode="auto">
          <a:xfrm>
            <a:off x="4211960" y="0"/>
            <a:ext cx="4932040" cy="6597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0695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Pacific Ring of Fire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10" y="1417638"/>
            <a:ext cx="8916806" cy="4963690"/>
          </a:xfrm>
        </p:spPr>
      </p:pic>
    </p:spTree>
    <p:extLst>
      <p:ext uri="{BB962C8B-B14F-4D97-AF65-F5344CB8AC3E}">
        <p14:creationId xmlns:p14="http://schemas.microsoft.com/office/powerpoint/2010/main" val="423168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CA" altLang="en-US" dirty="0" smtClean="0"/>
              <a:t>Pacific Ring of Fire</a:t>
            </a:r>
          </a:p>
        </p:txBody>
      </p:sp>
      <p:sp>
        <p:nvSpPr>
          <p:cNvPr id="3" name="Content Placeholder 2"/>
          <p:cNvSpPr>
            <a:spLocks noGrp="1"/>
          </p:cNvSpPr>
          <p:nvPr>
            <p:ph idx="1"/>
          </p:nvPr>
        </p:nvSpPr>
        <p:spPr>
          <a:xfrm>
            <a:off x="228600" y="1196753"/>
            <a:ext cx="8610600" cy="5356448"/>
          </a:xfrm>
        </p:spPr>
        <p:txBody>
          <a:bodyPr/>
          <a:lstStyle/>
          <a:p>
            <a:pPr eaLnBrk="1" hangingPunct="1">
              <a:defRPr/>
            </a:pPr>
            <a:r>
              <a:rPr lang="en-CA" dirty="0" smtClean="0"/>
              <a:t>The Ring of Fire is a major area in the basin of the Pacific Ocean where a large number of earthquakes and volcanic eruptions occur.</a:t>
            </a:r>
          </a:p>
          <a:p>
            <a:pPr marL="0" indent="0" eaLnBrk="1" hangingPunct="1">
              <a:buFont typeface="Times" panose="02020603050405020304" pitchFamily="18" charset="0"/>
              <a:buNone/>
              <a:defRPr/>
            </a:pPr>
            <a:r>
              <a:rPr lang="en-CA" dirty="0" smtClean="0"/>
              <a:t> </a:t>
            </a:r>
          </a:p>
        </p:txBody>
      </p:sp>
      <p:sp>
        <p:nvSpPr>
          <p:cNvPr id="23556" name="Footer Placeholder 3"/>
          <p:cNvSpPr>
            <a:spLocks noGrp="1"/>
          </p:cNvSpPr>
          <p:nvPr>
            <p:ph type="ftr" sz="quarter" idx="10"/>
          </p:nvPr>
        </p:nvSpPr>
        <p:spPr>
          <a:noFill/>
        </p:spPr>
        <p:txBody>
          <a:bodyPr/>
          <a:lstStyle>
            <a:lvl1pPr>
              <a:spcBef>
                <a:spcPct val="20000"/>
              </a:spcBef>
              <a:buClr>
                <a:schemeClr val="accent1"/>
              </a:buClr>
              <a:buFont typeface="Times" panose="02020603050405020304" pitchFamily="18" charset="0"/>
              <a:buChar char="•"/>
              <a:defRPr sz="24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w"/>
              <a:defRPr sz="2000" b="1">
                <a:solidFill>
                  <a:schemeClr val="tx1"/>
                </a:solidFill>
                <a:latin typeface="Arial Narrow" panose="020B0606020202030204" pitchFamily="34" charset="0"/>
              </a:defRPr>
            </a:lvl2pPr>
            <a:lvl3pPr marL="1143000" indent="-228600">
              <a:spcBef>
                <a:spcPct val="20000"/>
              </a:spcBef>
              <a:buClr>
                <a:schemeClr val="accent1"/>
              </a:buClr>
              <a:buFont typeface="Wingdings" panose="05000000000000000000" pitchFamily="2" charset="2"/>
              <a:buChar char="§"/>
              <a:defRPr sz="2000" b="1">
                <a:solidFill>
                  <a:schemeClr val="tx1"/>
                </a:solidFill>
                <a:latin typeface="Arial Narrow" panose="020B0606020202030204" pitchFamily="34" charset="0"/>
              </a:defRPr>
            </a:lvl3pPr>
            <a:lvl4pPr marL="1600200" indent="-228600">
              <a:spcBef>
                <a:spcPct val="20000"/>
              </a:spcBef>
              <a:buClr>
                <a:schemeClr val="accent2"/>
              </a:buClr>
              <a:buFont typeface="Times" panose="02020603050405020304" pitchFamily="18" charset="0"/>
              <a:buChar char="•"/>
              <a:defRPr sz="2000" b="1">
                <a:solidFill>
                  <a:schemeClr val="tx1"/>
                </a:solidFill>
                <a:latin typeface="Arial Narrow" panose="020B0606020202030204" pitchFamily="34" charset="0"/>
              </a:defRPr>
            </a:lvl4pPr>
            <a:lvl5pPr marL="2057400" indent="-228600">
              <a:spcBef>
                <a:spcPct val="20000"/>
              </a:spcBef>
              <a:buClr>
                <a:schemeClr val="tx2"/>
              </a:buClr>
              <a:buFont typeface="Wingdings" panose="05000000000000000000" pitchFamily="2" charset="2"/>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b="1">
                <a:solidFill>
                  <a:schemeClr val="tx1"/>
                </a:solidFill>
                <a:latin typeface="Arial Narrow" panose="020B0606020202030204" pitchFamily="34" charset="0"/>
              </a:defRPr>
            </a:lvl9pPr>
          </a:lstStyle>
          <a:p>
            <a:pPr>
              <a:spcBef>
                <a:spcPct val="0"/>
              </a:spcBef>
              <a:buClrTx/>
              <a:buFontTx/>
              <a:buNone/>
            </a:pPr>
            <a:r>
              <a:rPr lang="en-US" altLang="en-US" sz="1000" b="0" smtClean="0">
                <a:latin typeface="Arial" panose="020B0604020202020204" pitchFamily="34" charset="0"/>
              </a:rPr>
              <a:t>(c) McGraw Hill Ryerson 2007</a:t>
            </a:r>
            <a:endParaRPr lang="en-US" altLang="en-US" sz="1400" b="0" i="0" smtClean="0">
              <a:latin typeface="Arial" panose="020B0604020202020204" pitchFamily="34" charset="0"/>
            </a:endParaRPr>
          </a:p>
        </p:txBody>
      </p:sp>
      <p:pic>
        <p:nvPicPr>
          <p:cNvPr id="23557" name="Picture 4" descr="Image result for Pacific Ring of Fire"/>
          <p:cNvPicPr>
            <a:picLocks noChangeAspect="1" noChangeArrowheads="1"/>
          </p:cNvPicPr>
          <p:nvPr/>
        </p:nvPicPr>
        <p:blipFill>
          <a:blip r:embed="rId3">
            <a:extLst>
              <a:ext uri="{28A0092B-C50C-407E-A947-70E740481C1C}">
                <a14:useLocalDpi xmlns:a14="http://schemas.microsoft.com/office/drawing/2010/main" val="0"/>
              </a:ext>
            </a:extLst>
          </a:blip>
          <a:srcRect b="8482"/>
          <a:stretch>
            <a:fillRect/>
          </a:stretch>
        </p:blipFill>
        <p:spPr bwMode="auto">
          <a:xfrm>
            <a:off x="2590800" y="2752832"/>
            <a:ext cx="63373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749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fontScale="90000"/>
          </a:bodyPr>
          <a:lstStyle/>
          <a:p>
            <a:pPr lvl="0"/>
            <a:r>
              <a:rPr lang="en-US" sz="4000" b="1" dirty="0"/>
              <a:t>c) Continental-Continental </a:t>
            </a:r>
            <a:r>
              <a:rPr lang="en-US" sz="4000" b="1" dirty="0" smtClean="0"/>
              <a:t>Plate Convergence</a:t>
            </a:r>
            <a:r>
              <a:rPr lang="en-US" dirty="0"/>
              <a:t/>
            </a:r>
            <a:br>
              <a:rPr lang="en-US" dirty="0"/>
            </a:br>
            <a:endParaRPr lang="en-CA" dirty="0"/>
          </a:p>
        </p:txBody>
      </p:sp>
      <p:sp>
        <p:nvSpPr>
          <p:cNvPr id="3" name="Content Placeholder 2"/>
          <p:cNvSpPr>
            <a:spLocks noGrp="1"/>
          </p:cNvSpPr>
          <p:nvPr>
            <p:ph idx="1"/>
          </p:nvPr>
        </p:nvSpPr>
        <p:spPr>
          <a:xfrm>
            <a:off x="457200" y="1124744"/>
            <a:ext cx="8229600" cy="5001419"/>
          </a:xfrm>
        </p:spPr>
        <p:txBody>
          <a:bodyPr/>
          <a:lstStyle/>
          <a:p>
            <a:r>
              <a:rPr lang="en-US" dirty="0" smtClean="0"/>
              <a:t>When </a:t>
            </a:r>
            <a:r>
              <a:rPr lang="en-US" dirty="0"/>
              <a:t>continental plates collide, </a:t>
            </a:r>
            <a:r>
              <a:rPr lang="en-US" dirty="0" smtClean="0"/>
              <a:t>neither plate is </a:t>
            </a:r>
            <a:r>
              <a:rPr lang="en-US" b="1" dirty="0" smtClean="0">
                <a:solidFill>
                  <a:schemeClr val="accent2"/>
                </a:solidFill>
              </a:rPr>
              <a:t>dense</a:t>
            </a:r>
            <a:r>
              <a:rPr lang="en-US" dirty="0" smtClean="0"/>
              <a:t> enough to be pushed down, </a:t>
            </a:r>
            <a:r>
              <a:rPr lang="en-US" dirty="0"/>
              <a:t>so the land buckles like a car hood in a car crash (“uplifting”), forming </a:t>
            </a:r>
            <a:r>
              <a:rPr lang="en-US" b="1" dirty="0">
                <a:solidFill>
                  <a:schemeClr val="accent2"/>
                </a:solidFill>
              </a:rPr>
              <a:t>mountain</a:t>
            </a:r>
            <a:r>
              <a:rPr lang="en-US" dirty="0"/>
              <a:t> ranges</a:t>
            </a:r>
            <a:r>
              <a:rPr lang="en-US" dirty="0" smtClean="0"/>
              <a:t>;</a:t>
            </a:r>
          </a:p>
          <a:p>
            <a:endParaRPr lang="en-US" dirty="0"/>
          </a:p>
          <a:p>
            <a:endParaRPr lang="en-CA" dirty="0"/>
          </a:p>
        </p:txBody>
      </p:sp>
      <p:pic>
        <p:nvPicPr>
          <p:cNvPr id="5" name="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56" y="3140968"/>
            <a:ext cx="6593812" cy="383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2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Himalayan Mountain Range</a:t>
            </a:r>
            <a:endParaRPr lang="en-CA" dirty="0"/>
          </a:p>
        </p:txBody>
      </p:sp>
      <p:sp>
        <p:nvSpPr>
          <p:cNvPr id="3" name="Content Placeholder 2"/>
          <p:cNvSpPr>
            <a:spLocks noGrp="1"/>
          </p:cNvSpPr>
          <p:nvPr>
            <p:ph idx="1"/>
          </p:nvPr>
        </p:nvSpPr>
        <p:spPr/>
        <p:txBody>
          <a:bodyPr/>
          <a:lstStyle/>
          <a:p>
            <a:r>
              <a:rPr lang="en-CA" dirty="0" smtClean="0"/>
              <a:t>Himalayas formed from Indian continent colliding with Asian continent. </a:t>
            </a:r>
          </a:p>
          <a:p>
            <a:r>
              <a:rPr lang="en-CA" dirty="0" smtClean="0"/>
              <a:t>Continue to increase in elevation by several cm per year </a:t>
            </a:r>
          </a:p>
          <a:p>
            <a:endParaRPr lang="en-CA" dirty="0"/>
          </a:p>
        </p:txBody>
      </p:sp>
      <p:pic>
        <p:nvPicPr>
          <p:cNvPr id="4" name="Picture 3" descr="Image result for himalayan mountains"/>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845596"/>
            <a:ext cx="6624736" cy="2975610"/>
          </a:xfrm>
          <a:prstGeom prst="rect">
            <a:avLst/>
          </a:prstGeom>
          <a:noFill/>
          <a:ln>
            <a:noFill/>
          </a:ln>
        </p:spPr>
      </p:pic>
    </p:spTree>
    <p:extLst>
      <p:ext uri="{BB962C8B-B14F-4D97-AF65-F5344CB8AC3E}">
        <p14:creationId xmlns:p14="http://schemas.microsoft.com/office/powerpoint/2010/main" val="4008146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3) </a:t>
            </a:r>
            <a:r>
              <a:rPr lang="en-US" sz="3600" b="1" dirty="0"/>
              <a:t>Transform </a:t>
            </a:r>
            <a:r>
              <a:rPr lang="en-US" sz="3600" b="1" dirty="0" smtClean="0"/>
              <a:t>Boundaries</a:t>
            </a:r>
            <a:endParaRPr lang="en-US" sz="3600" b="1" dirty="0"/>
          </a:p>
        </p:txBody>
      </p:sp>
      <p:sp>
        <p:nvSpPr>
          <p:cNvPr id="3" name="Content Placeholder 2"/>
          <p:cNvSpPr>
            <a:spLocks noGrp="1"/>
          </p:cNvSpPr>
          <p:nvPr>
            <p:ph idx="1"/>
          </p:nvPr>
        </p:nvSpPr>
        <p:spPr>
          <a:xfrm>
            <a:off x="457200" y="1600201"/>
            <a:ext cx="8229600" cy="3124944"/>
          </a:xfrm>
        </p:spPr>
        <p:txBody>
          <a:bodyPr/>
          <a:lstStyle/>
          <a:p>
            <a:pPr lvl="0"/>
            <a:r>
              <a:rPr lang="en-US" dirty="0" smtClean="0"/>
              <a:t>Where </a:t>
            </a:r>
            <a:r>
              <a:rPr lang="en-US" dirty="0"/>
              <a:t>two plates </a:t>
            </a:r>
            <a:r>
              <a:rPr lang="en-US" b="1" dirty="0">
                <a:solidFill>
                  <a:schemeClr val="accent2"/>
                </a:solidFill>
              </a:rPr>
              <a:t>slide</a:t>
            </a:r>
            <a:r>
              <a:rPr lang="en-US" dirty="0"/>
              <a:t> by each </a:t>
            </a:r>
            <a:r>
              <a:rPr lang="en-US" dirty="0" smtClean="0"/>
              <a:t>other</a:t>
            </a:r>
            <a:endParaRPr lang="en-US" dirty="0"/>
          </a:p>
          <a:p>
            <a:pPr lvl="0"/>
            <a:r>
              <a:rPr lang="en-US" dirty="0"/>
              <a:t>Results in frequent </a:t>
            </a:r>
            <a:r>
              <a:rPr lang="en-US" b="1" dirty="0" smtClean="0">
                <a:solidFill>
                  <a:schemeClr val="accent2"/>
                </a:solidFill>
              </a:rPr>
              <a:t>earthquakes</a:t>
            </a:r>
            <a:r>
              <a:rPr lang="en-US" dirty="0"/>
              <a:t> </a:t>
            </a:r>
            <a:r>
              <a:rPr lang="en-US" dirty="0" smtClean="0"/>
              <a:t>and </a:t>
            </a:r>
            <a:r>
              <a:rPr lang="en-US" dirty="0" smtClean="0">
                <a:solidFill>
                  <a:srgbClr val="FF0000"/>
                </a:solidFill>
              </a:rPr>
              <a:t>faults</a:t>
            </a:r>
          </a:p>
          <a:p>
            <a:pPr lvl="0"/>
            <a:r>
              <a:rPr lang="en-US" dirty="0" smtClean="0">
                <a:solidFill>
                  <a:srgbClr val="FF0000"/>
                </a:solidFill>
              </a:rPr>
              <a:t>Fault – breaks in rock layers due to movement on either side</a:t>
            </a:r>
            <a:endParaRPr lang="en-US" dirty="0">
              <a:solidFill>
                <a:srgbClr val="FF0000"/>
              </a:solidFill>
            </a:endParaRPr>
          </a:p>
          <a:p>
            <a:endParaRPr lang="en-US" dirty="0"/>
          </a:p>
        </p:txBody>
      </p:sp>
      <p:pic>
        <p:nvPicPr>
          <p:cNvPr id="13314" name="P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79" y="3788132"/>
            <a:ext cx="4834880" cy="29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6083709" y="4389171"/>
            <a:ext cx="3043378" cy="2303097"/>
          </a:xfrm>
          <a:prstGeom prst="rect">
            <a:avLst/>
          </a:prstGeom>
        </p:spPr>
      </p:pic>
    </p:spTree>
    <p:extLst>
      <p:ext uri="{BB962C8B-B14F-4D97-AF65-F5344CB8AC3E}">
        <p14:creationId xmlns:p14="http://schemas.microsoft.com/office/powerpoint/2010/main" val="255079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dirty="0"/>
              <a:t>3) Transform Boundaries</a:t>
            </a:r>
            <a:endParaRPr lang="en-CA" dirty="0"/>
          </a:p>
        </p:txBody>
      </p:sp>
      <p:sp>
        <p:nvSpPr>
          <p:cNvPr id="3" name="Content Placeholder 2"/>
          <p:cNvSpPr>
            <a:spLocks noGrp="1"/>
          </p:cNvSpPr>
          <p:nvPr>
            <p:ph idx="1"/>
          </p:nvPr>
        </p:nvSpPr>
        <p:spPr>
          <a:xfrm>
            <a:off x="457200" y="1052736"/>
            <a:ext cx="8229600" cy="5073427"/>
          </a:xfrm>
        </p:spPr>
        <p:txBody>
          <a:bodyPr/>
          <a:lstStyle/>
          <a:p>
            <a:r>
              <a:rPr lang="en-CA" dirty="0" smtClean="0"/>
              <a:t>First identified by Canadian geologist, John </a:t>
            </a:r>
            <a:r>
              <a:rPr lang="en-CA" dirty="0" err="1" smtClean="0"/>
              <a:t>Tuzo</a:t>
            </a:r>
            <a:r>
              <a:rPr lang="en-CA" dirty="0" smtClean="0"/>
              <a:t> Wilson.</a:t>
            </a:r>
          </a:p>
          <a:p>
            <a:r>
              <a:rPr lang="en-CA" dirty="0" smtClean="0"/>
              <a:t>Earthquakes are common at these boundaries</a:t>
            </a:r>
          </a:p>
          <a:p>
            <a:r>
              <a:rPr lang="en-CA" dirty="0" smtClean="0"/>
              <a:t>Oct 2012, an earthquake of magnitude of 7.7 originated from movement along the </a:t>
            </a:r>
            <a:r>
              <a:rPr lang="en-CA" b="1" dirty="0" smtClean="0"/>
              <a:t>Queen Charlotte Fault. </a:t>
            </a:r>
            <a:endParaRPr lang="en-CA" b="1" dirty="0"/>
          </a:p>
        </p:txBody>
      </p:sp>
      <p:pic>
        <p:nvPicPr>
          <p:cNvPr id="4" name="Picture 3" descr="Image result for 2012 earthquake queen charlotte"/>
          <p:cNvPicPr/>
          <p:nvPr/>
        </p:nvPicPr>
        <p:blipFill>
          <a:blip r:embed="rId2">
            <a:extLst>
              <a:ext uri="{28A0092B-C50C-407E-A947-70E740481C1C}">
                <a14:useLocalDpi xmlns:a14="http://schemas.microsoft.com/office/drawing/2010/main" val="0"/>
              </a:ext>
            </a:extLst>
          </a:blip>
          <a:srcRect/>
          <a:stretch>
            <a:fillRect/>
          </a:stretch>
        </p:blipFill>
        <p:spPr bwMode="auto">
          <a:xfrm>
            <a:off x="3599625" y="3863975"/>
            <a:ext cx="5943600" cy="3303270"/>
          </a:xfrm>
          <a:prstGeom prst="rect">
            <a:avLst/>
          </a:prstGeom>
          <a:noFill/>
          <a:ln>
            <a:noFill/>
          </a:ln>
        </p:spPr>
      </p:pic>
    </p:spTree>
    <p:extLst>
      <p:ext uri="{BB962C8B-B14F-4D97-AF65-F5344CB8AC3E}">
        <p14:creationId xmlns:p14="http://schemas.microsoft.com/office/powerpoint/2010/main" val="3899890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Transform Boundary</a:t>
            </a:r>
            <a:endParaRPr lang="en-CA" dirty="0"/>
          </a:p>
        </p:txBody>
      </p:sp>
      <p:sp>
        <p:nvSpPr>
          <p:cNvPr id="3" name="Content Placeholder 2"/>
          <p:cNvSpPr>
            <a:spLocks noGrp="1"/>
          </p:cNvSpPr>
          <p:nvPr>
            <p:ph idx="1"/>
          </p:nvPr>
        </p:nvSpPr>
        <p:spPr>
          <a:xfrm>
            <a:off x="457200" y="1600200"/>
            <a:ext cx="3322712" cy="4525963"/>
          </a:xfrm>
        </p:spPr>
        <p:txBody>
          <a:bodyPr/>
          <a:lstStyle/>
          <a:p>
            <a:r>
              <a:rPr lang="en-US" dirty="0" smtClean="0"/>
              <a:t>San </a:t>
            </a:r>
            <a:r>
              <a:rPr lang="en-US" dirty="0"/>
              <a:t>Andreas </a:t>
            </a:r>
            <a:r>
              <a:rPr lang="en-US" dirty="0" smtClean="0"/>
              <a:t>Fault</a:t>
            </a:r>
          </a:p>
          <a:p>
            <a:endParaRPr lang="en-US" dirty="0"/>
          </a:p>
          <a:p>
            <a:endParaRPr lang="en-CA" dirty="0"/>
          </a:p>
        </p:txBody>
      </p:sp>
      <p:pic>
        <p:nvPicPr>
          <p:cNvPr id="4" name="Picture 15" descr="Image of a graph that displays the Transform Boundary.  Please have someone assist you with thi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76056" y="1600200"/>
            <a:ext cx="4083079" cy="49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transform boundary examples"/>
          <p:cNvPicPr/>
          <p:nvPr/>
        </p:nvPicPr>
        <p:blipFill rotWithShape="1">
          <a:blip r:embed="rId4">
            <a:extLst>
              <a:ext uri="{28A0092B-C50C-407E-A947-70E740481C1C}">
                <a14:useLocalDpi xmlns:a14="http://schemas.microsoft.com/office/drawing/2010/main" val="0"/>
              </a:ext>
            </a:extLst>
          </a:blip>
          <a:srcRect b="23618"/>
          <a:stretch/>
        </p:blipFill>
        <p:spPr bwMode="auto">
          <a:xfrm>
            <a:off x="227820" y="3687499"/>
            <a:ext cx="5057775" cy="2895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15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Plate Boundary Symbols</a:t>
            </a:r>
            <a:endParaRPr lang="en-CA" dirty="0"/>
          </a:p>
        </p:txBody>
      </p:sp>
      <p:pic>
        <p:nvPicPr>
          <p:cNvPr id="6" name="Content Placeholder 5" descr="Image result for plate boundary symbol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417638"/>
            <a:ext cx="6912767" cy="5440361"/>
          </a:xfrm>
          <a:prstGeom prst="rect">
            <a:avLst/>
          </a:prstGeom>
          <a:noFill/>
          <a:ln>
            <a:noFill/>
          </a:ln>
        </p:spPr>
      </p:pic>
    </p:spTree>
    <p:extLst>
      <p:ext uri="{BB962C8B-B14F-4D97-AF65-F5344CB8AC3E}">
        <p14:creationId xmlns:p14="http://schemas.microsoft.com/office/powerpoint/2010/main" val="324687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a:t>Crust</a:t>
            </a:r>
            <a:r>
              <a:rPr lang="en-US" b="1" dirty="0"/>
              <a:t>  </a:t>
            </a:r>
            <a:endParaRPr lang="en-US" dirty="0"/>
          </a:p>
        </p:txBody>
      </p:sp>
      <p:sp>
        <p:nvSpPr>
          <p:cNvPr id="3" name="Content Placeholder 2"/>
          <p:cNvSpPr>
            <a:spLocks noGrp="1"/>
          </p:cNvSpPr>
          <p:nvPr>
            <p:ph idx="1"/>
          </p:nvPr>
        </p:nvSpPr>
        <p:spPr/>
        <p:txBody>
          <a:bodyPr>
            <a:normAutofit lnSpcReduction="10000"/>
          </a:bodyPr>
          <a:lstStyle/>
          <a:p>
            <a:pPr lvl="0">
              <a:spcAft>
                <a:spcPts val="1200"/>
              </a:spcAft>
            </a:pPr>
            <a:r>
              <a:rPr lang="en-US" dirty="0" smtClean="0"/>
              <a:t>Outermost layer, </a:t>
            </a:r>
          </a:p>
          <a:p>
            <a:pPr lvl="0">
              <a:spcAft>
                <a:spcPts val="1200"/>
              </a:spcAft>
            </a:pPr>
            <a:r>
              <a:rPr lang="en-US" dirty="0" smtClean="0"/>
              <a:t>relatively </a:t>
            </a:r>
            <a:r>
              <a:rPr lang="en-US" b="1" dirty="0" smtClean="0">
                <a:solidFill>
                  <a:schemeClr val="accent2"/>
                </a:solidFill>
              </a:rPr>
              <a:t>solid</a:t>
            </a:r>
            <a:r>
              <a:rPr lang="en-US" dirty="0" smtClean="0"/>
              <a:t>, brittle rock layer</a:t>
            </a:r>
          </a:p>
          <a:p>
            <a:pPr marL="0" lvl="0" indent="0">
              <a:buNone/>
            </a:pPr>
            <a:r>
              <a:rPr lang="en-US" b="1" i="1" dirty="0" smtClean="0"/>
              <a:t>Continental </a:t>
            </a:r>
            <a:r>
              <a:rPr lang="en-US" b="1" i="1" dirty="0"/>
              <a:t>crust</a:t>
            </a:r>
            <a:r>
              <a:rPr lang="en-US" b="1" dirty="0"/>
              <a:t> </a:t>
            </a:r>
          </a:p>
          <a:p>
            <a:pPr lvl="1"/>
            <a:r>
              <a:rPr lang="en-US" dirty="0"/>
              <a:t>approx. 50 km thick</a:t>
            </a:r>
          </a:p>
          <a:p>
            <a:pPr lvl="1">
              <a:spcAft>
                <a:spcPts val="1200"/>
              </a:spcAft>
            </a:pPr>
            <a:r>
              <a:rPr lang="en-US" dirty="0"/>
              <a:t>made from </a:t>
            </a:r>
            <a:r>
              <a:rPr lang="en-US" b="1" dirty="0">
                <a:solidFill>
                  <a:schemeClr val="accent2"/>
                </a:solidFill>
              </a:rPr>
              <a:t>less</a:t>
            </a:r>
            <a:r>
              <a:rPr lang="en-US" dirty="0"/>
              <a:t> dense type of rock called </a:t>
            </a:r>
            <a:r>
              <a:rPr lang="en-US" b="1" dirty="0" smtClean="0">
                <a:solidFill>
                  <a:schemeClr val="accent2"/>
                </a:solidFill>
              </a:rPr>
              <a:t>granite</a:t>
            </a:r>
          </a:p>
          <a:p>
            <a:pPr marL="0" indent="0">
              <a:buNone/>
            </a:pPr>
            <a:r>
              <a:rPr lang="en-US" b="1" i="1" dirty="0" smtClean="0"/>
              <a:t>Oceanic </a:t>
            </a:r>
            <a:r>
              <a:rPr lang="en-US" b="1" i="1" dirty="0"/>
              <a:t>crust </a:t>
            </a:r>
          </a:p>
          <a:p>
            <a:pPr lvl="1"/>
            <a:r>
              <a:rPr lang="en-US" dirty="0"/>
              <a:t>approx. 10 km thick</a:t>
            </a:r>
          </a:p>
          <a:p>
            <a:pPr lvl="1"/>
            <a:r>
              <a:rPr lang="en-US" dirty="0"/>
              <a:t>made from </a:t>
            </a:r>
            <a:r>
              <a:rPr lang="en-US" b="1" dirty="0">
                <a:solidFill>
                  <a:schemeClr val="accent2"/>
                </a:solidFill>
              </a:rPr>
              <a:t>dense</a:t>
            </a:r>
            <a:r>
              <a:rPr lang="en-US" dirty="0"/>
              <a:t> rock called </a:t>
            </a:r>
            <a:r>
              <a:rPr lang="en-US" b="1" dirty="0">
                <a:solidFill>
                  <a:schemeClr val="accent2"/>
                </a:solidFill>
              </a:rPr>
              <a:t>basalt</a:t>
            </a:r>
          </a:p>
          <a:p>
            <a:endParaRPr lang="en-US" dirty="0"/>
          </a:p>
        </p:txBody>
      </p:sp>
      <p:pic>
        <p:nvPicPr>
          <p:cNvPr id="4" name="Picture 27" descr="http://www.svsd.sk.ca/grassroots/2001/project2/proj4/earth_gr3/pics/earthlay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689" y="5403575"/>
            <a:ext cx="2307311" cy="132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449028"/>
            <a:ext cx="2664296" cy="2045538"/>
          </a:xfrm>
          <a:prstGeom prst="rect">
            <a:avLst/>
          </a:prstGeom>
        </p:spPr>
      </p:pic>
    </p:spTree>
    <p:extLst>
      <p:ext uri="{BB962C8B-B14F-4D97-AF65-F5344CB8AC3E}">
        <p14:creationId xmlns:p14="http://schemas.microsoft.com/office/powerpoint/2010/main" val="35108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143000"/>
          </a:xfrm>
        </p:spPr>
        <p:txBody>
          <a:bodyPr>
            <a:normAutofit/>
          </a:bodyPr>
          <a:lstStyle/>
          <a:p>
            <a:pPr algn="l"/>
            <a:r>
              <a:rPr lang="en-US" sz="4000" b="1" u="sng" dirty="0" smtClean="0"/>
              <a:t>III. Plate </a:t>
            </a:r>
            <a:r>
              <a:rPr lang="en-US" sz="4000" b="1" u="sng" dirty="0"/>
              <a:t>Motion</a:t>
            </a:r>
            <a:endParaRPr lang="en-US" sz="4000" dirty="0"/>
          </a:p>
        </p:txBody>
      </p:sp>
      <p:sp>
        <p:nvSpPr>
          <p:cNvPr id="3" name="Content Placeholder 2"/>
          <p:cNvSpPr>
            <a:spLocks noGrp="1"/>
          </p:cNvSpPr>
          <p:nvPr>
            <p:ph idx="1"/>
          </p:nvPr>
        </p:nvSpPr>
        <p:spPr>
          <a:xfrm>
            <a:off x="457200" y="3040360"/>
            <a:ext cx="8229600" cy="2980928"/>
          </a:xfrm>
        </p:spPr>
        <p:txBody>
          <a:bodyPr/>
          <a:lstStyle/>
          <a:p>
            <a:pPr lvl="0">
              <a:spcAft>
                <a:spcPts val="1200"/>
              </a:spcAft>
            </a:pPr>
            <a:r>
              <a:rPr lang="en-US" dirty="0"/>
              <a:t>Tectonic plates make up the </a:t>
            </a:r>
            <a:r>
              <a:rPr lang="en-US" b="1" dirty="0">
                <a:solidFill>
                  <a:schemeClr val="accent2"/>
                </a:solidFill>
              </a:rPr>
              <a:t>lithosphere</a:t>
            </a:r>
            <a:r>
              <a:rPr lang="en-US" dirty="0"/>
              <a:t> (crust and upper portion of mantle), which floats on the </a:t>
            </a:r>
            <a:r>
              <a:rPr lang="en-US" b="1" dirty="0">
                <a:solidFill>
                  <a:schemeClr val="accent2"/>
                </a:solidFill>
              </a:rPr>
              <a:t>asthenosphere</a:t>
            </a:r>
            <a:r>
              <a:rPr lang="en-US" dirty="0"/>
              <a:t> (molten, lower mantle</a:t>
            </a:r>
            <a:r>
              <a:rPr lang="en-US" dirty="0" smtClean="0"/>
              <a:t>).</a:t>
            </a:r>
            <a:endParaRPr lang="en-US" dirty="0"/>
          </a:p>
          <a:p>
            <a:pPr lvl="0"/>
            <a:r>
              <a:rPr lang="en-US" dirty="0"/>
              <a:t>Tectonic plates are all </a:t>
            </a:r>
            <a:r>
              <a:rPr lang="en-US" b="1" dirty="0">
                <a:solidFill>
                  <a:schemeClr val="accent2"/>
                </a:solidFill>
              </a:rPr>
              <a:t>moving</a:t>
            </a:r>
            <a:r>
              <a:rPr lang="en-US" dirty="0"/>
              <a:t> at the same time</a:t>
            </a:r>
          </a:p>
        </p:txBody>
      </p:sp>
      <p:pic>
        <p:nvPicPr>
          <p:cNvPr id="8194" name="P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60648"/>
            <a:ext cx="2297162" cy="253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9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ltLang="en-US"/>
              <a:t>(c) McGraw Hill Ryerson 2007</a:t>
            </a:r>
            <a:endParaRPr lang="en-US" altLang="en-US" sz="1400" i="0"/>
          </a:p>
        </p:txBody>
      </p:sp>
      <p:sp>
        <p:nvSpPr>
          <p:cNvPr id="50178" name="Rectangle 2"/>
          <p:cNvSpPr>
            <a:spLocks noGrp="1" noChangeArrowheads="1"/>
          </p:cNvSpPr>
          <p:nvPr>
            <p:ph type="title"/>
          </p:nvPr>
        </p:nvSpPr>
        <p:spPr>
          <a:xfrm>
            <a:off x="76200" y="76200"/>
            <a:ext cx="7315200" cy="1066800"/>
          </a:xfrm>
        </p:spPr>
        <p:txBody>
          <a:bodyPr/>
          <a:lstStyle/>
          <a:p>
            <a:r>
              <a:rPr lang="en-US" b="1" u="sng" dirty="0"/>
              <a:t>III. Plate Movement</a:t>
            </a:r>
            <a:endParaRPr lang="en-US" altLang="en-US" dirty="0"/>
          </a:p>
        </p:txBody>
      </p:sp>
      <p:sp>
        <p:nvSpPr>
          <p:cNvPr id="50180" name="Rectangle 4"/>
          <p:cNvSpPr>
            <a:spLocks noGrp="1" noChangeArrowheads="1"/>
          </p:cNvSpPr>
          <p:nvPr>
            <p:ph type="body" idx="1"/>
          </p:nvPr>
        </p:nvSpPr>
        <p:spPr>
          <a:xfrm>
            <a:off x="228600" y="1371600"/>
            <a:ext cx="8915400" cy="5334000"/>
          </a:xfrm>
        </p:spPr>
        <p:txBody>
          <a:bodyPr>
            <a:normAutofit/>
          </a:bodyPr>
          <a:lstStyle/>
          <a:p>
            <a:pPr>
              <a:lnSpc>
                <a:spcPct val="90000"/>
              </a:lnSpc>
            </a:pPr>
            <a:r>
              <a:rPr lang="en-US" altLang="en-US" dirty="0" smtClean="0"/>
              <a:t>Variable temperature causes convection currents</a:t>
            </a:r>
            <a:endParaRPr lang="en-US" altLang="en-US" dirty="0"/>
          </a:p>
        </p:txBody>
      </p:sp>
      <p:sp>
        <p:nvSpPr>
          <p:cNvPr id="50186" name="Text Box 10"/>
          <p:cNvSpPr txBox="1">
            <a:spLocks noChangeArrowheads="1"/>
          </p:cNvSpPr>
          <p:nvPr/>
        </p:nvSpPr>
        <p:spPr bwMode="auto">
          <a:xfrm>
            <a:off x="6938963" y="6172200"/>
            <a:ext cx="205263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en-US" altLang="en-US" sz="1400">
                <a:solidFill>
                  <a:srgbClr val="0D5613"/>
                </a:solidFill>
              </a:rPr>
              <a:t> See pages 520 - 522</a:t>
            </a:r>
            <a:endParaRPr lang="en-US" altLang="en-US"/>
          </a:p>
        </p:txBody>
      </p:sp>
      <p:pic>
        <p:nvPicPr>
          <p:cNvPr id="50196" name="Picture 20" descr="crus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50023" y="1896009"/>
            <a:ext cx="6472554" cy="456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07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Mantle Convection</a:t>
            </a:r>
            <a:endParaRPr lang="en-US" sz="4000" dirty="0"/>
          </a:p>
        </p:txBody>
      </p:sp>
      <p:sp>
        <p:nvSpPr>
          <p:cNvPr id="3" name="Content Placeholder 2"/>
          <p:cNvSpPr>
            <a:spLocks noGrp="1"/>
          </p:cNvSpPr>
          <p:nvPr>
            <p:ph idx="1"/>
          </p:nvPr>
        </p:nvSpPr>
        <p:spPr>
          <a:xfrm>
            <a:off x="458154" y="1600201"/>
            <a:ext cx="8074286" cy="3268960"/>
          </a:xfrm>
        </p:spPr>
        <p:txBody>
          <a:bodyPr>
            <a:normAutofit fontScale="85000" lnSpcReduction="20000"/>
          </a:bodyPr>
          <a:lstStyle/>
          <a:p>
            <a:pPr lvl="0"/>
            <a:r>
              <a:rPr lang="en-US" dirty="0" smtClean="0"/>
              <a:t>Molten </a:t>
            </a:r>
            <a:r>
              <a:rPr lang="en-US" dirty="0"/>
              <a:t>rock called </a:t>
            </a:r>
            <a:r>
              <a:rPr lang="en-US" b="1" dirty="0">
                <a:solidFill>
                  <a:schemeClr val="accent2"/>
                </a:solidFill>
              </a:rPr>
              <a:t>magma</a:t>
            </a:r>
            <a:r>
              <a:rPr lang="en-US" dirty="0"/>
              <a:t> </a:t>
            </a:r>
            <a:r>
              <a:rPr lang="en-US" dirty="0" smtClean="0"/>
              <a:t>in the mantle is </a:t>
            </a:r>
            <a:r>
              <a:rPr lang="en-US" dirty="0"/>
              <a:t>heated up near the core of the earth and becomes less </a:t>
            </a:r>
            <a:r>
              <a:rPr lang="en-US" b="1" dirty="0">
                <a:solidFill>
                  <a:schemeClr val="accent2"/>
                </a:solidFill>
              </a:rPr>
              <a:t>dense</a:t>
            </a:r>
            <a:r>
              <a:rPr lang="en-US" b="1" dirty="0"/>
              <a:t> </a:t>
            </a:r>
            <a:r>
              <a:rPr lang="en-US" dirty="0"/>
              <a:t>and </a:t>
            </a:r>
            <a:r>
              <a:rPr lang="en-US" b="1" dirty="0" smtClean="0">
                <a:solidFill>
                  <a:schemeClr val="accent2"/>
                </a:solidFill>
              </a:rPr>
              <a:t>buoyant</a:t>
            </a:r>
            <a:r>
              <a:rPr lang="en-US" dirty="0" smtClean="0"/>
              <a:t>.</a:t>
            </a:r>
          </a:p>
          <a:p>
            <a:pPr lvl="0"/>
            <a:r>
              <a:rPr lang="en-US" dirty="0" smtClean="0"/>
              <a:t>Warmer, less dense material rises and cooler, denser material sinks, causing </a:t>
            </a:r>
            <a:r>
              <a:rPr lang="en-US" b="1" dirty="0" smtClean="0">
                <a:solidFill>
                  <a:srgbClr val="FF0000"/>
                </a:solidFill>
              </a:rPr>
              <a:t>convection current</a:t>
            </a:r>
            <a:r>
              <a:rPr lang="en-US" dirty="0" smtClean="0"/>
              <a:t>. </a:t>
            </a:r>
          </a:p>
          <a:p>
            <a:pPr lvl="0"/>
            <a:r>
              <a:rPr lang="en-US" dirty="0" smtClean="0"/>
              <a:t>As magma moves, </a:t>
            </a:r>
          </a:p>
          <a:p>
            <a:pPr marL="0" lvl="0" indent="0">
              <a:buNone/>
            </a:pPr>
            <a:r>
              <a:rPr lang="en-US" dirty="0" smtClean="0"/>
              <a:t>it drags the tectonic </a:t>
            </a:r>
          </a:p>
          <a:p>
            <a:pPr marL="0" lvl="0" indent="0">
              <a:buNone/>
            </a:pPr>
            <a:r>
              <a:rPr lang="en-US" dirty="0" smtClean="0"/>
              <a:t>plates above with it.</a:t>
            </a:r>
            <a:endParaRPr lang="en-US" dirty="0"/>
          </a:p>
          <a:p>
            <a:endParaRPr lang="en-US" dirty="0"/>
          </a:p>
        </p:txBody>
      </p:sp>
      <p:pic>
        <p:nvPicPr>
          <p:cNvPr id="4" name="Picture 3"/>
          <p:cNvPicPr>
            <a:picLocks noChangeAspect="1"/>
          </p:cNvPicPr>
          <p:nvPr/>
        </p:nvPicPr>
        <p:blipFill>
          <a:blip r:embed="rId3"/>
          <a:stretch>
            <a:fillRect/>
          </a:stretch>
        </p:blipFill>
        <p:spPr>
          <a:xfrm>
            <a:off x="3419872" y="3520510"/>
            <a:ext cx="5979588" cy="3370313"/>
          </a:xfrm>
          <a:prstGeom prst="rect">
            <a:avLst/>
          </a:prstGeom>
        </p:spPr>
      </p:pic>
    </p:spTree>
    <p:extLst>
      <p:ext uri="{BB962C8B-B14F-4D97-AF65-F5344CB8AC3E}">
        <p14:creationId xmlns:p14="http://schemas.microsoft.com/office/powerpoint/2010/main" val="2262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154" y="3439541"/>
            <a:ext cx="8228646" cy="4525963"/>
          </a:xfrm>
        </p:spPr>
        <p:txBody>
          <a:bodyPr>
            <a:normAutofit/>
          </a:bodyPr>
          <a:lstStyle/>
          <a:p>
            <a:pPr lvl="0">
              <a:spcAft>
                <a:spcPts val="1200"/>
              </a:spcAft>
            </a:pPr>
            <a:r>
              <a:rPr lang="en-US" dirty="0" smtClean="0"/>
              <a:t>Rising magma pushes plates apart at </a:t>
            </a:r>
            <a:r>
              <a:rPr lang="en-US" b="1" dirty="0" smtClean="0">
                <a:solidFill>
                  <a:schemeClr val="accent2"/>
                </a:solidFill>
              </a:rPr>
              <a:t>spreading</a:t>
            </a:r>
            <a:r>
              <a:rPr lang="en-US" dirty="0" smtClean="0"/>
              <a:t> centers in oceans</a:t>
            </a:r>
          </a:p>
          <a:p>
            <a:pPr lvl="0">
              <a:spcAft>
                <a:spcPts val="1200"/>
              </a:spcAft>
            </a:pPr>
            <a:r>
              <a:rPr lang="en-US" dirty="0" smtClean="0"/>
              <a:t>Colder, dense magma near the surface </a:t>
            </a:r>
            <a:r>
              <a:rPr lang="en-US" b="1" dirty="0" smtClean="0">
                <a:solidFill>
                  <a:schemeClr val="accent2"/>
                </a:solidFill>
              </a:rPr>
              <a:t>sinks</a:t>
            </a:r>
            <a:r>
              <a:rPr lang="en-US" dirty="0" smtClean="0"/>
              <a:t>.</a:t>
            </a:r>
          </a:p>
          <a:p>
            <a:pPr lvl="0"/>
            <a:r>
              <a:rPr lang="en-US" dirty="0" smtClean="0"/>
              <a:t>The rotation causes </a:t>
            </a:r>
            <a:r>
              <a:rPr lang="en-US" b="1" dirty="0" smtClean="0">
                <a:solidFill>
                  <a:schemeClr val="accent2"/>
                </a:solidFill>
              </a:rPr>
              <a:t>movement</a:t>
            </a:r>
            <a:r>
              <a:rPr lang="en-US" dirty="0" smtClean="0"/>
              <a:t> of the plates.</a:t>
            </a:r>
          </a:p>
          <a:p>
            <a:endParaRPr lang="en-US" dirty="0"/>
          </a:p>
        </p:txBody>
      </p:sp>
      <p:pic>
        <p:nvPicPr>
          <p:cNvPr id="5" name="Picture 4"/>
          <p:cNvPicPr>
            <a:picLocks noChangeAspect="1"/>
          </p:cNvPicPr>
          <p:nvPr/>
        </p:nvPicPr>
        <p:blipFill>
          <a:blip r:embed="rId3"/>
          <a:stretch>
            <a:fillRect/>
          </a:stretch>
        </p:blipFill>
        <p:spPr>
          <a:xfrm>
            <a:off x="4588243" y="260648"/>
            <a:ext cx="3900951" cy="2881826"/>
          </a:xfrm>
          <a:prstGeom prst="rect">
            <a:avLst/>
          </a:prstGeom>
        </p:spPr>
      </p:pic>
    </p:spTree>
    <p:extLst>
      <p:ext uri="{BB962C8B-B14F-4D97-AF65-F5344CB8AC3E}">
        <p14:creationId xmlns:p14="http://schemas.microsoft.com/office/powerpoint/2010/main" val="29678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The </a:t>
            </a:r>
            <a:r>
              <a:rPr lang="en-US" sz="4000" b="1" u="sng" dirty="0"/>
              <a:t>Earth’s </a:t>
            </a:r>
            <a:r>
              <a:rPr lang="en-US" sz="4000" b="1" u="sng" dirty="0" smtClean="0"/>
              <a:t>Temperature</a:t>
            </a:r>
            <a:endParaRPr lang="en-US" sz="4000" dirty="0"/>
          </a:p>
        </p:txBody>
      </p:sp>
      <p:sp>
        <p:nvSpPr>
          <p:cNvPr id="3" name="Content Placeholder 2"/>
          <p:cNvSpPr>
            <a:spLocks noGrp="1"/>
          </p:cNvSpPr>
          <p:nvPr>
            <p:ph idx="1"/>
          </p:nvPr>
        </p:nvSpPr>
        <p:spPr/>
        <p:txBody>
          <a:bodyPr>
            <a:normAutofit/>
          </a:bodyPr>
          <a:lstStyle/>
          <a:p>
            <a:pPr lvl="0"/>
            <a:r>
              <a:rPr lang="en-US" dirty="0"/>
              <a:t>As you go deeper into the Earth’s crust, the temperature </a:t>
            </a:r>
            <a:r>
              <a:rPr lang="en-US" b="1" dirty="0">
                <a:solidFill>
                  <a:schemeClr val="accent2"/>
                </a:solidFill>
              </a:rPr>
              <a:t>increases</a:t>
            </a:r>
            <a:r>
              <a:rPr lang="en-US" dirty="0"/>
              <a:t> about 1</a:t>
            </a:r>
            <a:r>
              <a:rPr lang="en-US" baseline="30000" dirty="0"/>
              <a:t>o</a:t>
            </a:r>
            <a:r>
              <a:rPr lang="en-US" dirty="0"/>
              <a:t>C for every 40 m of </a:t>
            </a:r>
            <a:r>
              <a:rPr lang="en-US" dirty="0" smtClean="0"/>
              <a:t>depth</a:t>
            </a:r>
            <a:r>
              <a:rPr lang="en-US" dirty="0"/>
              <a:t> </a:t>
            </a:r>
          </a:p>
          <a:p>
            <a:pPr lvl="0"/>
            <a:r>
              <a:rPr lang="en-US" dirty="0"/>
              <a:t>Beneath the crust, this temperature rise gradually </a:t>
            </a:r>
            <a:r>
              <a:rPr lang="en-US" b="1" dirty="0" smtClean="0">
                <a:solidFill>
                  <a:schemeClr val="accent2"/>
                </a:solidFill>
              </a:rPr>
              <a:t>slows</a:t>
            </a:r>
            <a:r>
              <a:rPr lang="en-US" dirty="0"/>
              <a:t>, until a core temperature of about  7000</a:t>
            </a:r>
            <a:r>
              <a:rPr lang="en-US" baseline="30000" dirty="0"/>
              <a:t>o</a:t>
            </a:r>
            <a:r>
              <a:rPr lang="en-US" dirty="0"/>
              <a:t>C is reached</a:t>
            </a:r>
            <a:r>
              <a:rPr lang="en-US" dirty="0" smtClean="0"/>
              <a:t>.</a:t>
            </a:r>
            <a:endParaRPr lang="en-US" dirty="0"/>
          </a:p>
        </p:txBody>
      </p:sp>
    </p:spTree>
    <p:extLst>
      <p:ext uri="{BB962C8B-B14F-4D97-AF65-F5344CB8AC3E}">
        <p14:creationId xmlns:p14="http://schemas.microsoft.com/office/powerpoint/2010/main" val="29250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5"/>
            <a:ext cx="8229600" cy="3888432"/>
          </a:xfrm>
        </p:spPr>
        <p:txBody>
          <a:bodyPr>
            <a:normAutofit/>
          </a:bodyPr>
          <a:lstStyle/>
          <a:p>
            <a:pPr lvl="0">
              <a:spcAft>
                <a:spcPts val="1200"/>
              </a:spcAft>
            </a:pPr>
            <a:r>
              <a:rPr lang="en-US" dirty="0" smtClean="0"/>
              <a:t>The </a:t>
            </a:r>
            <a:r>
              <a:rPr lang="en-US" dirty="0"/>
              <a:t>Earth’s heat comes from:</a:t>
            </a:r>
          </a:p>
          <a:p>
            <a:pPr lvl="1">
              <a:buFont typeface="Arial" panose="020B0604020202020204" pitchFamily="34" charset="0"/>
              <a:buChar char="•"/>
            </a:pPr>
            <a:r>
              <a:rPr lang="en-US" sz="3200" b="1" dirty="0">
                <a:solidFill>
                  <a:schemeClr val="accent2"/>
                </a:solidFill>
              </a:rPr>
              <a:t>radioactive</a:t>
            </a:r>
            <a:r>
              <a:rPr lang="en-US" sz="3200" dirty="0"/>
              <a:t> element  decay (uranium, potassium, thorium</a:t>
            </a:r>
            <a:r>
              <a:rPr lang="en-US" sz="3200" dirty="0" smtClean="0"/>
              <a:t>);</a:t>
            </a:r>
            <a:endParaRPr lang="en-US" sz="3200" dirty="0"/>
          </a:p>
          <a:p>
            <a:pPr lvl="1">
              <a:buFont typeface="Arial" panose="020B0604020202020204" pitchFamily="34" charset="0"/>
              <a:buChar char="•"/>
            </a:pPr>
            <a:r>
              <a:rPr lang="en-US" sz="3200" b="1" dirty="0">
                <a:solidFill>
                  <a:schemeClr val="accent2"/>
                </a:solidFill>
              </a:rPr>
              <a:t>friction</a:t>
            </a:r>
            <a:r>
              <a:rPr lang="en-US" sz="3200" dirty="0"/>
              <a:t> between rock masses in the crust and </a:t>
            </a:r>
            <a:r>
              <a:rPr lang="en-US" sz="3200" dirty="0" smtClean="0"/>
              <a:t>mantle;</a:t>
            </a:r>
            <a:endParaRPr lang="en-US" sz="3200" dirty="0"/>
          </a:p>
          <a:p>
            <a:pPr lvl="1">
              <a:buFont typeface="Arial" panose="020B0604020202020204" pitchFamily="34" charset="0"/>
              <a:buChar char="•"/>
            </a:pPr>
            <a:r>
              <a:rPr lang="en-US" sz="3200" dirty="0"/>
              <a:t>heat left over from planetary </a:t>
            </a:r>
            <a:r>
              <a:rPr lang="en-US" sz="3200" b="1" dirty="0" smtClean="0">
                <a:solidFill>
                  <a:schemeClr val="accent2"/>
                </a:solidFill>
              </a:rPr>
              <a:t>formation</a:t>
            </a:r>
            <a:r>
              <a:rPr lang="en-US" sz="3200" dirty="0" smtClean="0"/>
              <a:t>.</a:t>
            </a:r>
            <a:endParaRPr lang="en-US" sz="3200" dirty="0"/>
          </a:p>
        </p:txBody>
      </p:sp>
      <p:pic>
        <p:nvPicPr>
          <p:cNvPr id="4" name="Picture 8" descr="Isotopes are forms of an element that have the same number of electrons and protons but different numbers of neutrons. Some of these atomic arrangements are stable, and some are not. The unstable isotopes change over time into more stable isotopes, in a process called radioactive decay. The original unstable isotope is called the parent isotope, and the more stable form is called the daughter isot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157192"/>
            <a:ext cx="2304256" cy="12999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rt:A diagram shows the relationship between volcanic activity and Earth's tectonic plates. Stratovolcanoes tend to form at subduction zones, or convergent plate margins, where an oceanic plate slides beneath a continental plate and contributes to the rise of magma to the surface. At rift zones, or divergent margins, shield volcanoes tend to form as two oceanic plates pull slowly apart and magma effuses upward through the gap. Volcanoes are not generally found at strike-slip zones, where two plates slide laterally past each other. “Hot spot” volcanoes may form where plumes of lava rise from deep within the mantle to Earth's crust far from any plate marg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92" y="5157192"/>
            <a:ext cx="2907640" cy="1340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2.gstatic.com/images?q=tbn:ANd9GcTkNrgmsYxHXxUOKDegZdvG9qMVfUe4v0LUtbvDsLavigJ3m_zt1HR9mBN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407" y="5157192"/>
            <a:ext cx="1285875"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Two other processes affecting plate movement</a:t>
            </a:r>
            <a:endParaRPr lang="en-CA" dirty="0"/>
          </a:p>
        </p:txBody>
      </p:sp>
      <p:sp>
        <p:nvSpPr>
          <p:cNvPr id="3" name="Content Placeholder 2"/>
          <p:cNvSpPr>
            <a:spLocks noGrp="1"/>
          </p:cNvSpPr>
          <p:nvPr>
            <p:ph idx="1"/>
          </p:nvPr>
        </p:nvSpPr>
        <p:spPr/>
        <p:txBody>
          <a:bodyPr/>
          <a:lstStyle/>
          <a:p>
            <a:pPr marL="0" indent="0">
              <a:buNone/>
            </a:pPr>
            <a:r>
              <a:rPr lang="en-CA" b="1" dirty="0" smtClean="0"/>
              <a:t>Ridge Push </a:t>
            </a:r>
            <a:r>
              <a:rPr lang="en-CA" dirty="0" smtClean="0"/>
              <a:t>– rising material spread out as it reaches the upper mantle. This cause the lithosphere to lift and push tectonic plates apart at divergent plate boundaries. </a:t>
            </a:r>
          </a:p>
          <a:p>
            <a:pPr marL="0" indent="0">
              <a:buNone/>
            </a:pPr>
            <a:endParaRPr lang="en-CA" dirty="0" smtClean="0"/>
          </a:p>
        </p:txBody>
      </p:sp>
      <p:pic>
        <p:nvPicPr>
          <p:cNvPr id="4" name="Picture 3" descr="Image result for ridge push image"/>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717032"/>
            <a:ext cx="6591672" cy="2809174"/>
          </a:xfrm>
          <a:prstGeom prst="rect">
            <a:avLst/>
          </a:prstGeom>
          <a:noFill/>
          <a:ln>
            <a:noFill/>
          </a:ln>
        </p:spPr>
      </p:pic>
    </p:spTree>
    <p:extLst>
      <p:ext uri="{BB962C8B-B14F-4D97-AF65-F5344CB8AC3E}">
        <p14:creationId xmlns:p14="http://schemas.microsoft.com/office/powerpoint/2010/main" val="4090072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Slab Pull</a:t>
            </a:r>
            <a:endParaRPr lang="en-CA" dirty="0"/>
          </a:p>
        </p:txBody>
      </p:sp>
      <p:sp>
        <p:nvSpPr>
          <p:cNvPr id="3" name="Content Placeholder 2"/>
          <p:cNvSpPr>
            <a:spLocks noGrp="1"/>
          </p:cNvSpPr>
          <p:nvPr>
            <p:ph idx="1"/>
          </p:nvPr>
        </p:nvSpPr>
        <p:spPr/>
        <p:txBody>
          <a:bodyPr/>
          <a:lstStyle/>
          <a:p>
            <a:r>
              <a:rPr lang="en-CA" dirty="0"/>
              <a:t>Slab Pull – as the leading edge of a </a:t>
            </a:r>
            <a:r>
              <a:rPr lang="en-CA" dirty="0" err="1"/>
              <a:t>subducting</a:t>
            </a:r>
            <a:r>
              <a:rPr lang="en-CA" dirty="0"/>
              <a:t> plate sinks, it pulls the rest of the plate with it at convergent </a:t>
            </a:r>
            <a:r>
              <a:rPr lang="en-CA" dirty="0" smtClean="0"/>
              <a:t>plate </a:t>
            </a:r>
            <a:r>
              <a:rPr lang="en-CA" dirty="0"/>
              <a:t>boundaries. Gravity and convection assist this movement. </a:t>
            </a:r>
            <a:endParaRPr lang="en-CA" dirty="0" smtClean="0"/>
          </a:p>
          <a:p>
            <a:endParaRPr lang="en-CA" dirty="0"/>
          </a:p>
          <a:p>
            <a:endParaRPr lang="en-CA" dirty="0"/>
          </a:p>
        </p:txBody>
      </p:sp>
      <p:pic>
        <p:nvPicPr>
          <p:cNvPr id="4" name="Picture 3" descr="Image result for ridge push image"/>
          <p:cNvPicPr/>
          <p:nvPr/>
        </p:nvPicPr>
        <p:blipFill>
          <a:blip r:embed="rId2">
            <a:extLst>
              <a:ext uri="{28A0092B-C50C-407E-A947-70E740481C1C}">
                <a14:useLocalDpi xmlns:a14="http://schemas.microsoft.com/office/drawing/2010/main" val="0"/>
              </a:ext>
            </a:extLst>
          </a:blip>
          <a:srcRect/>
          <a:stretch>
            <a:fillRect/>
          </a:stretch>
        </p:blipFill>
        <p:spPr bwMode="auto">
          <a:xfrm>
            <a:off x="899592" y="3885807"/>
            <a:ext cx="6965598" cy="2511479"/>
          </a:xfrm>
          <a:prstGeom prst="rect">
            <a:avLst/>
          </a:prstGeom>
          <a:noFill/>
          <a:ln>
            <a:noFill/>
          </a:ln>
        </p:spPr>
      </p:pic>
    </p:spTree>
    <p:extLst>
      <p:ext uri="{BB962C8B-B14F-4D97-AF65-F5344CB8AC3E}">
        <p14:creationId xmlns:p14="http://schemas.microsoft.com/office/powerpoint/2010/main" val="321432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Name and draw three main types of tectonic plate boundaries.</a:t>
            </a:r>
          </a:p>
          <a:p>
            <a:pPr marL="514350" indent="-514350">
              <a:buFont typeface="+mj-lt"/>
              <a:buAutoNum type="arabicPeriod"/>
            </a:pPr>
            <a:r>
              <a:rPr lang="en-CA" dirty="0" smtClean="0"/>
              <a:t>Why does subduction not occur at some kinds of tectonic plate boundaries?</a:t>
            </a:r>
          </a:p>
          <a:p>
            <a:pPr marL="514350" indent="-514350">
              <a:buFont typeface="+mj-lt"/>
              <a:buAutoNum type="arabicPeriod"/>
            </a:pPr>
            <a:r>
              <a:rPr lang="en-CA" dirty="0" smtClean="0"/>
              <a:t>Describe the process that results in a volcanic island arc.</a:t>
            </a:r>
          </a:p>
          <a:p>
            <a:pPr marL="514350" indent="-514350">
              <a:buFont typeface="+mj-lt"/>
              <a:buAutoNum type="arabicPeriod"/>
            </a:pPr>
            <a:r>
              <a:rPr lang="en-CA" dirty="0" smtClean="0"/>
              <a:t>Name a mountain range produced by continental-continental plate convergence.</a:t>
            </a:r>
            <a:endParaRPr lang="en-CA" dirty="0"/>
          </a:p>
        </p:txBody>
      </p:sp>
    </p:spTree>
    <p:extLst>
      <p:ext uri="{BB962C8B-B14F-4D97-AF65-F5344CB8AC3E}">
        <p14:creationId xmlns:p14="http://schemas.microsoft.com/office/powerpoint/2010/main" val="1471354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Mantle</a:t>
            </a:r>
            <a:endParaRPr lang="en-US" sz="4000" u="sng" dirty="0"/>
          </a:p>
        </p:txBody>
      </p:sp>
      <p:sp>
        <p:nvSpPr>
          <p:cNvPr id="3" name="Content Placeholder 2"/>
          <p:cNvSpPr>
            <a:spLocks noGrp="1"/>
          </p:cNvSpPr>
          <p:nvPr>
            <p:ph idx="1"/>
          </p:nvPr>
        </p:nvSpPr>
        <p:spPr/>
        <p:txBody>
          <a:bodyPr>
            <a:normAutofit/>
          </a:bodyPr>
          <a:lstStyle/>
          <a:p>
            <a:pPr lvl="0"/>
            <a:r>
              <a:rPr lang="en-US" dirty="0" smtClean="0"/>
              <a:t>Thickest layer: 2900 </a:t>
            </a:r>
            <a:r>
              <a:rPr lang="en-US" dirty="0"/>
              <a:t>km </a:t>
            </a:r>
            <a:r>
              <a:rPr lang="en-US" dirty="0" smtClean="0"/>
              <a:t>thick</a:t>
            </a:r>
          </a:p>
          <a:p>
            <a:pPr lvl="0"/>
            <a:r>
              <a:rPr lang="en-US" dirty="0" smtClean="0"/>
              <a:t>Iron, magnesium and silicon</a:t>
            </a:r>
            <a:endParaRPr lang="en-US" dirty="0"/>
          </a:p>
          <a:p>
            <a:pPr lvl="0"/>
            <a:r>
              <a:rPr lang="en-US" dirty="0" smtClean="0"/>
              <a:t>Upper Mantle: solid, more cool and brittle</a:t>
            </a:r>
          </a:p>
          <a:p>
            <a:pPr lvl="0"/>
            <a:r>
              <a:rPr lang="en-US" dirty="0" smtClean="0"/>
              <a:t>Lower Mantle: molten rock, solid, dense  </a:t>
            </a:r>
          </a:p>
          <a:p>
            <a:pPr lvl="1"/>
            <a:r>
              <a:rPr lang="en-US" dirty="0" smtClean="0"/>
              <a:t>Flows like toothpaste</a:t>
            </a:r>
          </a:p>
        </p:txBody>
      </p:sp>
      <p:pic>
        <p:nvPicPr>
          <p:cNvPr id="4" name="Picture 27" descr="http://www.svsd.sk.ca/grassroots/2001/project2/proj4/earth_gr3/pics/earthlay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832607"/>
            <a:ext cx="2808312" cy="16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4572000" y="4468659"/>
            <a:ext cx="3600400" cy="2029316"/>
          </a:xfrm>
          <a:prstGeom prst="rect">
            <a:avLst/>
          </a:prstGeom>
        </p:spPr>
      </p:pic>
    </p:spTree>
    <p:extLst>
      <p:ext uri="{BB962C8B-B14F-4D97-AF65-F5344CB8AC3E}">
        <p14:creationId xmlns:p14="http://schemas.microsoft.com/office/powerpoint/2010/main" val="31976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en-US" b="1" dirty="0"/>
              <a:t>Outer Core</a:t>
            </a:r>
            <a:endParaRPr lang="en-US" dirty="0"/>
          </a:p>
          <a:p>
            <a:pPr lvl="0"/>
            <a:r>
              <a:rPr lang="en-US" dirty="0" smtClean="0"/>
              <a:t>2200 </a:t>
            </a:r>
            <a:r>
              <a:rPr lang="en-US" dirty="0"/>
              <a:t>km thick</a:t>
            </a:r>
          </a:p>
          <a:p>
            <a:pPr lvl="0"/>
            <a:r>
              <a:rPr lang="en-US" dirty="0"/>
              <a:t>Made up of liquid </a:t>
            </a:r>
            <a:r>
              <a:rPr lang="en-US" b="1" dirty="0">
                <a:solidFill>
                  <a:schemeClr val="accent2"/>
                </a:solidFill>
              </a:rPr>
              <a:t>iron </a:t>
            </a:r>
            <a:r>
              <a:rPr lang="en-US" dirty="0"/>
              <a:t>and </a:t>
            </a:r>
            <a:r>
              <a:rPr lang="en-US" b="1" dirty="0" smtClean="0">
                <a:solidFill>
                  <a:schemeClr val="accent2"/>
                </a:solidFill>
              </a:rPr>
              <a:t>nickel</a:t>
            </a:r>
          </a:p>
          <a:p>
            <a:pPr marL="0" lvl="0" indent="0">
              <a:buNone/>
            </a:pPr>
            <a:endParaRPr lang="en-US" dirty="0"/>
          </a:p>
          <a:p>
            <a:pPr marL="0" indent="0">
              <a:buNone/>
            </a:pPr>
            <a:r>
              <a:rPr lang="en-US" b="1" dirty="0"/>
              <a:t>Inner Core</a:t>
            </a:r>
            <a:endParaRPr lang="en-US" dirty="0"/>
          </a:p>
          <a:p>
            <a:pPr lvl="0"/>
            <a:r>
              <a:rPr lang="en-US" dirty="0" smtClean="0"/>
              <a:t>1200 </a:t>
            </a:r>
            <a:r>
              <a:rPr lang="en-US" dirty="0"/>
              <a:t>km thick</a:t>
            </a:r>
          </a:p>
          <a:p>
            <a:pPr lvl="0"/>
            <a:r>
              <a:rPr lang="en-US" b="1" dirty="0">
                <a:solidFill>
                  <a:schemeClr val="accent2"/>
                </a:solidFill>
              </a:rPr>
              <a:t>solid</a:t>
            </a:r>
            <a:r>
              <a:rPr lang="en-US" dirty="0"/>
              <a:t> iron and nickel (due to tremendous </a:t>
            </a:r>
            <a:r>
              <a:rPr lang="en-US" b="1" dirty="0">
                <a:solidFill>
                  <a:schemeClr val="accent2"/>
                </a:solidFill>
              </a:rPr>
              <a:t>pressure</a:t>
            </a:r>
            <a:r>
              <a:rPr lang="en-US" dirty="0" smtClean="0"/>
              <a:t>)</a:t>
            </a:r>
          </a:p>
          <a:p>
            <a:pPr lvl="0"/>
            <a:r>
              <a:rPr lang="en-CA" dirty="0" smtClean="0"/>
              <a:t>Extremely hot 5,500°C </a:t>
            </a:r>
            <a:endParaRPr lang="en-US" dirty="0"/>
          </a:p>
          <a:p>
            <a:endParaRPr lang="en-US" dirty="0"/>
          </a:p>
        </p:txBody>
      </p:sp>
      <p:pic>
        <p:nvPicPr>
          <p:cNvPr id="4" name="Picture 27" descr="http://www.svsd.sk.ca/grassroots/2001/project2/proj4/earth_gr3/pics/earthlay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941168"/>
            <a:ext cx="2808312" cy="16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549468" y="836712"/>
            <a:ext cx="2267520" cy="2267520"/>
          </a:xfrm>
          <a:prstGeom prst="rect">
            <a:avLst/>
          </a:prstGeom>
        </p:spPr>
      </p:pic>
    </p:spTree>
    <p:extLst>
      <p:ext uri="{BB962C8B-B14F-4D97-AF65-F5344CB8AC3E}">
        <p14:creationId xmlns:p14="http://schemas.microsoft.com/office/powerpoint/2010/main" val="8177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u="sng" dirty="0" smtClean="0"/>
              <a:t> Tectonic Plate Layers</a:t>
            </a:r>
            <a:endParaRPr lang="en-US" sz="4000" b="1" u="sng" dirty="0"/>
          </a:p>
        </p:txBody>
      </p:sp>
      <p:sp>
        <p:nvSpPr>
          <p:cNvPr id="3" name="Content Placeholder 2"/>
          <p:cNvSpPr>
            <a:spLocks noGrp="1"/>
          </p:cNvSpPr>
          <p:nvPr>
            <p:ph idx="1"/>
          </p:nvPr>
        </p:nvSpPr>
        <p:spPr>
          <a:xfrm>
            <a:off x="457200" y="1343531"/>
            <a:ext cx="7211144" cy="4997152"/>
          </a:xfrm>
        </p:spPr>
        <p:txBody>
          <a:bodyPr>
            <a:normAutofit/>
          </a:bodyPr>
          <a:lstStyle/>
          <a:p>
            <a:pPr marL="0" indent="0">
              <a:buNone/>
            </a:pPr>
            <a:r>
              <a:rPr lang="en-US" b="1" dirty="0" smtClean="0"/>
              <a:t>LITHOSPHERE</a:t>
            </a:r>
            <a:r>
              <a:rPr lang="en-US" b="1" dirty="0"/>
              <a:t>: </a:t>
            </a:r>
            <a:endParaRPr lang="en-US" dirty="0"/>
          </a:p>
          <a:p>
            <a:r>
              <a:rPr lang="en-US" dirty="0" smtClean="0"/>
              <a:t>Outer layer of rock composed of crust and part of upper mantle.</a:t>
            </a:r>
          </a:p>
          <a:p>
            <a:r>
              <a:rPr lang="en-US" dirty="0" smtClean="0"/>
              <a:t>Makes </a:t>
            </a:r>
            <a:r>
              <a:rPr lang="en-US" dirty="0"/>
              <a:t>up the </a:t>
            </a:r>
            <a:endParaRPr lang="en-US" dirty="0" smtClean="0"/>
          </a:p>
          <a:p>
            <a:pPr marL="0" indent="0">
              <a:buNone/>
            </a:pPr>
            <a:r>
              <a:rPr lang="en-US" dirty="0" smtClean="0"/>
              <a:t>tectonic </a:t>
            </a:r>
            <a:r>
              <a:rPr lang="en-US" b="1" dirty="0">
                <a:solidFill>
                  <a:schemeClr val="accent2"/>
                </a:solidFill>
              </a:rPr>
              <a:t>plates</a:t>
            </a:r>
          </a:p>
          <a:p>
            <a:pPr>
              <a:spcAft>
                <a:spcPts val="1200"/>
              </a:spcAft>
            </a:pPr>
            <a:r>
              <a:rPr lang="en-US" dirty="0" smtClean="0"/>
              <a:t>65-100 km thick</a:t>
            </a:r>
            <a:endParaRPr lang="en-US" dirty="0"/>
          </a:p>
          <a:p>
            <a:endParaRPr lang="en-US" dirty="0"/>
          </a:p>
        </p:txBody>
      </p:sp>
      <p:pic>
        <p:nvPicPr>
          <p:cNvPr id="5" name="Picture 4" descr="Image result for lithosphere"/>
          <p:cNvPicPr/>
          <p:nvPr/>
        </p:nvPicPr>
        <p:blipFill>
          <a:blip r:embed="rId3">
            <a:extLst>
              <a:ext uri="{28A0092B-C50C-407E-A947-70E740481C1C}">
                <a14:useLocalDpi xmlns:a14="http://schemas.microsoft.com/office/drawing/2010/main" val="0"/>
              </a:ext>
            </a:extLst>
          </a:blip>
          <a:srcRect/>
          <a:stretch>
            <a:fillRect/>
          </a:stretch>
        </p:blipFill>
        <p:spPr bwMode="auto">
          <a:xfrm>
            <a:off x="3603709" y="3251604"/>
            <a:ext cx="5568074" cy="3606396"/>
          </a:xfrm>
          <a:prstGeom prst="rect">
            <a:avLst/>
          </a:prstGeom>
          <a:noFill/>
          <a:ln>
            <a:noFill/>
          </a:ln>
        </p:spPr>
      </p:pic>
    </p:spTree>
    <p:extLst>
      <p:ext uri="{BB962C8B-B14F-4D97-AF65-F5344CB8AC3E}">
        <p14:creationId xmlns:p14="http://schemas.microsoft.com/office/powerpoint/2010/main" val="333224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3" name="Content Placeholder 2"/>
          <p:cNvSpPr>
            <a:spLocks noGrp="1"/>
          </p:cNvSpPr>
          <p:nvPr>
            <p:ph idx="1"/>
          </p:nvPr>
        </p:nvSpPr>
        <p:spPr>
          <a:xfrm>
            <a:off x="457200" y="274638"/>
            <a:ext cx="8229600" cy="5851525"/>
          </a:xfrm>
        </p:spPr>
        <p:txBody>
          <a:bodyPr/>
          <a:lstStyle/>
          <a:p>
            <a:pPr marL="0" indent="0">
              <a:buNone/>
            </a:pPr>
            <a:r>
              <a:rPr lang="en-US" b="1" dirty="0"/>
              <a:t>ASTHENOSPHERE:</a:t>
            </a:r>
            <a:endParaRPr lang="en-US" dirty="0"/>
          </a:p>
          <a:p>
            <a:r>
              <a:rPr lang="en-US" dirty="0"/>
              <a:t>Makes up </a:t>
            </a:r>
            <a:r>
              <a:rPr lang="en-US" b="1" dirty="0">
                <a:solidFill>
                  <a:schemeClr val="accent2"/>
                </a:solidFill>
              </a:rPr>
              <a:t>molten</a:t>
            </a:r>
            <a:r>
              <a:rPr lang="en-US" dirty="0"/>
              <a:t> layer beneath plates</a:t>
            </a:r>
          </a:p>
          <a:p>
            <a:r>
              <a:rPr lang="en-US" dirty="0"/>
              <a:t>Lower </a:t>
            </a:r>
            <a:r>
              <a:rPr lang="en-US" dirty="0" smtClean="0"/>
              <a:t>Mantle</a:t>
            </a:r>
          </a:p>
          <a:p>
            <a:r>
              <a:rPr lang="en-US" dirty="0" smtClean="0"/>
              <a:t>So hot it behaves like plastic, less rigid, flows like toothpaste</a:t>
            </a:r>
          </a:p>
          <a:p>
            <a:endParaRPr lang="en-US" dirty="0" smtClean="0"/>
          </a:p>
          <a:p>
            <a:endParaRPr lang="en-US" dirty="0"/>
          </a:p>
          <a:p>
            <a:endParaRPr lang="en-CA" dirty="0"/>
          </a:p>
        </p:txBody>
      </p:sp>
      <p:pic>
        <p:nvPicPr>
          <p:cNvPr id="4" name="Picture 3" descr="Image result for lithosphere"/>
          <p:cNvPicPr/>
          <p:nvPr/>
        </p:nvPicPr>
        <p:blipFill>
          <a:blip r:embed="rId3">
            <a:extLst>
              <a:ext uri="{28A0092B-C50C-407E-A947-70E740481C1C}">
                <a14:useLocalDpi xmlns:a14="http://schemas.microsoft.com/office/drawing/2010/main" val="0"/>
              </a:ext>
            </a:extLst>
          </a:blip>
          <a:srcRect/>
          <a:stretch>
            <a:fillRect/>
          </a:stretch>
        </p:blipFill>
        <p:spPr bwMode="auto">
          <a:xfrm>
            <a:off x="4183281" y="4005063"/>
            <a:ext cx="4853215" cy="2817799"/>
          </a:xfrm>
          <a:prstGeom prst="rect">
            <a:avLst/>
          </a:prstGeom>
          <a:noFill/>
          <a:ln>
            <a:noFill/>
          </a:ln>
        </p:spPr>
      </p:pic>
      <p:pic>
        <p:nvPicPr>
          <p:cNvPr id="7" name="Picture 6" descr="Image result for asthenosphere"/>
          <p:cNvPicPr/>
          <p:nvPr/>
        </p:nvPicPr>
        <p:blipFill>
          <a:blip r:embed="rId4">
            <a:extLst>
              <a:ext uri="{28A0092B-C50C-407E-A947-70E740481C1C}">
                <a14:useLocalDpi xmlns:a14="http://schemas.microsoft.com/office/drawing/2010/main" val="0"/>
              </a:ext>
            </a:extLst>
          </a:blip>
          <a:srcRect/>
          <a:stretch>
            <a:fillRect/>
          </a:stretch>
        </p:blipFill>
        <p:spPr bwMode="auto">
          <a:xfrm>
            <a:off x="11832" y="4005064"/>
            <a:ext cx="5014667" cy="2933124"/>
          </a:xfrm>
          <a:prstGeom prst="rect">
            <a:avLst/>
          </a:prstGeom>
          <a:noFill/>
          <a:ln>
            <a:noFill/>
          </a:ln>
        </p:spPr>
      </p:pic>
    </p:spTree>
    <p:extLst>
      <p:ext uri="{BB962C8B-B14F-4D97-AF65-F5344CB8AC3E}">
        <p14:creationId xmlns:p14="http://schemas.microsoft.com/office/powerpoint/2010/main" val="329990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Tectonic Plates</a:t>
            </a:r>
            <a:endParaRPr lang="en-CA" dirty="0"/>
          </a:p>
        </p:txBody>
      </p:sp>
      <p:sp>
        <p:nvSpPr>
          <p:cNvPr id="3" name="Content Placeholder 2"/>
          <p:cNvSpPr>
            <a:spLocks noGrp="1"/>
          </p:cNvSpPr>
          <p:nvPr>
            <p:ph idx="1"/>
          </p:nvPr>
        </p:nvSpPr>
        <p:spPr/>
        <p:txBody>
          <a:bodyPr/>
          <a:lstStyle/>
          <a:p>
            <a:r>
              <a:rPr lang="en-CA" dirty="0" smtClean="0"/>
              <a:t>12 major plates and many smaller ones. </a:t>
            </a:r>
          </a:p>
          <a:p>
            <a:r>
              <a:rPr lang="en-CA" dirty="0" smtClean="0"/>
              <a:t>Oceanic Plates – contain dense basalt</a:t>
            </a:r>
          </a:p>
          <a:p>
            <a:r>
              <a:rPr lang="en-CA" dirty="0" smtClean="0"/>
              <a:t>Continental Plates – granite</a:t>
            </a:r>
          </a:p>
          <a:p>
            <a:r>
              <a:rPr lang="en-US" dirty="0" smtClean="0"/>
              <a:t>Interactions between lithosphere and asthenosphere help explain plate tectonics because the hotter</a:t>
            </a:r>
            <a:r>
              <a:rPr lang="en-US" dirty="0"/>
              <a:t>, plastic mantle material </a:t>
            </a:r>
            <a:r>
              <a:rPr lang="en-US" dirty="0" smtClean="0"/>
              <a:t>(asthenosphere) beneath can flow enabling plates (lithosphere) to move.</a:t>
            </a:r>
            <a:endParaRPr lang="en-CA" dirty="0" smtClean="0"/>
          </a:p>
          <a:p>
            <a:endParaRPr lang="en-CA" dirty="0"/>
          </a:p>
        </p:txBody>
      </p:sp>
    </p:spTree>
    <p:extLst>
      <p:ext uri="{BB962C8B-B14F-4D97-AF65-F5344CB8AC3E}">
        <p14:creationId xmlns:p14="http://schemas.microsoft.com/office/powerpoint/2010/main" val="778909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pPr marL="514350" lvl="0" indent="-514350">
              <a:buFont typeface="+mj-lt"/>
              <a:buAutoNum type="arabicPeriod"/>
            </a:pPr>
            <a:r>
              <a:rPr lang="en-CA" dirty="0"/>
              <a:t>Tectonic plates are composed of which parts of Earth’s layer?</a:t>
            </a:r>
          </a:p>
          <a:p>
            <a:pPr marL="514350" lvl="0" indent="-514350">
              <a:buFont typeface="+mj-lt"/>
              <a:buAutoNum type="arabicPeriod"/>
            </a:pPr>
            <a:r>
              <a:rPr lang="en-CA" dirty="0"/>
              <a:t>What are two types of tectonic </a:t>
            </a:r>
            <a:r>
              <a:rPr lang="en-CA" dirty="0" smtClean="0"/>
              <a:t>plates?</a:t>
            </a:r>
          </a:p>
          <a:p>
            <a:pPr marL="514350" lvl="0" indent="-514350">
              <a:buFont typeface="+mj-lt"/>
              <a:buAutoNum type="arabicPeriod"/>
            </a:pPr>
            <a:r>
              <a:rPr lang="en-CA" dirty="0" smtClean="0"/>
              <a:t>Describe </a:t>
            </a:r>
            <a:r>
              <a:rPr lang="en-CA" dirty="0"/>
              <a:t>two features of each. </a:t>
            </a:r>
          </a:p>
          <a:p>
            <a:pPr marL="514350" indent="-514350">
              <a:buFont typeface="+mj-lt"/>
              <a:buAutoNum type="arabicPeriod"/>
            </a:pPr>
            <a:endParaRPr lang="en-CA" dirty="0"/>
          </a:p>
        </p:txBody>
      </p:sp>
    </p:spTree>
    <p:extLst>
      <p:ext uri="{BB962C8B-B14F-4D97-AF65-F5344CB8AC3E}">
        <p14:creationId xmlns:p14="http://schemas.microsoft.com/office/powerpoint/2010/main" val="4190514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1862</Words>
  <Application>Microsoft Office PowerPoint</Application>
  <PresentationFormat>On-screen Show (4:3)</PresentationFormat>
  <Paragraphs>231</Paragraphs>
  <Slides>38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Times</vt:lpstr>
      <vt:lpstr>Wingdings</vt:lpstr>
      <vt:lpstr>ヒラギノ角ゴ Pro W3</vt:lpstr>
      <vt:lpstr>Office Theme</vt:lpstr>
      <vt:lpstr> </vt:lpstr>
      <vt:lpstr>III.  Layers of the Earth</vt:lpstr>
      <vt:lpstr>Crust  </vt:lpstr>
      <vt:lpstr>Mantle</vt:lpstr>
      <vt:lpstr>PowerPoint Presentation</vt:lpstr>
      <vt:lpstr> Tectonic Plate Layers</vt:lpstr>
      <vt:lpstr> </vt:lpstr>
      <vt:lpstr>Tectonic Plates</vt:lpstr>
      <vt:lpstr>Questions</vt:lpstr>
      <vt:lpstr>V. Plate Interactions : Boundaries</vt:lpstr>
      <vt:lpstr>PowerPoint Presentation</vt:lpstr>
      <vt:lpstr>1) Divergent Boundaries </vt:lpstr>
      <vt:lpstr>Divergent Boundaries</vt:lpstr>
      <vt:lpstr>Divergent Boundaries</vt:lpstr>
      <vt:lpstr>Diverging Plates</vt:lpstr>
      <vt:lpstr>Convergent Boundaries</vt:lpstr>
      <vt:lpstr>a) Continental-Oceanic Plates</vt:lpstr>
      <vt:lpstr> </vt:lpstr>
      <vt:lpstr> </vt:lpstr>
      <vt:lpstr>c) Oceanic-Oceanic Plates</vt:lpstr>
      <vt:lpstr> </vt:lpstr>
      <vt:lpstr>Pacific Ring of Fire</vt:lpstr>
      <vt:lpstr>Pacific Ring of Fire</vt:lpstr>
      <vt:lpstr>c) Continental-Continental Plate Convergence </vt:lpstr>
      <vt:lpstr>Himalayan Mountain Range</vt:lpstr>
      <vt:lpstr>3) Transform Boundaries</vt:lpstr>
      <vt:lpstr>3) Transform Boundaries</vt:lpstr>
      <vt:lpstr>Transform Boundary</vt:lpstr>
      <vt:lpstr>Plate Boundary Symbols</vt:lpstr>
      <vt:lpstr>III. Plate Motion</vt:lpstr>
      <vt:lpstr>III. Plate Movement</vt:lpstr>
      <vt:lpstr>Mantle Convection</vt:lpstr>
      <vt:lpstr>PowerPoint Presentation</vt:lpstr>
      <vt:lpstr>The Earth’s Temperature</vt:lpstr>
      <vt:lpstr>PowerPoint Presentation</vt:lpstr>
      <vt:lpstr>Two other processes affecting plate movement</vt:lpstr>
      <vt:lpstr>Slab Pull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Kinetic Molecular Theory</dc:title>
  <dc:creator>Heather Johnston</dc:creator>
  <cp:lastModifiedBy>twilson</cp:lastModifiedBy>
  <cp:revision>122</cp:revision>
  <dcterms:created xsi:type="dcterms:W3CDTF">2014-11-23T05:50:42Z</dcterms:created>
  <dcterms:modified xsi:type="dcterms:W3CDTF">2017-05-21T18:44:42Z</dcterms:modified>
</cp:coreProperties>
</file>