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30" r:id="rId2"/>
    <p:sldId id="333" r:id="rId3"/>
    <p:sldId id="341" r:id="rId4"/>
    <p:sldId id="348" r:id="rId5"/>
    <p:sldId id="349" r:id="rId6"/>
    <p:sldId id="350" r:id="rId7"/>
    <p:sldId id="351" r:id="rId8"/>
    <p:sldId id="317" r:id="rId9"/>
    <p:sldId id="318" r:id="rId10"/>
    <p:sldId id="311" r:id="rId11"/>
    <p:sldId id="340" r:id="rId12"/>
    <p:sldId id="322" r:id="rId13"/>
    <p:sldId id="276" r:id="rId14"/>
    <p:sldId id="280" r:id="rId15"/>
    <p:sldId id="324" r:id="rId16"/>
    <p:sldId id="283" r:id="rId17"/>
    <p:sldId id="282" r:id="rId18"/>
    <p:sldId id="288" r:id="rId19"/>
    <p:sldId id="284" r:id="rId20"/>
    <p:sldId id="312" r:id="rId21"/>
    <p:sldId id="285" r:id="rId22"/>
    <p:sldId id="326" r:id="rId23"/>
    <p:sldId id="286" r:id="rId24"/>
    <p:sldId id="328" r:id="rId25"/>
    <p:sldId id="336" r:id="rId26"/>
    <p:sldId id="338" r:id="rId27"/>
    <p:sldId id="337" r:id="rId28"/>
    <p:sldId id="306" r:id="rId29"/>
    <p:sldId id="289" r:id="rId30"/>
    <p:sldId id="32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00" autoAdjust="0"/>
    <p:restoredTop sz="94660"/>
  </p:normalViewPr>
  <p:slideViewPr>
    <p:cSldViewPr snapToGrid="0">
      <p:cViewPr varScale="1">
        <p:scale>
          <a:sx n="36" d="100"/>
          <a:sy n="36" d="100"/>
        </p:scale>
        <p:origin x="84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CB66C-0934-4634-A88E-DD8050D05455}" type="datetimeFigureOut">
              <a:rPr lang="en-CA" smtClean="0"/>
              <a:t>2023-04-18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829B3-1D6D-4F15-966C-164BA7DC2F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0500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538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0A0A0A"/>
                </a:solidFill>
                <a:effectLst/>
                <a:latin typeface="Open Sans" panose="020B0604020202020204" pitchFamily="34" charset="0"/>
              </a:rPr>
              <a:t>A karyotype is an individual’s complete set of chromosomes. The term also refers to a laboratory-produced image of a person’s chromosomes isolated from an individual cell and arranged in numerical order. A karyotype may be used to look for abnormalities in chromosome number or structure.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E6ECB-0042-4E72-A5D6-D6AF8D6CF864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3915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CA" dirty="0"/>
              <a:t>What is DNA? </a:t>
            </a:r>
          </a:p>
          <a:p>
            <a:pPr marL="228600" indent="-228600">
              <a:buAutoNum type="arabicPeriod"/>
            </a:pPr>
            <a:r>
              <a:rPr lang="en-CA" dirty="0"/>
              <a:t>What is the function of DNA?</a:t>
            </a:r>
          </a:p>
          <a:p>
            <a:pPr marL="228600" indent="-228600">
              <a:buAutoNum type="arabicPeriod"/>
            </a:pPr>
            <a:r>
              <a:rPr lang="en-CA" dirty="0"/>
              <a:t>How is sexual reproduction</a:t>
            </a:r>
            <a:r>
              <a:rPr lang="en-CA" baseline="0" dirty="0"/>
              <a:t> different from asexual reproduction? </a:t>
            </a:r>
          </a:p>
          <a:p>
            <a:pPr marL="228600" indent="-228600">
              <a:buAutoNum type="arabicPeriod"/>
            </a:pPr>
            <a:endParaRPr lang="en-CA" baseline="0" dirty="0"/>
          </a:p>
          <a:p>
            <a:pPr marL="228600" indent="-228600">
              <a:buAutoNum type="arabicPeriod"/>
            </a:pPr>
            <a:endParaRPr lang="en-CA" baseline="0" dirty="0"/>
          </a:p>
          <a:p>
            <a:pPr marL="228600" indent="-228600">
              <a:buAutoNum type="arabicPeriod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91339-7B84-41F3-A8A9-DC7B368A42E7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7427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A20C2-CE64-467C-8A40-20FD6150C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C5A590-B2B3-42C2-9179-5EDAE8CFF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DAF48-088C-4492-9AC8-1B4456F64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BE72-0C19-4E65-BFF4-BFD2CE795187}" type="datetimeFigureOut">
              <a:rPr lang="en-CA" smtClean="0"/>
              <a:t>2023-04-18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F49F5-28EF-4396-A1AE-1563FBD34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B402E-C9E1-48C2-AD0A-23BCFC906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7F4C-9D70-4B54-99CA-F698E5385B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978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0E08D-F144-4801-AA7B-A84586210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849A77-AD0B-410C-99ED-B37485DC0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ECFC2-94FD-41B1-B4F0-DC3DB768C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BE72-0C19-4E65-BFF4-BFD2CE795187}" type="datetimeFigureOut">
              <a:rPr lang="en-CA" smtClean="0"/>
              <a:t>2023-04-18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562E6-EEA0-4A61-9D22-858A921C2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65783-681B-4305-AEB4-9E299E223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7F4C-9D70-4B54-99CA-F698E5385B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4738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AD3478-C325-4752-BC94-490D53F11D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4F3CB3-A1CB-46DA-83A8-8D244D43D2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C5E4B-A28F-4E9C-A9CF-1F7DCC4AD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BE72-0C19-4E65-BFF4-BFD2CE795187}" type="datetimeFigureOut">
              <a:rPr lang="en-CA" smtClean="0"/>
              <a:t>2023-04-18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7786A-7309-4F16-A4CE-1DFF58F92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1D52C-DAA6-45D2-B63E-925E022BA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7F4C-9D70-4B54-99CA-F698E5385B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0202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2B5C0-715E-4B7B-A865-8A42C0BFE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2E3BA-0C3C-499E-A005-E595717E7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6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7CA33-A305-4E2D-8B5A-043BBACE8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BE72-0C19-4E65-BFF4-BFD2CE795187}" type="datetimeFigureOut">
              <a:rPr lang="en-CA" smtClean="0"/>
              <a:t>2023-04-18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4812E-B476-4ED8-B26A-08132C351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C9103-E593-4911-88E6-AAEBA159F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7F4C-9D70-4B54-99CA-F698E5385B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5323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7153-8243-40C1-A770-3FA2093DB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9ACF1-77FC-4861-87F5-CC281681C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0FB51-3C53-47AA-9F70-18C7F276C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BE72-0C19-4E65-BFF4-BFD2CE795187}" type="datetimeFigureOut">
              <a:rPr lang="en-CA" smtClean="0"/>
              <a:t>2023-04-18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803DC-D228-499C-A902-CD084241D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0AAA2-E847-4CF8-A902-4E39BCE2F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7F4C-9D70-4B54-99CA-F698E5385B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083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EF621-2E0E-49EB-BFED-9E1D0E98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EA419-B8AD-4183-A195-B5C29BFC15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8FAA12-BDC3-4834-8A48-55B93D6C59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EE15D-18CA-4390-8530-BEB384786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BE72-0C19-4E65-BFF4-BFD2CE795187}" type="datetimeFigureOut">
              <a:rPr lang="en-CA" smtClean="0"/>
              <a:t>2023-04-18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784E9-0C6C-4BF6-BD65-1D741D20D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6F2AD-C676-415A-BB1B-C465E28EF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7F4C-9D70-4B54-99CA-F698E5385B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3767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82548-F34D-4FA9-B3EE-008626B7E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0A945-3D42-49E0-8C50-8F649974A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DB7A4-F9A6-488F-93BA-5EB479610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7AA8B6-BC54-4F13-ACF5-58B6DE7534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FF2303-15C5-4B75-945B-4D7C3C672A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D7F1B-F900-4663-B621-7070A5BB6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BE72-0C19-4E65-BFF4-BFD2CE795187}" type="datetimeFigureOut">
              <a:rPr lang="en-CA" smtClean="0"/>
              <a:t>2023-04-18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5A306F-8AD4-4AE7-BFC6-2D3B866E2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FE5421-FA35-40DA-B80A-AEA8E0316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7F4C-9D70-4B54-99CA-F698E5385B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2622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11433-7C32-44DA-A166-4AF8DFB67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C849CF-7CEF-4DE9-BF4B-BF0113EC2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BE72-0C19-4E65-BFF4-BFD2CE795187}" type="datetimeFigureOut">
              <a:rPr lang="en-CA" smtClean="0"/>
              <a:t>2023-04-18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DF07F-FA29-4778-99AA-8DBA43560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457D26-7931-46A4-9F64-58202EDF8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7F4C-9D70-4B54-99CA-F698E5385B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290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A93F6B-0314-4A39-B427-51B6E92EF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BE72-0C19-4E65-BFF4-BFD2CE795187}" type="datetimeFigureOut">
              <a:rPr lang="en-CA" smtClean="0"/>
              <a:t>2023-04-18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38CB77-FF0C-4EBC-A56A-FBBF9514E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825CC-9271-4AE8-8294-B77702339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7F4C-9D70-4B54-99CA-F698E5385B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9593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6763C-7F19-4E01-AAEA-DD87BC3DD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8E3FF-71A0-4D22-BF36-0BA7A96B6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C47530-9198-4967-8B00-756F8B2BF6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1182E-4F56-422F-B0C8-F01B9F551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BE72-0C19-4E65-BFF4-BFD2CE795187}" type="datetimeFigureOut">
              <a:rPr lang="en-CA" smtClean="0"/>
              <a:t>2023-04-18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01CC3-8CEE-46E5-9025-E6F09F8C6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584BAB-4792-4FD1-86FD-FE5463FB0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7F4C-9D70-4B54-99CA-F698E5385B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619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7E13D-A0E6-453C-A067-A9E7BD964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ECB0BD-5712-4C56-9199-BC16D53863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CF6310-F356-4EFC-B922-A6C3669BD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2669D-4380-4C7D-88C7-2517A497E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BE72-0C19-4E65-BFF4-BFD2CE795187}" type="datetimeFigureOut">
              <a:rPr lang="en-CA" smtClean="0"/>
              <a:t>2023-04-18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DAB2F7-29B2-46D8-94D6-3736DD1A0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29B56-A260-40AE-B82B-DC0AFC5C8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7F4C-9D70-4B54-99CA-F698E5385B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5779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88003B-DBC6-412E-A27D-D4BDBB8B7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6E119-41CF-4505-B2E7-E3494561E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6605F-3B19-472A-B1B8-897DD4736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DBE72-0C19-4E65-BFF4-BFD2CE795187}" type="datetimeFigureOut">
              <a:rPr lang="en-CA" smtClean="0"/>
              <a:t>2023-04-18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3ADBD-BD80-4C20-8883-4CCC3C18BF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96B28-4BD9-4248-99BE-91F0AA9A6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17F4C-9D70-4B54-99CA-F698E5385B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627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5mJbP23Buo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Elo-zX1k8M" TargetMode="External"/><Relationship Id="rId2" Type="http://schemas.openxmlformats.org/officeDocument/2006/relationships/hyperlink" Target="https://www.youtube.com/watch?v=JQByjprj_m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oefAI2x2CQM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BwWavExcFI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03C67-3C33-4D2D-9804-8018C04AAC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PROTEIN SYNTHESIS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BCDC34-4BE0-4B2A-964D-136133DE8B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7907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Amoeba Sisters Protein Synthesis</a:t>
            </a:r>
          </a:p>
          <a:p>
            <a:r>
              <a:rPr lang="en-CA" dirty="0">
                <a:hlinkClick r:id="rId2"/>
              </a:rPr>
              <a:t>https://www.youtube.com/watch?v=h5mJbP23Buo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3195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DF98D-EE36-74F6-2BF6-86F65DDB1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2EC99-FCA8-8F6A-F537-053FC4BE4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the sequences of bases that determines our genetic code.</a:t>
            </a:r>
          </a:p>
          <a:p>
            <a:r>
              <a:rPr lang="en-US" dirty="0"/>
              <a:t>How is the code translated into protein?</a:t>
            </a:r>
          </a:p>
          <a:p>
            <a:r>
              <a:rPr lang="en-US" dirty="0">
                <a:solidFill>
                  <a:srgbClr val="FF0000"/>
                </a:solidFill>
              </a:rPr>
              <a:t>And what organelle makes protein?</a:t>
            </a:r>
          </a:p>
          <a:p>
            <a:r>
              <a:rPr lang="en-US" dirty="0">
                <a:solidFill>
                  <a:srgbClr val="FF0000"/>
                </a:solidFill>
              </a:rPr>
              <a:t>Where are they found?  </a:t>
            </a:r>
          </a:p>
        </p:txBody>
      </p:sp>
    </p:spTree>
    <p:extLst>
      <p:ext uri="{BB962C8B-B14F-4D97-AF65-F5344CB8AC3E}">
        <p14:creationId xmlns:p14="http://schemas.microsoft.com/office/powerpoint/2010/main" val="3981876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A7E79-6829-4521-B143-A2116A34E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2" descr="Image result for DNA chromosomes nucleus">
            <a:extLst>
              <a:ext uri="{FF2B5EF4-FFF2-40B4-BE49-F238E27FC236}">
                <a16:creationId xmlns:a16="http://schemas.microsoft.com/office/drawing/2014/main" id="{4E3FB740-8E58-4F31-9F04-24AEAFE02A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80" y="365124"/>
            <a:ext cx="11994819" cy="612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330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DNA translatio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90" b="28270"/>
          <a:stretch/>
        </p:blipFill>
        <p:spPr bwMode="auto">
          <a:xfrm>
            <a:off x="609600" y="3311116"/>
            <a:ext cx="1097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0ECCE4-FF99-48AB-9A3C-DE0F44B289D9}"/>
              </a:ext>
            </a:extLst>
          </p:cNvPr>
          <p:cNvSpPr txBox="1"/>
          <p:nvPr/>
        </p:nvSpPr>
        <p:spPr>
          <a:xfrm>
            <a:off x="535259" y="535259"/>
            <a:ext cx="10727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Protein Synthesis</a:t>
            </a:r>
            <a:r>
              <a:rPr lang="en-CA" sz="3600" dirty="0"/>
              <a:t> occurs in two steps:  </a:t>
            </a:r>
          </a:p>
          <a:p>
            <a:r>
              <a:rPr lang="en-CA" sz="3600" i="1" u="sng" dirty="0"/>
              <a:t>Transcription and Translation</a:t>
            </a:r>
          </a:p>
        </p:txBody>
      </p:sp>
    </p:spTree>
    <p:extLst>
      <p:ext uri="{BB962C8B-B14F-4D97-AF65-F5344CB8AC3E}">
        <p14:creationId xmlns:p14="http://schemas.microsoft.com/office/powerpoint/2010/main" val="518776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DNA TRANSCRIPTION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Transcription is the process of when a section of DNA that codes for a specific protein (gene) is </a:t>
            </a:r>
            <a:r>
              <a:rPr lang="en-CA" b="1" u="sng" dirty="0"/>
              <a:t>copied</a:t>
            </a:r>
            <a:r>
              <a:rPr lang="en-CA" dirty="0"/>
              <a:t> by </a:t>
            </a:r>
            <a:r>
              <a:rPr lang="en-CA" b="1" u="sng" dirty="0"/>
              <a:t>RNA</a:t>
            </a:r>
          </a:p>
          <a:p>
            <a:endParaRPr lang="en-CA" dirty="0"/>
          </a:p>
        </p:txBody>
      </p:sp>
      <p:pic>
        <p:nvPicPr>
          <p:cNvPr id="7" name="Picture 2" descr="Image result for DNA transl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90" b="28270"/>
          <a:stretch/>
        </p:blipFill>
        <p:spPr bwMode="auto">
          <a:xfrm>
            <a:off x="838200" y="3797300"/>
            <a:ext cx="1097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167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C0948-BA91-479E-8F45-55D98669A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Transcription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FB9D7-0642-4EB9-A762-4E18D4F8A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4127"/>
            <a:ext cx="10515600" cy="4752836"/>
          </a:xfrm>
        </p:spPr>
        <p:txBody>
          <a:bodyPr/>
          <a:lstStyle/>
          <a:p>
            <a:r>
              <a:rPr lang="en-CA" i="1" dirty="0">
                <a:solidFill>
                  <a:schemeClr val="accent1"/>
                </a:solidFill>
              </a:rPr>
              <a:t>Proteins are made in the cytoplasm by ribosomes but DNA never leaves the nucleus. </a:t>
            </a:r>
          </a:p>
          <a:p>
            <a:r>
              <a:rPr lang="en-CA" i="1" dirty="0">
                <a:solidFill>
                  <a:schemeClr val="accent1"/>
                </a:solidFill>
              </a:rPr>
              <a:t>How does the message get to the cytoplasm?</a:t>
            </a:r>
          </a:p>
          <a:p>
            <a:endParaRPr lang="en-CA" dirty="0"/>
          </a:p>
        </p:txBody>
      </p:sp>
      <p:pic>
        <p:nvPicPr>
          <p:cNvPr id="2050" name="Picture 2" descr="Image result for dna transcription">
            <a:extLst>
              <a:ext uri="{FF2B5EF4-FFF2-40B4-BE49-F238E27FC236}">
                <a16:creationId xmlns:a16="http://schemas.microsoft.com/office/drawing/2014/main" id="{FCC04448-4633-499C-8FBF-0D87E76A6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687" y="4281256"/>
            <a:ext cx="10634793" cy="189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ribosomes in cytoplasm function">
            <a:extLst>
              <a:ext uri="{FF2B5EF4-FFF2-40B4-BE49-F238E27FC236}">
                <a16:creationId xmlns:a16="http://schemas.microsoft.com/office/drawing/2014/main" id="{D7211150-B8DD-4421-8593-B426F84019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2"/>
          <a:stretch/>
        </p:blipFill>
        <p:spPr bwMode="auto">
          <a:xfrm>
            <a:off x="8695996" y="3800545"/>
            <a:ext cx="3496004" cy="260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339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1" y="-54983"/>
            <a:ext cx="10515600" cy="1325563"/>
          </a:xfrm>
        </p:spPr>
        <p:txBody>
          <a:bodyPr/>
          <a:lstStyle/>
          <a:p>
            <a:r>
              <a:rPr lang="en-CA" dirty="0"/>
              <a:t>What is RNA?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654" y="936702"/>
            <a:ext cx="7002966" cy="5921298"/>
          </a:xfrm>
        </p:spPr>
        <p:txBody>
          <a:bodyPr>
            <a:normAutofit lnSpcReduction="10000"/>
          </a:bodyPr>
          <a:lstStyle/>
          <a:p>
            <a:r>
              <a:rPr lang="en-CA" dirty="0"/>
              <a:t>RNA is </a:t>
            </a:r>
            <a:r>
              <a:rPr lang="en-CA" b="1" u="sng" dirty="0"/>
              <a:t>ribonucleic acid</a:t>
            </a:r>
          </a:p>
          <a:p>
            <a:r>
              <a:rPr lang="en-CA" dirty="0"/>
              <a:t>RNA is strand of nucleic acids, like DNA, except:</a:t>
            </a:r>
          </a:p>
          <a:p>
            <a:pPr lvl="1"/>
            <a:r>
              <a:rPr lang="en-CA" dirty="0"/>
              <a:t>it is </a:t>
            </a:r>
            <a:r>
              <a:rPr lang="en-CA" b="1" u="sng" dirty="0"/>
              <a:t>single-</a:t>
            </a:r>
            <a:r>
              <a:rPr lang="en-CA" dirty="0"/>
              <a:t>stranded,</a:t>
            </a:r>
          </a:p>
          <a:p>
            <a:pPr lvl="1"/>
            <a:r>
              <a:rPr lang="en-CA" dirty="0"/>
              <a:t>uses </a:t>
            </a:r>
            <a:r>
              <a:rPr lang="en-CA" b="1" u="sng" dirty="0"/>
              <a:t>Uracil</a:t>
            </a:r>
            <a:r>
              <a:rPr lang="en-CA" b="1" dirty="0"/>
              <a:t> </a:t>
            </a:r>
            <a:r>
              <a:rPr lang="en-CA" dirty="0"/>
              <a:t>instead of thymine to  pair with adenine. </a:t>
            </a:r>
          </a:p>
          <a:p>
            <a:pPr lvl="1"/>
            <a:r>
              <a:rPr lang="en-CA" dirty="0"/>
              <a:t>It’s sugar is </a:t>
            </a:r>
            <a:r>
              <a:rPr lang="en-CA" b="1" u="sng" dirty="0"/>
              <a:t>ribose</a:t>
            </a:r>
            <a:r>
              <a:rPr lang="en-CA" dirty="0"/>
              <a:t> instead of </a:t>
            </a:r>
            <a:r>
              <a:rPr lang="en-CA" u="sng" dirty="0"/>
              <a:t>deoxyribose</a:t>
            </a:r>
          </a:p>
          <a:p>
            <a:r>
              <a:rPr lang="en-CA" dirty="0"/>
              <a:t>mRNA is called </a:t>
            </a:r>
            <a:r>
              <a:rPr lang="en-CA" b="1" u="sng" dirty="0"/>
              <a:t>messenger RNA </a:t>
            </a:r>
            <a:r>
              <a:rPr lang="en-CA" dirty="0"/>
              <a:t>because it takes the copied message out to the ribosomes to make protein.</a:t>
            </a:r>
          </a:p>
        </p:txBody>
      </p:sp>
      <p:pic>
        <p:nvPicPr>
          <p:cNvPr id="9218" name="Picture 2" descr="Image result for rna simple defini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1" r="6440"/>
          <a:stretch/>
        </p:blipFill>
        <p:spPr bwMode="auto">
          <a:xfrm>
            <a:off x="7454127" y="600074"/>
            <a:ext cx="4737873" cy="625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834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1857464" cy="1325563"/>
          </a:xfrm>
        </p:spPr>
        <p:txBody>
          <a:bodyPr/>
          <a:lstStyle/>
          <a:p>
            <a:r>
              <a:rPr lang="en-CA" dirty="0"/>
              <a:t>DNA Transcription: Copying the message in 3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13538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CA" dirty="0"/>
              <a:t>The section of DNA containing the gene of interest </a:t>
            </a:r>
            <a:r>
              <a:rPr lang="en-CA" b="1" u="sng" dirty="0"/>
              <a:t>unwinds. </a:t>
            </a:r>
          </a:p>
          <a:p>
            <a:pPr marL="742950" indent="-742950">
              <a:buFont typeface="+mj-lt"/>
              <a:buAutoNum type="arabicPeriod"/>
            </a:pPr>
            <a:r>
              <a:rPr lang="en-CA" dirty="0"/>
              <a:t>The message is </a:t>
            </a:r>
            <a:r>
              <a:rPr lang="en-CA" b="1" u="sng" dirty="0"/>
              <a:t>copied</a:t>
            </a:r>
            <a:r>
              <a:rPr lang="en-CA" u="sng" dirty="0"/>
              <a:t> </a:t>
            </a:r>
            <a:r>
              <a:rPr lang="en-CA" dirty="0"/>
              <a:t>by </a:t>
            </a:r>
            <a:r>
              <a:rPr lang="en-CA" b="1" u="sng" dirty="0"/>
              <a:t>mRNA</a:t>
            </a:r>
            <a:r>
              <a:rPr lang="en-CA" u="sng" dirty="0"/>
              <a:t> </a:t>
            </a:r>
            <a:r>
              <a:rPr lang="en-CA" dirty="0"/>
              <a:t>(messenger RNA)</a:t>
            </a:r>
          </a:p>
          <a:p>
            <a:pPr marL="742950" indent="-742950">
              <a:buFont typeface="+mj-lt"/>
              <a:buAutoNum type="arabicPeriod"/>
            </a:pPr>
            <a:r>
              <a:rPr lang="en-CA" dirty="0"/>
              <a:t>mRNA then leaves nucleus and </a:t>
            </a:r>
            <a:r>
              <a:rPr lang="en-CA" b="1" u="sng" dirty="0"/>
              <a:t>carries the “message” </a:t>
            </a:r>
            <a:r>
              <a:rPr lang="en-CA" dirty="0"/>
              <a:t>out of the nucleus.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>
                <a:solidFill>
                  <a:srgbClr val="FF0000"/>
                </a:solidFill>
              </a:rPr>
              <a:t>Why does it go out of the nucleus? </a:t>
            </a:r>
          </a:p>
        </p:txBody>
      </p:sp>
      <p:pic>
        <p:nvPicPr>
          <p:cNvPr id="8194" name="Picture 2" descr="Image result for transcri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464" y="4652962"/>
            <a:ext cx="6096000" cy="304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838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</a:t>
            </a:r>
          </a:p>
        </p:txBody>
      </p:sp>
      <p:pic>
        <p:nvPicPr>
          <p:cNvPr id="614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296" y="365125"/>
            <a:ext cx="6750304" cy="646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18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20" y="365125"/>
            <a:ext cx="12013580" cy="1325563"/>
          </a:xfrm>
        </p:spPr>
        <p:txBody>
          <a:bodyPr/>
          <a:lstStyle/>
          <a:p>
            <a:r>
              <a:rPr lang="en-CA" dirty="0"/>
              <a:t>Transcription: the process of copying the message</a:t>
            </a:r>
          </a:p>
        </p:txBody>
      </p:sp>
      <p:pic>
        <p:nvPicPr>
          <p:cNvPr id="13314" name="Picture 2" descr="Image result for dna transcriptio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0" b="37389"/>
          <a:stretch/>
        </p:blipFill>
        <p:spPr bwMode="auto">
          <a:xfrm>
            <a:off x="2108199" y="1690689"/>
            <a:ext cx="8340173" cy="402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740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is DNA related to chromosomes?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7108"/>
            <a:ext cx="10515600" cy="53808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/>
              <a:t>DNA makes up our chromosomes,</a:t>
            </a:r>
          </a:p>
          <a:p>
            <a:r>
              <a:rPr lang="en-CA" dirty="0"/>
              <a:t>Chromosomes exist in </a:t>
            </a:r>
            <a:r>
              <a:rPr lang="en-CA" b="1" u="sng" dirty="0"/>
              <a:t>pairs</a:t>
            </a:r>
          </a:p>
          <a:p>
            <a:r>
              <a:rPr lang="en-CA" dirty="0"/>
              <a:t>Humans have </a:t>
            </a:r>
            <a:r>
              <a:rPr lang="en-CA" b="1" u="sng" dirty="0"/>
              <a:t>23 pairs </a:t>
            </a:r>
            <a:r>
              <a:rPr lang="en-CA" dirty="0"/>
              <a:t>of chromosomes (46 in total)</a:t>
            </a:r>
          </a:p>
          <a:p>
            <a:endParaRPr lang="en-CA" dirty="0"/>
          </a:p>
          <a:p>
            <a:r>
              <a:rPr lang="en-CA" dirty="0"/>
              <a:t>Fruit Flies have 8 total. </a:t>
            </a:r>
            <a:endParaRPr lang="en-CA" b="1" dirty="0"/>
          </a:p>
          <a:p>
            <a:pPr marL="0" indent="0">
              <a:buNone/>
            </a:pPr>
            <a:r>
              <a:rPr lang="en-CA" i="1" dirty="0">
                <a:solidFill>
                  <a:srgbClr val="FF0000"/>
                </a:solidFill>
              </a:rPr>
              <a:t>Do you think the more </a:t>
            </a:r>
          </a:p>
          <a:p>
            <a:pPr marL="0" indent="0">
              <a:buNone/>
            </a:pPr>
            <a:r>
              <a:rPr lang="en-CA" i="1" dirty="0">
                <a:solidFill>
                  <a:srgbClr val="FF0000"/>
                </a:solidFill>
              </a:rPr>
              <a:t>sophisticated the organism,</a:t>
            </a:r>
          </a:p>
          <a:p>
            <a:pPr marL="0" indent="0">
              <a:buNone/>
            </a:pPr>
            <a:r>
              <a:rPr lang="en-CA" i="1" dirty="0">
                <a:solidFill>
                  <a:srgbClr val="FF0000"/>
                </a:solidFill>
              </a:rPr>
              <a:t>the more chromosomes it has?                                         </a:t>
            </a:r>
            <a:endParaRPr lang="en-CA" i="1" dirty="0">
              <a:solidFill>
                <a:srgbClr val="FF0000"/>
              </a:solidFill>
              <a:cs typeface="Calibri"/>
            </a:endParaRPr>
          </a:p>
          <a:p>
            <a:endParaRPr lang="en-CA" dirty="0"/>
          </a:p>
        </p:txBody>
      </p:sp>
      <p:pic>
        <p:nvPicPr>
          <p:cNvPr id="7174" name="Picture 6" descr="Image result for DNA chromosome nucleus MH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25"/>
          <a:stretch/>
        </p:blipFill>
        <p:spPr bwMode="auto">
          <a:xfrm>
            <a:off x="7013055" y="3370515"/>
            <a:ext cx="4676776" cy="348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157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ea typeface="+mn-lt"/>
                <a:cs typeface="+mn-lt"/>
              </a:rPr>
              <a:t>Amoeba Sisters </a:t>
            </a:r>
            <a:r>
              <a:rPr lang="en-CA" dirty="0"/>
              <a:t>Videos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CA" dirty="0">
              <a:cs typeface="Calibri"/>
            </a:endParaRPr>
          </a:p>
          <a:p>
            <a:r>
              <a:rPr lang="en-CA" dirty="0">
                <a:cs typeface="Calibri"/>
              </a:rPr>
              <a:t>RNA vs DNA (updated)</a:t>
            </a:r>
          </a:p>
          <a:p>
            <a:r>
              <a:rPr lang="en-CA" dirty="0">
                <a:ea typeface="+mn-lt"/>
                <a:cs typeface="+mn-lt"/>
                <a:hlinkClick r:id="rId2"/>
              </a:rPr>
              <a:t>https://www.youtube.com/watch?v=JQByjprj_mA</a:t>
            </a:r>
            <a:endParaRPr lang="en-CA" dirty="0"/>
          </a:p>
          <a:p>
            <a:r>
              <a:rPr lang="en-CA" dirty="0"/>
              <a:t>RNA (old video)</a:t>
            </a:r>
            <a:endParaRPr lang="en-CA" dirty="0">
              <a:cs typeface="Calibri" panose="020F0502020204030204"/>
            </a:endParaRPr>
          </a:p>
          <a:p>
            <a:r>
              <a:rPr lang="en-CA" dirty="0">
                <a:hlinkClick r:id="rId3"/>
              </a:rPr>
              <a:t>https://www.youtube.com/watch?v=0Elo-zX1k8M</a:t>
            </a:r>
            <a:endParaRPr lang="en-CA" dirty="0"/>
          </a:p>
          <a:p>
            <a:r>
              <a:rPr lang="en-CA" dirty="0">
                <a:cs typeface="Calibri" panose="020F0502020204030204"/>
              </a:rPr>
              <a:t>Protein synthesis and RNA</a:t>
            </a:r>
          </a:p>
          <a:p>
            <a:r>
              <a:rPr lang="en-CA" dirty="0">
                <a:ea typeface="+mn-lt"/>
                <a:cs typeface="+mn-lt"/>
                <a:hlinkClick r:id="rId4"/>
              </a:rPr>
              <a:t>https://www.youtube.com/watch?v=oefAI2x2CQM</a:t>
            </a:r>
            <a:endParaRPr lang="en-CA" dirty="0">
              <a:cs typeface="Calibri" panose="020F0502020204030204"/>
            </a:endParaRPr>
          </a:p>
          <a:p>
            <a:endParaRPr lang="en-CA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93797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does the message become a protein?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37" y="1516566"/>
            <a:ext cx="11222463" cy="46603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/>
              <a:t>TRANSLATION</a:t>
            </a:r>
            <a:r>
              <a:rPr lang="en-CA" b="1" dirty="0"/>
              <a:t> </a:t>
            </a:r>
            <a:r>
              <a:rPr lang="en-CA" dirty="0"/>
              <a:t>is</a:t>
            </a:r>
            <a:r>
              <a:rPr lang="en-CA" b="1" dirty="0"/>
              <a:t> </a:t>
            </a:r>
            <a:r>
              <a:rPr lang="en-CA" dirty="0"/>
              <a:t>the process in which the sequence of bases on the RNA is “</a:t>
            </a:r>
            <a:r>
              <a:rPr lang="en-CA" b="1" u="sng" dirty="0"/>
              <a:t>read</a:t>
            </a:r>
            <a:r>
              <a:rPr lang="en-CA" dirty="0"/>
              <a:t>” by  </a:t>
            </a:r>
            <a:r>
              <a:rPr lang="en-CA" b="1" u="sng" dirty="0"/>
              <a:t>ribosomes</a:t>
            </a:r>
            <a:r>
              <a:rPr lang="en-CA" dirty="0"/>
              <a:t> to build a </a:t>
            </a:r>
            <a:r>
              <a:rPr lang="en-CA" b="1" u="sng" dirty="0"/>
              <a:t>protein</a:t>
            </a:r>
            <a:r>
              <a:rPr lang="en-CA" dirty="0"/>
              <a:t>. </a:t>
            </a:r>
          </a:p>
          <a:p>
            <a:r>
              <a:rPr lang="en-CA" i="1" dirty="0">
                <a:solidFill>
                  <a:schemeClr val="accent1"/>
                </a:solidFill>
              </a:rPr>
              <a:t>Translation is the second step in “gene expression” (protein formation).</a:t>
            </a:r>
          </a:p>
          <a:p>
            <a:endParaRPr lang="en-CA" dirty="0"/>
          </a:p>
        </p:txBody>
      </p:sp>
      <p:pic>
        <p:nvPicPr>
          <p:cNvPr id="4" name="Picture 2" descr="Image result for dna transcrip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6"/>
          <a:stretch/>
        </p:blipFill>
        <p:spPr bwMode="auto">
          <a:xfrm>
            <a:off x="3243766" y="3382963"/>
            <a:ext cx="779831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286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/>
          <a:lstStyle/>
          <a:p>
            <a:r>
              <a:rPr lang="en-CA" dirty="0"/>
              <a:t>From Genetic Code to</a:t>
            </a:r>
            <a:r>
              <a:rPr lang="en-CA" dirty="0">
                <a:sym typeface="Wingdings" panose="05000000000000000000" pitchFamily="2" charset="2"/>
              </a:rPr>
              <a:t> Protein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0150"/>
            <a:ext cx="10515600" cy="49768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CA" dirty="0"/>
              <a:t>Ribosomes read the message 3 bases at a time, called a </a:t>
            </a:r>
            <a:r>
              <a:rPr lang="en-CA" b="1" u="sng" dirty="0"/>
              <a:t>codon.</a:t>
            </a:r>
            <a:endParaRPr lang="en-CA" b="1" u="sng" dirty="0">
              <a:cs typeface="Calibri"/>
            </a:endParaRPr>
          </a:p>
          <a:p>
            <a:pPr lvl="0"/>
            <a:r>
              <a:rPr lang="en-CA" dirty="0"/>
              <a:t>Each codon codes for a specific </a:t>
            </a:r>
            <a:r>
              <a:rPr lang="en-CA" b="1" u="sng" dirty="0"/>
              <a:t>amino acid</a:t>
            </a:r>
            <a:endParaRPr lang="en-CA" b="1" u="sng" dirty="0">
              <a:cs typeface="Calibri"/>
            </a:endParaRPr>
          </a:p>
          <a:p>
            <a:r>
              <a:rPr lang="en-CA" dirty="0"/>
              <a:t>Amino acids are the building blocks of </a:t>
            </a:r>
            <a:r>
              <a:rPr lang="en-CA" b="1" u="sng" dirty="0"/>
              <a:t>proteins</a:t>
            </a:r>
            <a:r>
              <a:rPr lang="en-CA" u="sng" dirty="0"/>
              <a:t>.</a:t>
            </a:r>
            <a:r>
              <a:rPr lang="en-CA" dirty="0"/>
              <a:t> </a:t>
            </a:r>
            <a:endParaRPr lang="en-CA" dirty="0">
              <a:cs typeface="Calibri"/>
            </a:endParaRPr>
          </a:p>
          <a:p>
            <a:pPr lvl="0"/>
            <a:r>
              <a:rPr lang="en-CA" i="1" dirty="0"/>
              <a:t>Different sequences of amino acids form different proteins.</a:t>
            </a:r>
            <a:endParaRPr lang="en-CA" i="1" dirty="0">
              <a:cs typeface="Calibri"/>
            </a:endParaRPr>
          </a:p>
          <a:p>
            <a:pPr lvl="0"/>
            <a:endParaRPr lang="en-CA" sz="3200" dirty="0"/>
          </a:p>
          <a:p>
            <a:pPr lvl="0"/>
            <a:endParaRPr lang="en-CA" sz="3200" dirty="0"/>
          </a:p>
          <a:p>
            <a:endParaRPr lang="en-CA" dirty="0"/>
          </a:p>
        </p:txBody>
      </p:sp>
      <p:pic>
        <p:nvPicPr>
          <p:cNvPr id="6" name="Picture 5" descr="Image result for amino acid protein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269" y="4372767"/>
            <a:ext cx="6571784" cy="2319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2486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>
                <a:solidFill>
                  <a:schemeClr val="accent1"/>
                </a:solidFill>
              </a:rPr>
              <a:t>Once the RNA is in the cytoplasm, a ribosome binds to the RNA and ‘reads” the sequence of bases 3 at a time (3 bases = codon).</a:t>
            </a:r>
          </a:p>
          <a:p>
            <a:r>
              <a:rPr lang="en-CA" dirty="0">
                <a:solidFill>
                  <a:schemeClr val="accent1"/>
                </a:solidFill>
              </a:rPr>
              <a:t>The ribosome moves down the RNA strand, adding an amino acid for each corresponding codon, creating an amino acid chain.</a:t>
            </a:r>
          </a:p>
          <a:p>
            <a:endParaRPr lang="en-CA" dirty="0"/>
          </a:p>
        </p:txBody>
      </p:sp>
      <p:pic>
        <p:nvPicPr>
          <p:cNvPr id="14338" name="Picture 2" descr="Image result for ribosome reading templa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7" t="6140"/>
          <a:stretch/>
        </p:blipFill>
        <p:spPr bwMode="auto">
          <a:xfrm>
            <a:off x="5556047" y="4551327"/>
            <a:ext cx="5138947" cy="275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343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12D91-7C43-4BEA-9929-92105D38A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 descr="Image result for translation dna">
            <a:extLst>
              <a:ext uri="{FF2B5EF4-FFF2-40B4-BE49-F238E27FC236}">
                <a16:creationId xmlns:a16="http://schemas.microsoft.com/office/drawing/2014/main" id="{0732ACA9-54C1-4AE6-A437-0B900288E8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26" y="0"/>
            <a:ext cx="11848074" cy="700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397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C2194-FCCF-4EB3-8BAB-AFDE4BC6B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Image result for gene translation image">
            <a:extLst>
              <a:ext uri="{FF2B5EF4-FFF2-40B4-BE49-F238E27FC236}">
                <a16:creationId xmlns:a16="http://schemas.microsoft.com/office/drawing/2014/main" id="{40AB869F-71C7-4ACE-B2F6-A42A2532E8D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77" y="365124"/>
            <a:ext cx="11535508" cy="6293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530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55EF1-4BE8-4635-9EA6-18DB093D1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The order and number of amino acids determines what protein is made.</a:t>
            </a:r>
            <a:endParaRPr lang="en-US" dirty="0"/>
          </a:p>
        </p:txBody>
      </p:sp>
      <p:pic>
        <p:nvPicPr>
          <p:cNvPr id="8" name="Picture 8" descr="A close up of a map&#10;&#10;Description generated with high confidence">
            <a:extLst>
              <a:ext uri="{FF2B5EF4-FFF2-40B4-BE49-F238E27FC236}">
                <a16:creationId xmlns:a16="http://schemas.microsoft.com/office/drawing/2014/main" id="{00FD04C8-F323-4994-BA6F-38B39F048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50" r="5348"/>
          <a:stretch/>
        </p:blipFill>
        <p:spPr>
          <a:xfrm>
            <a:off x="1339702" y="1552456"/>
            <a:ext cx="9525934" cy="5444016"/>
          </a:xfrm>
        </p:spPr>
      </p:pic>
    </p:spTree>
    <p:extLst>
      <p:ext uri="{BB962C8B-B14F-4D97-AF65-F5344CB8AC3E}">
        <p14:creationId xmlns:p14="http://schemas.microsoft.com/office/powerpoint/2010/main" val="3408709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55654-B8B8-4938-82F2-1346949C1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AUG  ACU  GAG  AAG  CGU  UGA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79119F5-2FC2-44C9-A1E4-87BCE41CD8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0147" y="1365549"/>
            <a:ext cx="9638460" cy="5487149"/>
          </a:xfrm>
        </p:spPr>
      </p:pic>
    </p:spTree>
    <p:extLst>
      <p:ext uri="{BB962C8B-B14F-4D97-AF65-F5344CB8AC3E}">
        <p14:creationId xmlns:p14="http://schemas.microsoft.com/office/powerpoint/2010/main" val="232699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>
                <a:ea typeface="+mn-lt"/>
                <a:cs typeface="+mn-lt"/>
              </a:rPr>
              <a:t> Translation Activity </a:t>
            </a:r>
            <a:endParaRPr lang="en-US" dirty="0"/>
          </a:p>
          <a:p>
            <a:endParaRPr lang="en-CA" dirty="0"/>
          </a:p>
          <a:p>
            <a:r>
              <a:rPr lang="en-CA" dirty="0">
                <a:solidFill>
                  <a:schemeClr val="accent1"/>
                </a:solidFill>
              </a:rPr>
              <a:t>CYU p47 # 8-15 to be handed in by end of class</a:t>
            </a:r>
            <a:endParaRPr lang="en-CA" dirty="0">
              <a:solidFill>
                <a:schemeClr val="accent1"/>
              </a:solidFill>
              <a:cs typeface="Calibri" panose="020F0502020204030204"/>
            </a:endParaRPr>
          </a:p>
          <a:p>
            <a:endParaRPr lang="en-CA" dirty="0">
              <a:ea typeface="+mn-lt"/>
              <a:cs typeface="+mn-lt"/>
            </a:endParaRPr>
          </a:p>
          <a:p>
            <a:r>
              <a:rPr lang="en-CA" dirty="0">
                <a:ea typeface="+mn-lt"/>
                <a:cs typeface="+mn-lt"/>
                <a:hlinkClick r:id="rId2"/>
              </a:rPr>
              <a:t>https://www.youtube.com/watch?v=2BwWavExcFI</a:t>
            </a:r>
            <a:endParaRPr lang="en-CA" dirty="0">
              <a:ea typeface="+mn-lt"/>
              <a:cs typeface="+mn-lt"/>
            </a:endParaRP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56498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Gene Expression</a:t>
            </a:r>
          </a:p>
        </p:txBody>
      </p:sp>
      <p:pic>
        <p:nvPicPr>
          <p:cNvPr id="10242" name="Picture 2" descr="Image result for DNA transl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38" y="1384696"/>
            <a:ext cx="9327995" cy="564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789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62FA7-98FD-4A07-83EE-3D28F4607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2922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Ophioglossum fern has the highest chromosome count of any known living organism: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630 pairs or 1260 chromosomes per cell.</a:t>
            </a: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</p:txBody>
      </p:sp>
      <p:pic>
        <p:nvPicPr>
          <p:cNvPr id="4" name="Picture 4" descr="A close up of a green plant&#10;&#10;Description generated with very high confidence">
            <a:extLst>
              <a:ext uri="{FF2B5EF4-FFF2-40B4-BE49-F238E27FC236}">
                <a16:creationId xmlns:a16="http://schemas.microsoft.com/office/drawing/2014/main" id="{DF22BC32-04C6-4C40-8489-7668A3824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0" y="777187"/>
            <a:ext cx="4205377" cy="563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71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D9951-F5B5-4304-8688-92F4AB51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 descr="Image result for translation dna">
            <a:extLst>
              <a:ext uri="{FF2B5EF4-FFF2-40B4-BE49-F238E27FC236}">
                <a16:creationId xmlns:a16="http://schemas.microsoft.com/office/drawing/2014/main" id="{4AFEC152-0C1B-4A8B-9CD8-673B15C7E9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19" y="61331"/>
            <a:ext cx="11433855" cy="643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71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7C9E-F9A0-A754-F07A-EC113850C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Karyotype</a:t>
            </a:r>
          </a:p>
        </p:txBody>
      </p:sp>
      <p:pic>
        <p:nvPicPr>
          <p:cNvPr id="1026" name="Picture 2" descr="Karyotype">
            <a:extLst>
              <a:ext uri="{FF2B5EF4-FFF2-40B4-BE49-F238E27FC236}">
                <a16:creationId xmlns:a16="http://schemas.microsoft.com/office/drawing/2014/main" id="{D010B78A-887D-55DB-5E6A-24CDB4490E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641" y="2520028"/>
            <a:ext cx="7459986" cy="419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CDAA4D-5FD4-22F2-B3B4-59B70C4F6FB7}"/>
              </a:ext>
            </a:extLst>
          </p:cNvPr>
          <p:cNvSpPr txBox="1"/>
          <p:nvPr/>
        </p:nvSpPr>
        <p:spPr>
          <a:xfrm>
            <a:off x="838200" y="1536461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Laboratory image of an individual’s complete set of chromosomes.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DD5E45-6DC9-45BF-02B9-9B6F2D153131}"/>
              </a:ext>
            </a:extLst>
          </p:cNvPr>
          <p:cNvSpPr txBox="1"/>
          <p:nvPr/>
        </p:nvSpPr>
        <p:spPr>
          <a:xfrm>
            <a:off x="297373" y="2913321"/>
            <a:ext cx="38493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Used to look for chromosomal abnormalities.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Determine “gender”:</a:t>
            </a:r>
          </a:p>
          <a:p>
            <a:r>
              <a:rPr lang="en-US" sz="3200" dirty="0">
                <a:solidFill>
                  <a:srgbClr val="FF0000"/>
                </a:solidFill>
              </a:rPr>
              <a:t>XX </a:t>
            </a:r>
            <a:r>
              <a:rPr lang="en-US" sz="3200">
                <a:solidFill>
                  <a:srgbClr val="FF0000"/>
                </a:solidFill>
                <a:sym typeface="Wingdings" panose="05000000000000000000" pitchFamily="2" charset="2"/>
              </a:rPr>
              <a:t> ovaries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XY </a:t>
            </a:r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 testes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013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EACBF-2061-492E-810B-5A2F628B6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contains ALL our genes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127B9-CC3F-4A0E-AAC1-73833F683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gene is a </a:t>
            </a:r>
            <a:r>
              <a:rPr lang="en-US" b="1" u="sng" dirty="0"/>
              <a:t>short segment </a:t>
            </a:r>
            <a:r>
              <a:rPr lang="en-US" dirty="0"/>
              <a:t>of DNA that contains the instructions to make a specific </a:t>
            </a:r>
            <a:r>
              <a:rPr lang="en-US" b="1" u="sng" dirty="0"/>
              <a:t>protein.</a:t>
            </a:r>
          </a:p>
          <a:p>
            <a:r>
              <a:rPr lang="en-US" dirty="0"/>
              <a:t>A gene is a basic </a:t>
            </a:r>
            <a:r>
              <a:rPr lang="en-US" b="1" dirty="0">
                <a:solidFill>
                  <a:srgbClr val="FF0000"/>
                </a:solidFill>
              </a:rPr>
              <a:t>Hereditary unit</a:t>
            </a:r>
          </a:p>
        </p:txBody>
      </p:sp>
      <p:pic>
        <p:nvPicPr>
          <p:cNvPr id="4" name="Picture 2" descr="Genetic Testing - NFED">
            <a:extLst>
              <a:ext uri="{FF2B5EF4-FFF2-40B4-BE49-F238E27FC236}">
                <a16:creationId xmlns:a16="http://schemas.microsoft.com/office/drawing/2014/main" id="{FBC5018F-A9A5-9C70-90B8-E9F378BE4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0037" y="3589020"/>
            <a:ext cx="8331926" cy="326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355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CDE86-D933-4895-43A5-AC60CF96F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our </a:t>
            </a:r>
            <a:r>
              <a:rPr lang="en-US" i="1" dirty="0"/>
              <a:t>Code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AC688-C289-72A8-3EE5-FC19B2BE3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75514" cy="4351338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u="sng" dirty="0"/>
              <a:t>sequence </a:t>
            </a:r>
            <a:r>
              <a:rPr lang="en-US" dirty="0"/>
              <a:t>of </a:t>
            </a:r>
            <a:r>
              <a:rPr lang="en-US" b="1" u="sng" dirty="0"/>
              <a:t>bases</a:t>
            </a:r>
            <a:r>
              <a:rPr lang="en-US" dirty="0"/>
              <a:t> that is our </a:t>
            </a:r>
            <a:r>
              <a:rPr lang="en-US" i="1" dirty="0"/>
              <a:t>genetic code </a:t>
            </a:r>
            <a:r>
              <a:rPr lang="en-US" dirty="0"/>
              <a:t>and determines what protein is made. </a:t>
            </a:r>
          </a:p>
          <a:p>
            <a:r>
              <a:rPr lang="en-US" dirty="0"/>
              <a:t>An organism’s </a:t>
            </a:r>
            <a:r>
              <a:rPr lang="en-US" b="1" u="sng" dirty="0"/>
              <a:t>genome</a:t>
            </a:r>
            <a:r>
              <a:rPr lang="en-US" dirty="0"/>
              <a:t> is its entire set of genes.</a:t>
            </a:r>
          </a:p>
          <a:p>
            <a:endParaRPr lang="en-US" dirty="0"/>
          </a:p>
        </p:txBody>
      </p:sp>
      <p:pic>
        <p:nvPicPr>
          <p:cNvPr id="4" name="Picture 2" descr="Image result for genetic to protein">
            <a:extLst>
              <a:ext uri="{FF2B5EF4-FFF2-40B4-BE49-F238E27FC236}">
                <a16:creationId xmlns:a16="http://schemas.microsoft.com/office/drawing/2014/main" id="{F9090FA3-FE10-AD9D-A981-1000919E3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070" y="1498695"/>
            <a:ext cx="4819185" cy="481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268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83" y="365125"/>
            <a:ext cx="10876417" cy="1325563"/>
          </a:xfrm>
        </p:spPr>
        <p:txBody>
          <a:bodyPr/>
          <a:lstStyle/>
          <a:p>
            <a:r>
              <a:rPr lang="en-CA" dirty="0"/>
              <a:t>Why are proteins important?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383" y="1477108"/>
            <a:ext cx="6419321" cy="5380892"/>
          </a:xfrm>
        </p:spPr>
        <p:txBody>
          <a:bodyPr>
            <a:normAutofit/>
          </a:bodyPr>
          <a:lstStyle/>
          <a:p>
            <a:pPr lvl="1"/>
            <a:r>
              <a:rPr lang="en-CA" i="1" dirty="0"/>
              <a:t>Proteins determine our characteristics (traits) and are building components of cellular structures</a:t>
            </a:r>
          </a:p>
          <a:p>
            <a:pPr lvl="0"/>
            <a:endParaRPr lang="en-CA" dirty="0"/>
          </a:p>
          <a:p>
            <a:endParaRPr lang="en-CA" dirty="0"/>
          </a:p>
        </p:txBody>
      </p:sp>
      <p:pic>
        <p:nvPicPr>
          <p:cNvPr id="7174" name="Picture 6" descr="Image result for DNA chromosome nucleus MH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25"/>
          <a:stretch/>
        </p:blipFill>
        <p:spPr bwMode="auto">
          <a:xfrm>
            <a:off x="6896704" y="1477108"/>
            <a:ext cx="4817913" cy="359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593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the importance of proteins?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15185" cy="4667250"/>
          </a:xfrm>
        </p:spPr>
        <p:txBody>
          <a:bodyPr>
            <a:normAutofit lnSpcReduction="10000"/>
          </a:bodyPr>
          <a:lstStyle/>
          <a:p>
            <a:r>
              <a:rPr lang="en-CA" sz="2800" i="1" dirty="0">
                <a:solidFill>
                  <a:schemeClr val="accent1"/>
                </a:solidFill>
              </a:rPr>
              <a:t>Proteins are molecules that all the cells of the body need in order to work properly:</a:t>
            </a:r>
          </a:p>
          <a:p>
            <a:pPr lvl="0"/>
            <a:r>
              <a:rPr lang="en-CA" dirty="0"/>
              <a:t>Proteins determine the </a:t>
            </a:r>
            <a:r>
              <a:rPr lang="en-CA" b="1" u="sng" dirty="0"/>
              <a:t>characteristics</a:t>
            </a:r>
            <a:r>
              <a:rPr lang="en-CA" b="1" dirty="0"/>
              <a:t> (traits) </a:t>
            </a:r>
            <a:r>
              <a:rPr lang="en-CA" dirty="0"/>
              <a:t>of the organism. 	</a:t>
            </a:r>
            <a:r>
              <a:rPr lang="en-CA" dirty="0" err="1"/>
              <a:t>Eg.</a:t>
            </a:r>
            <a:r>
              <a:rPr lang="en-CA" dirty="0"/>
              <a:t> Hair and eye colour.</a:t>
            </a:r>
          </a:p>
          <a:p>
            <a:r>
              <a:rPr lang="en-CA" dirty="0"/>
              <a:t>Some proteins carry out </a:t>
            </a:r>
            <a:r>
              <a:rPr lang="en-CA" b="1" u="sng" dirty="0"/>
              <a:t>cell functions</a:t>
            </a:r>
            <a:r>
              <a:rPr lang="en-CA" u="sng" dirty="0"/>
              <a:t>: </a:t>
            </a:r>
          </a:p>
          <a:p>
            <a:pPr lvl="1"/>
            <a:r>
              <a:rPr lang="en-CA" b="1" u="sng" dirty="0" err="1"/>
              <a:t>Eg.</a:t>
            </a:r>
            <a:r>
              <a:rPr lang="en-CA" b="1" u="sng" dirty="0"/>
              <a:t> enzymes, hormones</a:t>
            </a:r>
          </a:p>
          <a:p>
            <a:r>
              <a:rPr lang="en-CA" dirty="0"/>
              <a:t>Other proteins are parts of </a:t>
            </a:r>
            <a:r>
              <a:rPr lang="en-CA" b="1" u="sng" dirty="0"/>
              <a:t>cell structures</a:t>
            </a:r>
            <a:r>
              <a:rPr lang="en-CA" u="sng" dirty="0"/>
              <a:t>: </a:t>
            </a:r>
          </a:p>
          <a:p>
            <a:pPr lvl="1"/>
            <a:r>
              <a:rPr lang="en-CA" b="1" u="sng" dirty="0" err="1"/>
              <a:t>Eg.</a:t>
            </a:r>
            <a:r>
              <a:rPr lang="en-CA" b="1" u="sng" dirty="0"/>
              <a:t> cell membrane</a:t>
            </a:r>
            <a:r>
              <a:rPr lang="en-CA" b="1" dirty="0"/>
              <a:t>.</a:t>
            </a:r>
            <a:r>
              <a:rPr lang="en-CA" dirty="0"/>
              <a:t> </a:t>
            </a:r>
          </a:p>
          <a:p>
            <a:r>
              <a:rPr lang="en-CA" dirty="0"/>
              <a:t>Humans have as many as 100 000 proteins.</a:t>
            </a:r>
          </a:p>
        </p:txBody>
      </p:sp>
    </p:spTree>
    <p:extLst>
      <p:ext uri="{BB962C8B-B14F-4D97-AF65-F5344CB8AC3E}">
        <p14:creationId xmlns:p14="http://schemas.microsoft.com/office/powerpoint/2010/main" val="2262994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Where are proteins made?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i="1" dirty="0">
                <a:solidFill>
                  <a:schemeClr val="accent1"/>
                </a:solidFill>
              </a:rPr>
              <a:t>Proteins are made in the </a:t>
            </a:r>
            <a:r>
              <a:rPr lang="en-CA" b="1" i="1" dirty="0">
                <a:solidFill>
                  <a:schemeClr val="accent1"/>
                </a:solidFill>
              </a:rPr>
              <a:t>cytoplasm</a:t>
            </a:r>
            <a:r>
              <a:rPr lang="en-CA" i="1" dirty="0">
                <a:solidFill>
                  <a:schemeClr val="accent1"/>
                </a:solidFill>
              </a:rPr>
              <a:t> of the cell by </a:t>
            </a:r>
            <a:r>
              <a:rPr lang="en-CA" b="1" i="1" dirty="0">
                <a:solidFill>
                  <a:schemeClr val="accent1"/>
                </a:solidFill>
              </a:rPr>
              <a:t>ribosomes</a:t>
            </a:r>
            <a:r>
              <a:rPr lang="en-CA" i="1" dirty="0">
                <a:solidFill>
                  <a:schemeClr val="accent1"/>
                </a:solidFill>
              </a:rPr>
              <a:t>. </a:t>
            </a:r>
          </a:p>
          <a:p>
            <a:r>
              <a:rPr lang="en-CA" i="1" dirty="0">
                <a:solidFill>
                  <a:schemeClr val="accent1"/>
                </a:solidFill>
              </a:rPr>
              <a:t>Ribosomes are made in the </a:t>
            </a:r>
            <a:r>
              <a:rPr lang="en-CA" b="1" i="1" dirty="0">
                <a:solidFill>
                  <a:schemeClr val="accent1"/>
                </a:solidFill>
              </a:rPr>
              <a:t>nucleolus</a:t>
            </a:r>
            <a:r>
              <a:rPr lang="en-CA" i="1" dirty="0">
                <a:solidFill>
                  <a:schemeClr val="accent1"/>
                </a:solidFill>
              </a:rPr>
              <a:t> and then move to the cytoplasm. </a:t>
            </a:r>
          </a:p>
        </p:txBody>
      </p:sp>
      <p:pic>
        <p:nvPicPr>
          <p:cNvPr id="3074" name="Picture 2" descr="Image result for protein made by ribos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3429000"/>
            <a:ext cx="423862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nucleo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982" y="4064000"/>
            <a:ext cx="4762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239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848</Words>
  <Application>Microsoft Office PowerPoint</Application>
  <PresentationFormat>Widescreen</PresentationFormat>
  <Paragraphs>104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Open Sans</vt:lpstr>
      <vt:lpstr>Office Theme</vt:lpstr>
      <vt:lpstr>PROTEIN SYNTHESIS</vt:lpstr>
      <vt:lpstr>How is DNA related to chromosomes?</vt:lpstr>
      <vt:lpstr>PowerPoint Presentation</vt:lpstr>
      <vt:lpstr>Karyotype</vt:lpstr>
      <vt:lpstr>DNA contains ALL our genes</vt:lpstr>
      <vt:lpstr>What makes our Code?</vt:lpstr>
      <vt:lpstr>Why are proteins important? </vt:lpstr>
      <vt:lpstr>What is the importance of proteins?</vt:lpstr>
      <vt:lpstr>Where are proteins made?</vt:lpstr>
      <vt:lpstr>Video</vt:lpstr>
      <vt:lpstr>Recall </vt:lpstr>
      <vt:lpstr>PowerPoint Presentation</vt:lpstr>
      <vt:lpstr>PowerPoint Presentation</vt:lpstr>
      <vt:lpstr>DNA TRANSCRIPTION</vt:lpstr>
      <vt:lpstr>Transcription</vt:lpstr>
      <vt:lpstr>What is RNA?</vt:lpstr>
      <vt:lpstr>DNA Transcription: Copying the message in 3 steps</vt:lpstr>
      <vt:lpstr> </vt:lpstr>
      <vt:lpstr>Transcription: the process of copying the message</vt:lpstr>
      <vt:lpstr>Amoeba Sisters Videos </vt:lpstr>
      <vt:lpstr>How does the message become a protein? </vt:lpstr>
      <vt:lpstr>From Genetic Code to Protein</vt:lpstr>
      <vt:lpstr>Translation</vt:lpstr>
      <vt:lpstr>PowerPoint Presentation</vt:lpstr>
      <vt:lpstr>PowerPoint Presentation</vt:lpstr>
      <vt:lpstr>The order and number of amino acids determines what protein is made.</vt:lpstr>
      <vt:lpstr>AUG  ACU  GAG  AAG  CGU  UGA</vt:lpstr>
      <vt:lpstr>Homework</vt:lpstr>
      <vt:lpstr>Gene Expression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Replication</dc:title>
  <dc:creator>Tammy Wilson</dc:creator>
  <cp:lastModifiedBy>Tammy Wilson</cp:lastModifiedBy>
  <cp:revision>142</cp:revision>
  <dcterms:created xsi:type="dcterms:W3CDTF">2018-12-17T00:39:32Z</dcterms:created>
  <dcterms:modified xsi:type="dcterms:W3CDTF">2023-04-18T22:23:40Z</dcterms:modified>
</cp:coreProperties>
</file>