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92" r:id="rId2"/>
    <p:sldId id="394" r:id="rId3"/>
    <p:sldId id="416" r:id="rId4"/>
    <p:sldId id="259" r:id="rId5"/>
    <p:sldId id="396" r:id="rId6"/>
    <p:sldId id="397" r:id="rId7"/>
    <p:sldId id="370" r:id="rId8"/>
    <p:sldId id="436" r:id="rId9"/>
    <p:sldId id="398" r:id="rId10"/>
    <p:sldId id="404" r:id="rId11"/>
    <p:sldId id="437" r:id="rId12"/>
    <p:sldId id="453" r:id="rId13"/>
    <p:sldId id="476" r:id="rId14"/>
    <p:sldId id="368" r:id="rId15"/>
    <p:sldId id="400" r:id="rId16"/>
    <p:sldId id="311" r:id="rId17"/>
    <p:sldId id="395" r:id="rId18"/>
    <p:sldId id="265" r:id="rId19"/>
    <p:sldId id="310" r:id="rId20"/>
    <p:sldId id="475" r:id="rId21"/>
    <p:sldId id="378" r:id="rId22"/>
    <p:sldId id="456" r:id="rId23"/>
    <p:sldId id="469" r:id="rId24"/>
    <p:sldId id="379" r:id="rId25"/>
    <p:sldId id="411" r:id="rId26"/>
    <p:sldId id="457" r:id="rId27"/>
    <p:sldId id="458" r:id="rId28"/>
    <p:sldId id="470" r:id="rId29"/>
    <p:sldId id="374" r:id="rId30"/>
    <p:sldId id="382" r:id="rId31"/>
    <p:sldId id="410" r:id="rId32"/>
    <p:sldId id="471" r:id="rId33"/>
    <p:sldId id="393" r:id="rId34"/>
    <p:sldId id="473" r:id="rId35"/>
    <p:sldId id="474" r:id="rId36"/>
    <p:sldId id="454" r:id="rId37"/>
    <p:sldId id="432" r:id="rId38"/>
    <p:sldId id="280" r:id="rId39"/>
    <p:sldId id="466" r:id="rId40"/>
    <p:sldId id="477" r:id="rId41"/>
    <p:sldId id="467" r:id="rId42"/>
    <p:sldId id="41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Wilson" initials="T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C7D2C-9373-4DC3-AC35-70E6AF3AC8EB}" v="3" dt="2023-05-31T19:17:07.0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69274" autoAdjust="0"/>
  </p:normalViewPr>
  <p:slideViewPr>
    <p:cSldViewPr snapToGrid="0">
      <p:cViewPr varScale="1">
        <p:scale>
          <a:sx n="38" d="100"/>
          <a:sy n="38" d="100"/>
        </p:scale>
        <p:origin x="5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564C7D2C-9373-4DC3-AC35-70E6AF3AC8EB}"/>
    <pc:docChg chg="custSel addSld delSld modSld sldOrd">
      <pc:chgData name="Tammy Wilson" userId="e3b55da62d900d7c" providerId="LiveId" clId="{564C7D2C-9373-4DC3-AC35-70E6AF3AC8EB}" dt="2023-05-31T19:18:16.559" v="229" actId="255"/>
      <pc:docMkLst>
        <pc:docMk/>
      </pc:docMkLst>
      <pc:sldChg chg="modSp mod">
        <pc:chgData name="Tammy Wilson" userId="e3b55da62d900d7c" providerId="LiveId" clId="{564C7D2C-9373-4DC3-AC35-70E6AF3AC8EB}" dt="2023-05-31T19:05:28.302" v="22" actId="207"/>
        <pc:sldMkLst>
          <pc:docMk/>
          <pc:sldMk cId="1744867495" sldId="310"/>
        </pc:sldMkLst>
        <pc:spChg chg="mod">
          <ac:chgData name="Tammy Wilson" userId="e3b55da62d900d7c" providerId="LiveId" clId="{564C7D2C-9373-4DC3-AC35-70E6AF3AC8EB}" dt="2023-05-31T19:05:28.302" v="22" actId="207"/>
          <ac:spMkLst>
            <pc:docMk/>
            <pc:sldMk cId="1744867495" sldId="310"/>
            <ac:spMk id="112643" creationId="{9FBB3B24-568B-4163-9362-FC7A457F7BA3}"/>
          </ac:spMkLst>
        </pc:spChg>
      </pc:sldChg>
      <pc:sldChg chg="modSp mod">
        <pc:chgData name="Tammy Wilson" userId="e3b55da62d900d7c" providerId="LiveId" clId="{564C7D2C-9373-4DC3-AC35-70E6AF3AC8EB}" dt="2023-05-31T19:11:00.053" v="26" actId="115"/>
        <pc:sldMkLst>
          <pc:docMk/>
          <pc:sldMk cId="3613848763" sldId="382"/>
        </pc:sldMkLst>
        <pc:spChg chg="mod">
          <ac:chgData name="Tammy Wilson" userId="e3b55da62d900d7c" providerId="LiveId" clId="{564C7D2C-9373-4DC3-AC35-70E6AF3AC8EB}" dt="2023-05-31T19:11:00.053" v="26" actId="115"/>
          <ac:spMkLst>
            <pc:docMk/>
            <pc:sldMk cId="3613848763" sldId="382"/>
            <ac:spMk id="122883" creationId="{A27E8ADC-A738-4C33-862C-35D7A59DF45D}"/>
          </ac:spMkLst>
        </pc:spChg>
      </pc:sldChg>
      <pc:sldChg chg="del">
        <pc:chgData name="Tammy Wilson" userId="e3b55da62d900d7c" providerId="LiveId" clId="{564C7D2C-9373-4DC3-AC35-70E6AF3AC8EB}" dt="2023-05-31T19:13:44.594" v="34" actId="47"/>
        <pc:sldMkLst>
          <pc:docMk/>
          <pc:sldMk cId="1347507355" sldId="417"/>
        </pc:sldMkLst>
      </pc:sldChg>
      <pc:sldChg chg="del">
        <pc:chgData name="Tammy Wilson" userId="e3b55da62d900d7c" providerId="LiveId" clId="{564C7D2C-9373-4DC3-AC35-70E6AF3AC8EB}" dt="2023-05-31T19:13:35.283" v="33" actId="47"/>
        <pc:sldMkLst>
          <pc:docMk/>
          <pc:sldMk cId="925381431" sldId="433"/>
        </pc:sldMkLst>
      </pc:sldChg>
      <pc:sldChg chg="modSp mod">
        <pc:chgData name="Tammy Wilson" userId="e3b55da62d900d7c" providerId="LiveId" clId="{564C7D2C-9373-4DC3-AC35-70E6AF3AC8EB}" dt="2023-05-31T19:02:00.674" v="3" actId="114"/>
        <pc:sldMkLst>
          <pc:docMk/>
          <pc:sldMk cId="2411860500" sldId="453"/>
        </pc:sldMkLst>
        <pc:spChg chg="mod">
          <ac:chgData name="Tammy Wilson" userId="e3b55da62d900d7c" providerId="LiveId" clId="{564C7D2C-9373-4DC3-AC35-70E6AF3AC8EB}" dt="2023-05-31T19:02:00.674" v="3" actId="114"/>
          <ac:spMkLst>
            <pc:docMk/>
            <pc:sldMk cId="2411860500" sldId="453"/>
            <ac:spMk id="3" creationId="{9FF495F9-B20A-4178-9C85-E5B396F40929}"/>
          </ac:spMkLst>
        </pc:spChg>
      </pc:sldChg>
      <pc:sldChg chg="modSp mod">
        <pc:chgData name="Tammy Wilson" userId="e3b55da62d900d7c" providerId="LiveId" clId="{564C7D2C-9373-4DC3-AC35-70E6AF3AC8EB}" dt="2023-05-31T19:13:25.144" v="32" actId="115"/>
        <pc:sldMkLst>
          <pc:docMk/>
          <pc:sldMk cId="0" sldId="454"/>
        </pc:sldMkLst>
        <pc:spChg chg="mod">
          <ac:chgData name="Tammy Wilson" userId="e3b55da62d900d7c" providerId="LiveId" clId="{564C7D2C-9373-4DC3-AC35-70E6AF3AC8EB}" dt="2023-05-31T19:13:25.144" v="32" actId="115"/>
          <ac:spMkLst>
            <pc:docMk/>
            <pc:sldMk cId="0" sldId="454"/>
            <ac:spMk id="48131" creationId="{1AF14F76-EE83-26B1-DD83-F25307181086}"/>
          </ac:spMkLst>
        </pc:spChg>
      </pc:sldChg>
      <pc:sldChg chg="del">
        <pc:chgData name="Tammy Wilson" userId="e3b55da62d900d7c" providerId="LiveId" clId="{564C7D2C-9373-4DC3-AC35-70E6AF3AC8EB}" dt="2023-05-31T19:14:21.506" v="35" actId="47"/>
        <pc:sldMkLst>
          <pc:docMk/>
          <pc:sldMk cId="2227763111" sldId="465"/>
        </pc:sldMkLst>
      </pc:sldChg>
      <pc:sldChg chg="modSp mod">
        <pc:chgData name="Tammy Wilson" userId="e3b55da62d900d7c" providerId="LiveId" clId="{564C7D2C-9373-4DC3-AC35-70E6AF3AC8EB}" dt="2023-05-31T19:17:47.372" v="223" actId="20577"/>
        <pc:sldMkLst>
          <pc:docMk/>
          <pc:sldMk cId="3629050959" sldId="466"/>
        </pc:sldMkLst>
        <pc:spChg chg="mod">
          <ac:chgData name="Tammy Wilson" userId="e3b55da62d900d7c" providerId="LiveId" clId="{564C7D2C-9373-4DC3-AC35-70E6AF3AC8EB}" dt="2023-05-31T19:17:47.372" v="223" actId="20577"/>
          <ac:spMkLst>
            <pc:docMk/>
            <pc:sldMk cId="3629050959" sldId="466"/>
            <ac:spMk id="3" creationId="{60062BD8-FC3D-4D2B-B072-49B4BD2B9CF4}"/>
          </ac:spMkLst>
        </pc:spChg>
      </pc:sldChg>
      <pc:sldChg chg="modSp add mod ord">
        <pc:chgData name="Tammy Wilson" userId="e3b55da62d900d7c" providerId="LiveId" clId="{564C7D2C-9373-4DC3-AC35-70E6AF3AC8EB}" dt="2023-05-31T19:02:49.808" v="8" actId="113"/>
        <pc:sldMkLst>
          <pc:docMk/>
          <pc:sldMk cId="2161263811" sldId="476"/>
        </pc:sldMkLst>
        <pc:spChg chg="mod">
          <ac:chgData name="Tammy Wilson" userId="e3b55da62d900d7c" providerId="LiveId" clId="{564C7D2C-9373-4DC3-AC35-70E6AF3AC8EB}" dt="2023-05-31T19:02:49.808" v="8" actId="113"/>
          <ac:spMkLst>
            <pc:docMk/>
            <pc:sldMk cId="2161263811" sldId="476"/>
            <ac:spMk id="3" creationId="{276531D9-2FFF-4A8A-8253-C01D891C81FE}"/>
          </ac:spMkLst>
        </pc:spChg>
      </pc:sldChg>
      <pc:sldChg chg="modSp new del mod">
        <pc:chgData name="Tammy Wilson" userId="e3b55da62d900d7c" providerId="LiveId" clId="{564C7D2C-9373-4DC3-AC35-70E6AF3AC8EB}" dt="2023-05-31T19:04:21.758" v="21" actId="47"/>
        <pc:sldMkLst>
          <pc:docMk/>
          <pc:sldMk cId="1008649259" sldId="477"/>
        </pc:sldMkLst>
        <pc:spChg chg="mod">
          <ac:chgData name="Tammy Wilson" userId="e3b55da62d900d7c" providerId="LiveId" clId="{564C7D2C-9373-4DC3-AC35-70E6AF3AC8EB}" dt="2023-05-31T19:04:10.864" v="13" actId="20577"/>
          <ac:spMkLst>
            <pc:docMk/>
            <pc:sldMk cId="1008649259" sldId="477"/>
            <ac:spMk id="2" creationId="{7897E0E1-AC7E-D0DB-F860-14D1339F9250}"/>
          </ac:spMkLst>
        </pc:spChg>
        <pc:spChg chg="mod">
          <ac:chgData name="Tammy Wilson" userId="e3b55da62d900d7c" providerId="LiveId" clId="{564C7D2C-9373-4DC3-AC35-70E6AF3AC8EB}" dt="2023-05-31T19:04:15.117" v="20" actId="20577"/>
          <ac:spMkLst>
            <pc:docMk/>
            <pc:sldMk cId="1008649259" sldId="477"/>
            <ac:spMk id="3" creationId="{2B58DE8C-70D9-C0BA-725A-9D19E1BAC93E}"/>
          </ac:spMkLst>
        </pc:spChg>
      </pc:sldChg>
      <pc:sldChg chg="add del">
        <pc:chgData name="Tammy Wilson" userId="e3b55da62d900d7c" providerId="LiveId" clId="{564C7D2C-9373-4DC3-AC35-70E6AF3AC8EB}" dt="2023-05-31T18:52:13.354" v="2" actId="47"/>
        <pc:sldMkLst>
          <pc:docMk/>
          <pc:sldMk cId="1797862075" sldId="477"/>
        </pc:sldMkLst>
      </pc:sldChg>
      <pc:sldChg chg="modSp add mod">
        <pc:chgData name="Tammy Wilson" userId="e3b55da62d900d7c" providerId="LiveId" clId="{564C7D2C-9373-4DC3-AC35-70E6AF3AC8EB}" dt="2023-05-31T19:18:16.559" v="229" actId="255"/>
        <pc:sldMkLst>
          <pc:docMk/>
          <pc:sldMk cId="4210903301" sldId="477"/>
        </pc:sldMkLst>
        <pc:spChg chg="mod">
          <ac:chgData name="Tammy Wilson" userId="e3b55da62d900d7c" providerId="LiveId" clId="{564C7D2C-9373-4DC3-AC35-70E6AF3AC8EB}" dt="2023-05-31T19:18:16.559" v="229" actId="255"/>
          <ac:spMkLst>
            <pc:docMk/>
            <pc:sldMk cId="4210903301" sldId="477"/>
            <ac:spMk id="3" creationId="{60062BD8-FC3D-4D2B-B072-49B4BD2B9CF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9-03T18:25:02.33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F5550-6EA0-4774-A3C3-781BF4722E4D}"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86C50-83F4-402C-AB63-5060E2AAD95E}" type="slidenum">
              <a:rPr lang="en-US" smtClean="0"/>
              <a:t>‹#›</a:t>
            </a:fld>
            <a:endParaRPr lang="en-US"/>
          </a:p>
        </p:txBody>
      </p:sp>
    </p:spTree>
    <p:extLst>
      <p:ext uri="{BB962C8B-B14F-4D97-AF65-F5344CB8AC3E}">
        <p14:creationId xmlns:p14="http://schemas.microsoft.com/office/powerpoint/2010/main" val="134015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E4D0B3F-DBC5-4415-BEB8-4563845AE4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238573E2-008E-4257-B777-5D2EAC78F2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Life on land: </a:t>
            </a:r>
          </a:p>
          <a:p>
            <a:pPr>
              <a:spcBef>
                <a:spcPct val="0"/>
              </a:spcBef>
            </a:pPr>
            <a:r>
              <a:rPr lang="en-US" altLang="en-US"/>
              <a:t>Advantage: Abundant sunlight, continuous free movement of oxygen and CO2. </a:t>
            </a:r>
          </a:p>
          <a:p>
            <a:pPr>
              <a:spcBef>
                <a:spcPct val="0"/>
              </a:spcBef>
            </a:pPr>
            <a:endParaRPr lang="en-US" altLang="en-US"/>
          </a:p>
          <a:p>
            <a:pPr>
              <a:spcBef>
                <a:spcPct val="0"/>
              </a:spcBef>
            </a:pPr>
            <a:r>
              <a:rPr lang="en-US" altLang="en-US"/>
              <a:t>But water and nutrients only from soil. At risk of drying out. Need to keep photosynthetic tissues upright to capture sun. Need a way to reproduce not dependent on water. </a:t>
            </a:r>
          </a:p>
          <a:p>
            <a:pPr>
              <a:spcBef>
                <a:spcPct val="0"/>
              </a:spcBef>
            </a:pPr>
            <a:endParaRPr lang="en-US" altLang="en-US"/>
          </a:p>
        </p:txBody>
      </p:sp>
      <p:sp>
        <p:nvSpPr>
          <p:cNvPr id="8196" name="Slide Number Placeholder 3">
            <a:extLst>
              <a:ext uri="{FF2B5EF4-FFF2-40B4-BE49-F238E27FC236}">
                <a16:creationId xmlns:a16="http://schemas.microsoft.com/office/drawing/2014/main" id="{382DAAE8-D857-4813-8F7A-CE965A892B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972125-E2CF-44B7-849E-7E8A73BF4A4D}" type="slidenum">
              <a:rPr lang="en-US" altLang="en-US" sz="1200" smtClean="0">
                <a:latin typeface="Comic Sans MS" panose="030F0702030302020204" pitchFamily="66" charset="0"/>
              </a:rPr>
              <a:pPr/>
              <a:t>2</a:t>
            </a:fld>
            <a:endParaRPr lang="en-US" altLang="en-US" sz="1200">
              <a:latin typeface="Comic Sans MS" panose="030F0702030302020204" pitchFamily="6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solidFill>
                  <a:srgbClr val="000000"/>
                </a:solidFill>
                <a:latin typeface="Comic Sans MS" panose="030F0702030302020204" pitchFamily="66" charset="0"/>
                <a:cs typeface="Times New Roman" panose="02020603050405020304" pitchFamily="18" charset="0"/>
              </a:rPr>
              <a:t>Made improvements to occupy areas vacated by the ferns by adapting to more moderate climates; the main improvements were in the area of reproduction.  </a:t>
            </a:r>
            <a:endParaRPr lang="en-US" altLang="en-US" dirty="0">
              <a:solidFill>
                <a:srgbClr val="000000"/>
              </a:solidFill>
              <a:cs typeface="Times New Roman" panose="02020603050405020304" pitchFamily="18" charset="0"/>
            </a:endParaRPr>
          </a:p>
          <a:p>
            <a:pPr eaLnBrk="1" hangingPunct="1"/>
            <a:r>
              <a:rPr lang="en-US" altLang="en-US" dirty="0">
                <a:latin typeface="Comic Sans MS" panose="030F0702030302020204" pitchFamily="66" charset="0"/>
                <a:cs typeface="Times New Roman" panose="02020603050405020304" pitchFamily="18" charset="0"/>
              </a:rPr>
              <a:t>Flowering plants are not as dependent on wind as a means of reproduction.  This increased their chances of survival</a:t>
            </a:r>
            <a:r>
              <a:rPr lang="en-US" altLang="en-US" dirty="0"/>
              <a:t> </a:t>
            </a:r>
          </a:p>
          <a:p>
            <a:endParaRPr lang="en-US" dirty="0"/>
          </a:p>
        </p:txBody>
      </p:sp>
      <p:sp>
        <p:nvSpPr>
          <p:cNvPr id="4" name="Slide Number Placeholder 3"/>
          <p:cNvSpPr>
            <a:spLocks noGrp="1"/>
          </p:cNvSpPr>
          <p:nvPr>
            <p:ph type="sldNum" sz="quarter" idx="5"/>
          </p:nvPr>
        </p:nvSpPr>
        <p:spPr/>
        <p:txBody>
          <a:bodyPr/>
          <a:lstStyle/>
          <a:p>
            <a:pPr>
              <a:defRPr/>
            </a:pPr>
            <a:fld id="{5F1C5CC5-AF26-47C8-B94B-ABCA56195047}" type="slidenum">
              <a:rPr lang="en-US" smtClean="0"/>
              <a:pPr>
                <a:defRPr/>
              </a:pPr>
              <a:t>19</a:t>
            </a:fld>
            <a:endParaRPr lang="en-US"/>
          </a:p>
        </p:txBody>
      </p:sp>
    </p:spTree>
    <p:extLst>
      <p:ext uri="{BB962C8B-B14F-4D97-AF65-F5344CB8AC3E}">
        <p14:creationId xmlns:p14="http://schemas.microsoft.com/office/powerpoint/2010/main" val="4261462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834359BB-D7BF-47DB-803C-7CDBDF56E6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A3FCC724-BBF4-4F06-AD63-ACAE8DBA54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Giraffe gets longer neck, trees get taller. </a:t>
            </a:r>
          </a:p>
          <a:p>
            <a:r>
              <a:rPr lang="en-US" altLang="en-US" dirty="0"/>
              <a:t>Smaller critters could pollinate</a:t>
            </a:r>
          </a:p>
          <a:p>
            <a:r>
              <a:rPr lang="en-US" altLang="en-US" dirty="0"/>
              <a:t>Later, mass extinction of </a:t>
            </a:r>
            <a:r>
              <a:rPr lang="en-US" altLang="en-US" dirty="0" err="1"/>
              <a:t>dino’s</a:t>
            </a:r>
            <a:r>
              <a:rPr lang="en-US" altLang="en-US" dirty="0"/>
              <a:t> and </a:t>
            </a:r>
            <a:r>
              <a:rPr lang="en-US" altLang="en-US" dirty="0" err="1"/>
              <a:t>gymno’s</a:t>
            </a:r>
            <a:r>
              <a:rPr lang="en-US" altLang="en-US" dirty="0"/>
              <a:t> opened up niched for angiosperms. </a:t>
            </a:r>
          </a:p>
          <a:p>
            <a:endParaRPr lang="en-US" altLang="en-US" dirty="0"/>
          </a:p>
        </p:txBody>
      </p:sp>
      <p:sp>
        <p:nvSpPr>
          <p:cNvPr id="130052" name="Slide Number Placeholder 3">
            <a:extLst>
              <a:ext uri="{FF2B5EF4-FFF2-40B4-BE49-F238E27FC236}">
                <a16:creationId xmlns:a16="http://schemas.microsoft.com/office/drawing/2014/main" id="{5913A1F6-6EAC-4155-B69E-24EF7F760F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3BB753-6949-4663-AE62-B78BC3C9E27A}" type="slidenum">
              <a:rPr lang="en-US" altLang="en-US" smtClean="0"/>
              <a:pPr fontAlgn="base">
                <a:spcBef>
                  <a:spcPct val="0"/>
                </a:spcBef>
                <a:spcAft>
                  <a:spcPct val="0"/>
                </a:spcAft>
              </a:pPr>
              <a:t>21</a:t>
            </a:fld>
            <a:endParaRPr lang="en-US" altLang="en-US"/>
          </a:p>
        </p:txBody>
      </p:sp>
    </p:spTree>
    <p:extLst>
      <p:ext uri="{BB962C8B-B14F-4D97-AF65-F5344CB8AC3E}">
        <p14:creationId xmlns:p14="http://schemas.microsoft.com/office/powerpoint/2010/main" val="2871953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8048518A-9981-46E7-8277-5E41743787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21F39293-8B19-4247-B8A1-5DAD9B733B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Bees can see UV, need place to land</a:t>
            </a:r>
          </a:p>
          <a:p>
            <a:r>
              <a:rPr lang="en-US" altLang="en-US"/>
              <a:t>Moths can’t see colours well but can smell. Active at night. Longer tubes. </a:t>
            </a:r>
          </a:p>
          <a:p>
            <a:r>
              <a:rPr lang="en-US" altLang="en-US"/>
              <a:t>Hummingbirds can see red </a:t>
            </a:r>
          </a:p>
          <a:p>
            <a:r>
              <a:rPr lang="en-US" altLang="en-US"/>
              <a:t>Flies like the smell of rotting meat. </a:t>
            </a:r>
          </a:p>
        </p:txBody>
      </p:sp>
      <p:sp>
        <p:nvSpPr>
          <p:cNvPr id="124932" name="Slide Number Placeholder 3">
            <a:extLst>
              <a:ext uri="{FF2B5EF4-FFF2-40B4-BE49-F238E27FC236}">
                <a16:creationId xmlns:a16="http://schemas.microsoft.com/office/drawing/2014/main" id="{FBA6D4CA-FBB4-4A8E-BF28-C06F2004C8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A611327-8F22-4F77-BBBC-A893C9EA41F8}"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160450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Insects develop long tongues</a:t>
            </a:r>
          </a:p>
        </p:txBody>
      </p:sp>
      <p:sp>
        <p:nvSpPr>
          <p:cNvPr id="4" name="Slide Number Placeholder 3"/>
          <p:cNvSpPr>
            <a:spLocks noGrp="1"/>
          </p:cNvSpPr>
          <p:nvPr>
            <p:ph type="sldNum" sz="quarter" idx="5"/>
          </p:nvPr>
        </p:nvSpPr>
        <p:spPr/>
        <p:txBody>
          <a:bodyPr/>
          <a:lstStyle/>
          <a:p>
            <a:fld id="{0FB284F9-C5B6-43D9-B3FE-7B967112B24D}" type="slidenum">
              <a:rPr lang="en-US" smtClean="0"/>
              <a:t>26</a:t>
            </a:fld>
            <a:endParaRPr lang="en-US"/>
          </a:p>
        </p:txBody>
      </p:sp>
    </p:spTree>
    <p:extLst>
      <p:ext uri="{BB962C8B-B14F-4D97-AF65-F5344CB8AC3E}">
        <p14:creationId xmlns:p14="http://schemas.microsoft.com/office/powerpoint/2010/main" val="70079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quantities, </a:t>
            </a:r>
          </a:p>
          <a:p>
            <a:r>
              <a:rPr lang="en-US" dirty="0"/>
              <a:t>Reachable by wind, stamens</a:t>
            </a:r>
          </a:p>
          <a:p>
            <a:r>
              <a:rPr lang="en-US" dirty="0"/>
              <a:t>Capture – sticky or feathery</a:t>
            </a:r>
          </a:p>
          <a:p>
            <a:r>
              <a:rPr lang="en-US" dirty="0"/>
              <a:t>No need for showy petals, </a:t>
            </a:r>
            <a:r>
              <a:rPr lang="en-US" dirty="0" err="1"/>
              <a:t>etc</a:t>
            </a:r>
            <a:r>
              <a:rPr lang="en-US" dirty="0"/>
              <a:t> to attract pollinators</a:t>
            </a:r>
          </a:p>
        </p:txBody>
      </p:sp>
      <p:sp>
        <p:nvSpPr>
          <p:cNvPr id="4" name="Slide Number Placeholder 3"/>
          <p:cNvSpPr>
            <a:spLocks noGrp="1"/>
          </p:cNvSpPr>
          <p:nvPr>
            <p:ph type="sldNum" sz="quarter" idx="5"/>
          </p:nvPr>
        </p:nvSpPr>
        <p:spPr/>
        <p:txBody>
          <a:bodyPr/>
          <a:lstStyle/>
          <a:p>
            <a:pPr>
              <a:defRPr/>
            </a:pPr>
            <a:fld id="{5F1C5CC5-AF26-47C8-B94B-ABCA56195047}" type="slidenum">
              <a:rPr lang="en-US" smtClean="0"/>
              <a:pPr>
                <a:defRPr/>
              </a:pPr>
              <a:t>29</a:t>
            </a:fld>
            <a:endParaRPr lang="en-US"/>
          </a:p>
        </p:txBody>
      </p:sp>
    </p:spTree>
    <p:extLst>
      <p:ext uri="{BB962C8B-B14F-4D97-AF65-F5344CB8AC3E}">
        <p14:creationId xmlns:p14="http://schemas.microsoft.com/office/powerpoint/2010/main" val="3788644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include image into notes</a:t>
            </a:r>
            <a:endParaRPr lang="en-US" dirty="0"/>
          </a:p>
        </p:txBody>
      </p:sp>
      <p:sp>
        <p:nvSpPr>
          <p:cNvPr id="4" name="Slide Number Placeholder 3"/>
          <p:cNvSpPr>
            <a:spLocks noGrp="1"/>
          </p:cNvSpPr>
          <p:nvPr>
            <p:ph type="sldNum" sz="quarter" idx="5"/>
          </p:nvPr>
        </p:nvSpPr>
        <p:spPr/>
        <p:txBody>
          <a:bodyPr/>
          <a:lstStyle/>
          <a:p>
            <a:fld id="{7E786C50-83F4-402C-AB63-5060E2AAD95E}" type="slidenum">
              <a:rPr lang="en-US" smtClean="0"/>
              <a:t>32</a:t>
            </a:fld>
            <a:endParaRPr lang="en-US"/>
          </a:p>
        </p:txBody>
      </p:sp>
    </p:spTree>
    <p:extLst>
      <p:ext uri="{BB962C8B-B14F-4D97-AF65-F5344CB8AC3E}">
        <p14:creationId xmlns:p14="http://schemas.microsoft.com/office/powerpoint/2010/main" val="2985548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Mixing genetic material from another individual creates Diversity – better enables an organism to adapt to changing environment.</a:t>
            </a:r>
          </a:p>
        </p:txBody>
      </p:sp>
      <p:sp>
        <p:nvSpPr>
          <p:cNvPr id="4" name="Slide Number Placeholder 3"/>
          <p:cNvSpPr>
            <a:spLocks noGrp="1"/>
          </p:cNvSpPr>
          <p:nvPr>
            <p:ph type="sldNum" sz="quarter" idx="5"/>
          </p:nvPr>
        </p:nvSpPr>
        <p:spPr/>
        <p:txBody>
          <a:bodyPr/>
          <a:lstStyle/>
          <a:p>
            <a:fld id="{0FB284F9-C5B6-43D9-B3FE-7B967112B24D}" type="slidenum">
              <a:rPr lang="en-US" smtClean="0"/>
              <a:t>35</a:t>
            </a:fld>
            <a:endParaRPr lang="en-US"/>
          </a:p>
        </p:txBody>
      </p:sp>
    </p:spTree>
    <p:extLst>
      <p:ext uri="{BB962C8B-B14F-4D97-AF65-F5344CB8AC3E}">
        <p14:creationId xmlns:p14="http://schemas.microsoft.com/office/powerpoint/2010/main" val="4067620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888211E-040B-4896-9E2E-3AC5A44905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70C429F2-56D1-464D-A469-CF4E29F7D5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Seeds</a:t>
            </a:r>
            <a:r>
              <a:rPr lang="en-US" altLang="en-US"/>
              <a:t> are the mature, fertilized ovules of flowers that contain dormant embryos and food stores awaiting germination. </a:t>
            </a:r>
          </a:p>
          <a:p>
            <a:r>
              <a:rPr lang="en-US" altLang="en-US"/>
              <a:t>Protection is provided by a seed coat (testa) that develops from the layers of integument cell(s) of the ovary inside the nucellus (megasporangium).</a:t>
            </a:r>
            <a:r>
              <a:rPr lang="en-US" altLang="en-US">
                <a:solidFill>
                  <a:srgbClr val="000000"/>
                </a:solidFill>
              </a:rPr>
              <a:t>The ovule hardens, becoming a seed:</a:t>
            </a:r>
          </a:p>
          <a:p>
            <a:r>
              <a:rPr lang="en-US" altLang="en-US"/>
              <a:t>Each seed is protected by a seed coat, but the seed in not covered by the cone.</a:t>
            </a:r>
          </a:p>
          <a:p>
            <a:r>
              <a:rPr lang="en-US" altLang="en-US"/>
              <a:t>Seeds sits naked on the scales</a:t>
            </a:r>
          </a:p>
          <a:p>
            <a:r>
              <a:rPr lang="en-US" altLang="en-US" i="1"/>
              <a:t>Gymno</a:t>
            </a:r>
            <a:r>
              <a:rPr lang="en-US" altLang="en-US"/>
              <a:t> – means naked</a:t>
            </a:r>
          </a:p>
          <a:p>
            <a:r>
              <a:rPr lang="en-US" altLang="en-US" i="1"/>
              <a:t>Sperm</a:t>
            </a:r>
            <a:r>
              <a:rPr lang="en-US" altLang="en-US"/>
              <a:t> - means seed</a:t>
            </a:r>
          </a:p>
          <a:p>
            <a:r>
              <a:rPr lang="en-US" altLang="en-US"/>
              <a:t>literal meaning of the Greek word gymnasion was “</a:t>
            </a:r>
            <a:r>
              <a:rPr lang="en-US" altLang="en-US" b="1"/>
              <a:t>school for naked exercise</a:t>
            </a:r>
            <a:r>
              <a:rPr lang="en-US" altLang="en-US"/>
              <a:t>.” </a:t>
            </a:r>
          </a:p>
          <a:p>
            <a:endParaRPr lang="en-US" altLang="en-US">
              <a:solidFill>
                <a:srgbClr val="000000"/>
              </a:solidFill>
              <a:sym typeface="Wingdings" panose="05000000000000000000" pitchFamily="2" charset="2"/>
            </a:endParaRPr>
          </a:p>
          <a:p>
            <a:r>
              <a:rPr lang="en-US" altLang="en-US">
                <a:solidFill>
                  <a:srgbClr val="000000"/>
                </a:solidFill>
                <a:cs typeface="Calibri" panose="020F0502020204030204" pitchFamily="34" charset="0"/>
              </a:rPr>
              <a:t>Eventually the scales spread, allowing the seeds to fall.  If conditions are favourable where it falls, the embryo inside the pine seed will grow into a new tree.</a:t>
            </a:r>
            <a:endParaRPr lang="en-US" altLang="en-US"/>
          </a:p>
        </p:txBody>
      </p:sp>
      <p:sp>
        <p:nvSpPr>
          <p:cNvPr id="52228" name="Slide Number Placeholder 3">
            <a:extLst>
              <a:ext uri="{FF2B5EF4-FFF2-40B4-BE49-F238E27FC236}">
                <a16:creationId xmlns:a16="http://schemas.microsoft.com/office/drawing/2014/main" id="{D907F769-DBEF-4D5F-9944-1DD7A258FA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776B04-DF6B-4345-A356-BE026A131F8E}" type="slidenum">
              <a:rPr lang="en-US" altLang="en-US" sz="1200" smtClean="0"/>
              <a:pPr/>
              <a:t>37</a:t>
            </a:fld>
            <a:endParaRPr lang="en-US" altLang="en-US" sz="1200"/>
          </a:p>
        </p:txBody>
      </p:sp>
    </p:spTree>
    <p:extLst>
      <p:ext uri="{BB962C8B-B14F-4D97-AF65-F5344CB8AC3E}">
        <p14:creationId xmlns:p14="http://schemas.microsoft.com/office/powerpoint/2010/main" val="3930145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panose="02020603050405020304" pitchFamily="18" charset="0"/>
              </a:rPr>
              <a:t>Don’t all look like apples</a:t>
            </a:r>
          </a:p>
          <a:p>
            <a:r>
              <a:rPr lang="en-US" altLang="en-US" dirty="0">
                <a:cs typeface="Times New Roman" panose="02020603050405020304" pitchFamily="18" charset="0"/>
              </a:rPr>
              <a:t>Why bother?</a:t>
            </a:r>
          </a:p>
          <a:p>
            <a:endParaRPr lang="en-US" altLang="en-US" dirty="0">
              <a:cs typeface="Times New Roman" panose="02020603050405020304" pitchFamily="18" charset="0"/>
            </a:endParaRPr>
          </a:p>
          <a:p>
            <a:r>
              <a:rPr lang="en-US" altLang="en-US" dirty="0">
                <a:cs typeface="Times New Roman" panose="02020603050405020304" pitchFamily="18" charset="0"/>
              </a:rPr>
              <a:t>Dispersal</a:t>
            </a:r>
          </a:p>
          <a:p>
            <a:endParaRPr lang="en-US" dirty="0"/>
          </a:p>
        </p:txBody>
      </p:sp>
      <p:sp>
        <p:nvSpPr>
          <p:cNvPr id="4" name="Slide Number Placeholder 3"/>
          <p:cNvSpPr>
            <a:spLocks noGrp="1"/>
          </p:cNvSpPr>
          <p:nvPr>
            <p:ph type="sldNum" sz="quarter" idx="5"/>
          </p:nvPr>
        </p:nvSpPr>
        <p:spPr/>
        <p:txBody>
          <a:bodyPr/>
          <a:lstStyle/>
          <a:p>
            <a:fld id="{0FB284F9-C5B6-43D9-B3FE-7B967112B24D}" type="slidenum">
              <a:rPr lang="en-US" smtClean="0"/>
              <a:t>38</a:t>
            </a:fld>
            <a:endParaRPr lang="en-US"/>
          </a:p>
        </p:txBody>
      </p:sp>
    </p:spTree>
    <p:extLst>
      <p:ext uri="{BB962C8B-B14F-4D97-AF65-F5344CB8AC3E}">
        <p14:creationId xmlns:p14="http://schemas.microsoft.com/office/powerpoint/2010/main" val="831187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Unripe fruit is Green and bitter – less noticeable, less </a:t>
            </a:r>
            <a:r>
              <a:rPr lang="en-US" altLang="en-US" dirty="0" err="1"/>
              <a:t>tastey</a:t>
            </a:r>
            <a:endParaRPr lang="en-US" altLang="en-US" dirty="0"/>
          </a:p>
          <a:p>
            <a:endParaRPr lang="en-US" dirty="0"/>
          </a:p>
        </p:txBody>
      </p:sp>
      <p:sp>
        <p:nvSpPr>
          <p:cNvPr id="4" name="Slide Number Placeholder 3"/>
          <p:cNvSpPr>
            <a:spLocks noGrp="1"/>
          </p:cNvSpPr>
          <p:nvPr>
            <p:ph type="sldNum" sz="quarter" idx="5"/>
          </p:nvPr>
        </p:nvSpPr>
        <p:spPr/>
        <p:txBody>
          <a:bodyPr/>
          <a:lstStyle/>
          <a:p>
            <a:fld id="{0FB284F9-C5B6-43D9-B3FE-7B967112B24D}" type="slidenum">
              <a:rPr lang="en-US" smtClean="0"/>
              <a:t>39</a:t>
            </a:fld>
            <a:endParaRPr lang="en-US"/>
          </a:p>
        </p:txBody>
      </p:sp>
    </p:spTree>
    <p:extLst>
      <p:ext uri="{BB962C8B-B14F-4D97-AF65-F5344CB8AC3E}">
        <p14:creationId xmlns:p14="http://schemas.microsoft.com/office/powerpoint/2010/main" val="413050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B85F5245-9ADF-088D-14B4-D6DDFA266A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7C9ED52-2D54-2814-0664-BB4B451268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Spermatophyta</a:t>
            </a:r>
          </a:p>
          <a:p>
            <a:pPr eaLnBrk="1" hangingPunct="1">
              <a:spcBef>
                <a:spcPct val="0"/>
              </a:spcBef>
            </a:pPr>
            <a:r>
              <a:rPr lang="en-US" altLang="en-US"/>
              <a:t>Adapted better to life on land. Not because they wanted to. </a:t>
            </a:r>
          </a:p>
          <a:p>
            <a:pPr eaLnBrk="1" hangingPunct="1">
              <a:spcBef>
                <a:spcPct val="0"/>
              </a:spcBef>
            </a:pPr>
            <a:r>
              <a:rPr lang="en-US" altLang="en-US"/>
              <a:t>Evolution occurs slowly.</a:t>
            </a:r>
          </a:p>
          <a:p>
            <a:pPr eaLnBrk="1" hangingPunct="1">
              <a:spcBef>
                <a:spcPct val="0"/>
              </a:spcBef>
            </a:pPr>
            <a:r>
              <a:rPr lang="en-US" altLang="en-US"/>
              <a:t>Much variation in organisms. Some are better adapted than others to survive the environment. Those are the ones that get to reproduce, passing on their genetic info (characteristics better suited to environment) to the next generation, etc</a:t>
            </a:r>
          </a:p>
        </p:txBody>
      </p:sp>
      <p:sp>
        <p:nvSpPr>
          <p:cNvPr id="5124" name="Slide Number Placeholder 3">
            <a:extLst>
              <a:ext uri="{FF2B5EF4-FFF2-40B4-BE49-F238E27FC236}">
                <a16:creationId xmlns:a16="http://schemas.microsoft.com/office/drawing/2014/main" id="{F444439D-0D08-1822-8C2D-2CCD3E1AD5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D8EFBAC-34E1-4325-A6C3-8CF1A499C0B8}" type="slidenum">
              <a:rPr lang="en-US" altLang="en-US">
                <a:latin typeface="Comic Sans MS" panose="030F0702030302020204" pitchFamily="66" charset="0"/>
              </a:rPr>
              <a:pPr/>
              <a:t>4</a:t>
            </a:fld>
            <a:endParaRPr lang="en-US" altLang="en-US">
              <a:latin typeface="Comic Sans MS" panose="030F0702030302020204" pitchFamily="6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Unripe fruit is Green and bitter – less noticeable, less </a:t>
            </a:r>
            <a:r>
              <a:rPr lang="en-US" altLang="en-US" dirty="0" err="1"/>
              <a:t>tastey</a:t>
            </a:r>
            <a:endParaRPr lang="en-US" altLang="en-US" dirty="0"/>
          </a:p>
          <a:p>
            <a:endParaRPr lang="en-US" dirty="0"/>
          </a:p>
        </p:txBody>
      </p:sp>
      <p:sp>
        <p:nvSpPr>
          <p:cNvPr id="4" name="Slide Number Placeholder 3"/>
          <p:cNvSpPr>
            <a:spLocks noGrp="1"/>
          </p:cNvSpPr>
          <p:nvPr>
            <p:ph type="sldNum" sz="quarter" idx="5"/>
          </p:nvPr>
        </p:nvSpPr>
        <p:spPr/>
        <p:txBody>
          <a:bodyPr/>
          <a:lstStyle/>
          <a:p>
            <a:fld id="{0FB284F9-C5B6-43D9-B3FE-7B967112B24D}" type="slidenum">
              <a:rPr lang="en-US" smtClean="0"/>
              <a:t>40</a:t>
            </a:fld>
            <a:endParaRPr lang="en-US"/>
          </a:p>
        </p:txBody>
      </p:sp>
    </p:spTree>
    <p:extLst>
      <p:ext uri="{BB962C8B-B14F-4D97-AF65-F5344CB8AC3E}">
        <p14:creationId xmlns:p14="http://schemas.microsoft.com/office/powerpoint/2010/main" val="2742624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Violets</a:t>
            </a:r>
            <a:r>
              <a:rPr lang="en-US" sz="1200" b="0" i="0" kern="1200" dirty="0">
                <a:solidFill>
                  <a:schemeClr val="tx1"/>
                </a:solidFill>
                <a:effectLst/>
                <a:latin typeface="+mn-lt"/>
                <a:ea typeface="+mn-ea"/>
                <a:cs typeface="+mn-cs"/>
              </a:rPr>
              <a:t>, poisonous squirting cucumbers, and touch-me-nots or Impatiens </a:t>
            </a:r>
            <a:r>
              <a:rPr lang="en-US" sz="1200" b="0" i="0" kern="1200" dirty="0" err="1">
                <a:solidFill>
                  <a:schemeClr val="tx1"/>
                </a:solidFill>
                <a:effectLst/>
                <a:latin typeface="+mn-lt"/>
                <a:ea typeface="+mn-ea"/>
                <a:cs typeface="+mn-cs"/>
              </a:rPr>
              <a:t>capensis</a:t>
            </a:r>
            <a:r>
              <a:rPr lang="en-US" sz="1200" b="0" i="0" kern="1200" dirty="0">
                <a:solidFill>
                  <a:schemeClr val="tx1"/>
                </a:solidFill>
                <a:effectLst/>
                <a:latin typeface="+mn-lt"/>
                <a:ea typeface="+mn-ea"/>
                <a:cs typeface="+mn-cs"/>
              </a:rPr>
              <a:t> (not to be confused with these touch-me-nots) have an effective way of dispersing their seeds: They burst! The forceful ejection sends the seeds flying as far away as possible from the original plant.</a:t>
            </a:r>
            <a:endParaRPr lang="en-US" dirty="0"/>
          </a:p>
        </p:txBody>
      </p:sp>
      <p:sp>
        <p:nvSpPr>
          <p:cNvPr id="4" name="Slide Number Placeholder 3"/>
          <p:cNvSpPr>
            <a:spLocks noGrp="1"/>
          </p:cNvSpPr>
          <p:nvPr>
            <p:ph type="sldNum" sz="quarter" idx="5"/>
          </p:nvPr>
        </p:nvSpPr>
        <p:spPr/>
        <p:txBody>
          <a:bodyPr/>
          <a:lstStyle/>
          <a:p>
            <a:fld id="{0FB284F9-C5B6-43D9-B3FE-7B967112B24D}" type="slidenum">
              <a:rPr lang="en-US" smtClean="0"/>
              <a:t>41</a:t>
            </a:fld>
            <a:endParaRPr lang="en-US"/>
          </a:p>
        </p:txBody>
      </p:sp>
    </p:spTree>
    <p:extLst>
      <p:ext uri="{BB962C8B-B14F-4D97-AF65-F5344CB8AC3E}">
        <p14:creationId xmlns:p14="http://schemas.microsoft.com/office/powerpoint/2010/main" val="1263120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Velcro</a:t>
            </a:r>
          </a:p>
        </p:txBody>
      </p:sp>
      <p:sp>
        <p:nvSpPr>
          <p:cNvPr id="4" name="Slide Number Placeholder 3"/>
          <p:cNvSpPr>
            <a:spLocks noGrp="1"/>
          </p:cNvSpPr>
          <p:nvPr>
            <p:ph type="sldNum" sz="quarter" idx="5"/>
          </p:nvPr>
        </p:nvSpPr>
        <p:spPr/>
        <p:txBody>
          <a:bodyPr/>
          <a:lstStyle/>
          <a:p>
            <a:fld id="{0FB284F9-C5B6-43D9-B3FE-7B967112B24D}" type="slidenum">
              <a:rPr lang="en-US" smtClean="0"/>
              <a:t>42</a:t>
            </a:fld>
            <a:endParaRPr lang="en-US"/>
          </a:p>
        </p:txBody>
      </p:sp>
    </p:spTree>
    <p:extLst>
      <p:ext uri="{BB962C8B-B14F-4D97-AF65-F5344CB8AC3E}">
        <p14:creationId xmlns:p14="http://schemas.microsoft.com/office/powerpoint/2010/main" val="100210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87BFADD-765B-4B2D-B158-74554B322C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BC038D92-7EAE-41B7-96FB-B1C9CF8C85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True roots (with vascular tissue)</a:t>
            </a:r>
          </a:p>
          <a:p>
            <a:r>
              <a:rPr lang="en-US" altLang="en-US"/>
              <a:t>Improved conductive tissue (stronger, thicker xylem) </a:t>
            </a:r>
            <a:r>
              <a:rPr lang="en-US" altLang="en-US">
                <a:sym typeface="Wingdings" panose="05000000000000000000" pitchFamily="2" charset="2"/>
              </a:rPr>
              <a:t></a:t>
            </a:r>
            <a:r>
              <a:rPr lang="en-US" altLang="en-US"/>
              <a:t>Taller</a:t>
            </a:r>
          </a:p>
        </p:txBody>
      </p:sp>
      <p:sp>
        <p:nvSpPr>
          <p:cNvPr id="15364" name="Slide Number Placeholder 3">
            <a:extLst>
              <a:ext uri="{FF2B5EF4-FFF2-40B4-BE49-F238E27FC236}">
                <a16:creationId xmlns:a16="http://schemas.microsoft.com/office/drawing/2014/main" id="{1A6719B5-67B9-4C60-A017-42C9C1F404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ECC342-8AC7-401C-9A72-A75EB952E286}" type="slidenum">
              <a:rPr lang="en-US" altLang="en-US" sz="1200" smtClean="0"/>
              <a:pPr/>
              <a:t>9</a:t>
            </a:fld>
            <a:endParaRPr lang="en-US" altLang="en-US" sz="1200"/>
          </a:p>
        </p:txBody>
      </p:sp>
    </p:spTree>
    <p:extLst>
      <p:ext uri="{BB962C8B-B14F-4D97-AF65-F5344CB8AC3E}">
        <p14:creationId xmlns:p14="http://schemas.microsoft.com/office/powerpoint/2010/main" val="235423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highly reduced </a:t>
            </a:r>
            <a:r>
              <a:rPr lang="en-US" sz="1200" b="1" i="0" kern="1200" dirty="0">
                <a:solidFill>
                  <a:schemeClr val="tx1"/>
                </a:solidFill>
                <a:effectLst/>
                <a:latin typeface="+mn-lt"/>
                <a:ea typeface="+mn-ea"/>
                <a:cs typeface="+mn-cs"/>
              </a:rPr>
              <a:t>seven-celled</a:t>
            </a:r>
            <a:r>
              <a:rPr lang="en-US" sz="1200" b="0" i="0" kern="1200" dirty="0">
                <a:solidFill>
                  <a:schemeClr val="tx1"/>
                </a:solidFill>
                <a:effectLst/>
                <a:latin typeface="+mn-lt"/>
                <a:ea typeface="+mn-ea"/>
                <a:cs typeface="+mn-cs"/>
              </a:rPr>
              <a:t> female gametophyte is considered to be a key innovation during the evolution of flowering plants. Because of the small size of the embryo sac compared with gymnosperm gametophytes consisting of more than 1000 cells, the ovules of flowering plants are tiny.</a:t>
            </a:r>
            <a:endParaRPr lang="en-US" dirty="0"/>
          </a:p>
        </p:txBody>
      </p:sp>
      <p:sp>
        <p:nvSpPr>
          <p:cNvPr id="4" name="Slide Number Placeholder 3"/>
          <p:cNvSpPr>
            <a:spLocks noGrp="1"/>
          </p:cNvSpPr>
          <p:nvPr>
            <p:ph type="sldNum" sz="quarter" idx="5"/>
          </p:nvPr>
        </p:nvSpPr>
        <p:spPr/>
        <p:txBody>
          <a:bodyPr/>
          <a:lstStyle/>
          <a:p>
            <a:fld id="{B4D6CE11-1A12-41B3-89BC-F28E6F0727EC}" type="slidenum">
              <a:rPr lang="en-US" smtClean="0"/>
              <a:t>10</a:t>
            </a:fld>
            <a:endParaRPr lang="en-US"/>
          </a:p>
        </p:txBody>
      </p:sp>
    </p:spTree>
    <p:extLst>
      <p:ext uri="{BB962C8B-B14F-4D97-AF65-F5344CB8AC3E}">
        <p14:creationId xmlns:p14="http://schemas.microsoft.com/office/powerpoint/2010/main" val="322563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313A2F4C-D3D5-4650-A6EE-64B28076AF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AF7167D-7A2A-40A7-9F00-3202E3A008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Gametophyte develops into food sources for baby sporophytes, thereby allowing plants to have seeds, which as a form of dispersal, can be far more successful than spores.</a:t>
            </a:r>
          </a:p>
          <a:p>
            <a:endParaRPr lang="en-US" altLang="en-US"/>
          </a:p>
        </p:txBody>
      </p:sp>
      <p:sp>
        <p:nvSpPr>
          <p:cNvPr id="61444" name="Slide Number Placeholder 3">
            <a:extLst>
              <a:ext uri="{FF2B5EF4-FFF2-40B4-BE49-F238E27FC236}">
                <a16:creationId xmlns:a16="http://schemas.microsoft.com/office/drawing/2014/main" id="{C4F50B8E-E728-4496-AEC3-E6E2DB0F8A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3D877FC-8B5D-4385-87AA-5D9A8B0CD820}" type="slidenum">
              <a:rPr lang="en-US" altLang="en-US" sz="1200" smtClean="0"/>
              <a:pPr/>
              <a:t>11</a:t>
            </a:fld>
            <a:endParaRPr lang="en-US" altLang="en-US" sz="1200"/>
          </a:p>
        </p:txBody>
      </p:sp>
    </p:spTree>
    <p:extLst>
      <p:ext uri="{BB962C8B-B14F-4D97-AF65-F5344CB8AC3E}">
        <p14:creationId xmlns:p14="http://schemas.microsoft.com/office/powerpoint/2010/main" val="270264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A995395-1840-457B-9097-09EFE4A90E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B5F0C86E-7932-478B-BF1A-D0CC2EDD41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No water needed.</a:t>
            </a:r>
          </a:p>
          <a:p>
            <a:pPr eaLnBrk="1" hangingPunct="1"/>
            <a:endParaRPr lang="en-US" altLang="en-US"/>
          </a:p>
          <a:p>
            <a:pPr eaLnBrk="1" hangingPunct="1"/>
            <a:r>
              <a:rPr lang="en-US" altLang="en-US"/>
              <a:t>Important adaptation - Seeds allow plants to survive in habitats where mosses and ferns cannot. </a:t>
            </a:r>
          </a:p>
        </p:txBody>
      </p:sp>
      <p:sp>
        <p:nvSpPr>
          <p:cNvPr id="17412" name="Slide Number Placeholder 3">
            <a:extLst>
              <a:ext uri="{FF2B5EF4-FFF2-40B4-BE49-F238E27FC236}">
                <a16:creationId xmlns:a16="http://schemas.microsoft.com/office/drawing/2014/main" id="{CD88DA1B-73C4-488B-8CC1-435DFA58F5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781A52-2874-4686-BA2F-756171D81AE2}" type="slidenum">
              <a:rPr lang="en-US" altLang="en-US" smtClean="0">
                <a:latin typeface="Comic Sans MS" panose="030F0702030302020204" pitchFamily="66" charset="0"/>
              </a:rPr>
              <a:pPr fontAlgn="base">
                <a:spcBef>
                  <a:spcPct val="0"/>
                </a:spcBef>
                <a:spcAft>
                  <a:spcPct val="0"/>
                </a:spcAft>
              </a:pPr>
              <a:t>14</a:t>
            </a:fld>
            <a:endParaRPr lang="en-US" altLang="en-US">
              <a:latin typeface="Comic Sans MS" panose="030F0702030302020204" pitchFamily="66" charset="0"/>
            </a:endParaRPr>
          </a:p>
        </p:txBody>
      </p:sp>
    </p:spTree>
    <p:extLst>
      <p:ext uri="{BB962C8B-B14F-4D97-AF65-F5344CB8AC3E}">
        <p14:creationId xmlns:p14="http://schemas.microsoft.com/office/powerpoint/2010/main" val="1060063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AF6D74B-1529-519F-07E1-A635B1D2BB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11EC9F0-102E-809C-14E8-523F1D7E26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Flowers solve both of these problems. </a:t>
            </a:r>
          </a:p>
        </p:txBody>
      </p:sp>
      <p:sp>
        <p:nvSpPr>
          <p:cNvPr id="12292" name="Slide Number Placeholder 3">
            <a:extLst>
              <a:ext uri="{FF2B5EF4-FFF2-40B4-BE49-F238E27FC236}">
                <a16:creationId xmlns:a16="http://schemas.microsoft.com/office/drawing/2014/main" id="{65CD49B2-788F-B6B3-DCEF-C3EAC2C830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BCF923-1C7A-4470-B9F8-3ABC7526DCD0}" type="slidenum">
              <a:rPr lang="en-US" altLang="en-US">
                <a:latin typeface="Comic Sans MS" panose="030F0702030302020204" pitchFamily="66" charset="0"/>
              </a:rPr>
              <a:pPr/>
              <a:t>16</a:t>
            </a:fld>
            <a:endParaRPr lang="en-US" altLang="en-US">
              <a:latin typeface="Comic Sans MS" panose="030F0702030302020204" pitchFamily="66" charset="0"/>
            </a:endParaRPr>
          </a:p>
        </p:txBody>
      </p:sp>
    </p:spTree>
    <p:extLst>
      <p:ext uri="{BB962C8B-B14F-4D97-AF65-F5344CB8AC3E}">
        <p14:creationId xmlns:p14="http://schemas.microsoft.com/office/powerpoint/2010/main" val="220298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113242D0-8F9B-A966-C888-F2C5AF24A7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51DCDB9-16A3-5DEB-C7D8-9F11885079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Gametes are delicate single cells. For two plants to cross fertilize, </a:t>
            </a:r>
          </a:p>
          <a:p>
            <a:pPr eaLnBrk="1" hangingPunct="1"/>
            <a:endParaRPr lang="en-US" altLang="en-US"/>
          </a:p>
          <a:p>
            <a:r>
              <a:rPr lang="en-US" altLang="en-US"/>
              <a:t>Flowers solve both of these problems. </a:t>
            </a:r>
          </a:p>
          <a:p>
            <a:r>
              <a:rPr lang="en-US" altLang="en-US"/>
              <a:t>Pollen, attractive flower</a:t>
            </a:r>
          </a:p>
          <a:p>
            <a:r>
              <a:rPr lang="en-US" altLang="en-US"/>
              <a:t>seeds</a:t>
            </a:r>
          </a:p>
          <a:p>
            <a:pPr eaLnBrk="1" hangingPunct="1"/>
            <a:endParaRPr lang="en-US" altLang="en-US"/>
          </a:p>
        </p:txBody>
      </p:sp>
      <p:sp>
        <p:nvSpPr>
          <p:cNvPr id="14340" name="Slide Number Placeholder 3">
            <a:extLst>
              <a:ext uri="{FF2B5EF4-FFF2-40B4-BE49-F238E27FC236}">
                <a16:creationId xmlns:a16="http://schemas.microsoft.com/office/drawing/2014/main" id="{588867FC-6CA5-259C-9112-62183584F9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15A9D5D-3E56-4033-96A5-49E5BB37E314}" type="slidenum">
              <a:rPr lang="en-US" altLang="en-US">
                <a:latin typeface="Comic Sans MS" panose="030F0702030302020204" pitchFamily="66" charset="0"/>
              </a:rPr>
              <a:pPr/>
              <a:t>17</a:t>
            </a:fld>
            <a:endParaRPr lang="en-US" altLang="en-US">
              <a:latin typeface="Comic Sans MS" panose="030F0702030302020204" pitchFamily="66" charset="0"/>
            </a:endParaRPr>
          </a:p>
        </p:txBody>
      </p:sp>
    </p:spTree>
    <p:extLst>
      <p:ext uri="{BB962C8B-B14F-4D97-AF65-F5344CB8AC3E}">
        <p14:creationId xmlns:p14="http://schemas.microsoft.com/office/powerpoint/2010/main" val="148791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3934491-14F4-9417-109E-53A8BA60C1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781CE04-927F-09CA-8A40-61297963E1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Pollen, attractive flower</a:t>
            </a:r>
          </a:p>
          <a:p>
            <a:r>
              <a:rPr lang="en-US" altLang="en-US"/>
              <a:t>seeds</a:t>
            </a:r>
          </a:p>
        </p:txBody>
      </p:sp>
      <p:sp>
        <p:nvSpPr>
          <p:cNvPr id="16388" name="Slide Number Placeholder 3">
            <a:extLst>
              <a:ext uri="{FF2B5EF4-FFF2-40B4-BE49-F238E27FC236}">
                <a16:creationId xmlns:a16="http://schemas.microsoft.com/office/drawing/2014/main" id="{43B7A57B-551F-AA01-AF10-313FB97099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3393F8-EFB4-4F95-8EA7-D7D51D4CBE17}" type="slidenum">
              <a:rPr lang="en-US" altLang="en-US"/>
              <a:pPr/>
              <a:t>18</a:t>
            </a:fld>
            <a:endParaRPr lang="en-US" altLang="en-US"/>
          </a:p>
        </p:txBody>
      </p:sp>
    </p:spTree>
    <p:extLst>
      <p:ext uri="{BB962C8B-B14F-4D97-AF65-F5344CB8AC3E}">
        <p14:creationId xmlns:p14="http://schemas.microsoft.com/office/powerpoint/2010/main" val="167584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5115-CCBB-3E0A-25E0-5E16F2F05B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F7E9FC-78A6-11A2-316B-7DB64D3392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7679F7-3577-50B0-7A22-CBAB5626B71B}"/>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5" name="Footer Placeholder 4">
            <a:extLst>
              <a:ext uri="{FF2B5EF4-FFF2-40B4-BE49-F238E27FC236}">
                <a16:creationId xmlns:a16="http://schemas.microsoft.com/office/drawing/2014/main" id="{FE92A2E3-826C-876A-C006-B2A275550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5603E-B695-9CB9-8479-9611DF7C4625}"/>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326130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BF43C-9CA2-EDA4-9C6E-C93060E9E4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E7315B-D71B-F34D-0131-9B2271EC94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90E83-E4C3-42B2-CAF3-99B0C2882839}"/>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5" name="Footer Placeholder 4">
            <a:extLst>
              <a:ext uri="{FF2B5EF4-FFF2-40B4-BE49-F238E27FC236}">
                <a16:creationId xmlns:a16="http://schemas.microsoft.com/office/drawing/2014/main" id="{BBD756BC-A42F-B5A8-4174-B34F6A7103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9AB02-3A4B-389D-7345-227AB641A6D6}"/>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405625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B1C59-9A64-C862-52A6-2BD59793BD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BB9306-435B-E1A4-9514-1BC617484F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ABCF7-7040-4E59-A4F4-1D0273A3440B}"/>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5" name="Footer Placeholder 4">
            <a:extLst>
              <a:ext uri="{FF2B5EF4-FFF2-40B4-BE49-F238E27FC236}">
                <a16:creationId xmlns:a16="http://schemas.microsoft.com/office/drawing/2014/main" id="{8F109FC6-DDF7-D10B-4C3B-99D8CBFBC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64347-7FE8-78F7-1D41-78BEA7C6DF67}"/>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396177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3943-5189-4847-B7E0-80B136654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30158-776A-922B-B9BE-3FDC6DA15C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CB72A-76D3-5ABF-DC3B-780B7B641ACB}"/>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5" name="Footer Placeholder 4">
            <a:extLst>
              <a:ext uri="{FF2B5EF4-FFF2-40B4-BE49-F238E27FC236}">
                <a16:creationId xmlns:a16="http://schemas.microsoft.com/office/drawing/2014/main" id="{1062BB30-FBCC-A6CC-E3FB-868127600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F2C0B-764E-C4CE-4306-A0022B63D96E}"/>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396242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47EC-31B7-087E-898E-537EEB6244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41FBA-6498-E606-70E0-A67B8E7B61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0CBE8D-5979-2AD1-1E0F-08B6058B8419}"/>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5" name="Footer Placeholder 4">
            <a:extLst>
              <a:ext uri="{FF2B5EF4-FFF2-40B4-BE49-F238E27FC236}">
                <a16:creationId xmlns:a16="http://schemas.microsoft.com/office/drawing/2014/main" id="{3EFCC943-3D89-6C08-7E25-FC0C5B104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3374B-B01A-7803-357A-74BC73F2F900}"/>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3758370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FA0AB-D3EB-DF9D-46C8-E55FE4DF9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A13C4-8DEE-C016-289D-4902F99077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61639-21FB-1043-E47E-F1E3B2EE21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A886FF-879A-5581-78D2-BD42EF86F0CF}"/>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6" name="Footer Placeholder 5">
            <a:extLst>
              <a:ext uri="{FF2B5EF4-FFF2-40B4-BE49-F238E27FC236}">
                <a16:creationId xmlns:a16="http://schemas.microsoft.com/office/drawing/2014/main" id="{B3488791-168B-C7E0-77D2-D15FE95FF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88EF06-4E44-98B1-8BBB-1DA6091E599F}"/>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324583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A097-18D0-F674-60BF-4BE866B768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E13003-609A-F718-5A49-67BDD7000F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43DB46-7F19-CAFE-615C-0D1CDA688B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C089DD-2EB5-5B77-63BA-99314C5CF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FEE72-7885-579A-9DFC-823E51AC5E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8AB1B4-C48A-6E33-BC11-62E5BB900E94}"/>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8" name="Footer Placeholder 7">
            <a:extLst>
              <a:ext uri="{FF2B5EF4-FFF2-40B4-BE49-F238E27FC236}">
                <a16:creationId xmlns:a16="http://schemas.microsoft.com/office/drawing/2014/main" id="{BA3FF294-2050-FAD2-8A7A-B241E3B7B1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CB28E6-E7A3-36CA-4859-AC423D5CF7F9}"/>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35476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CAC6-38F5-3D10-A828-AB351CF003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A98633-08C7-04D7-C191-5B861F02F82E}"/>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4" name="Footer Placeholder 3">
            <a:extLst>
              <a:ext uri="{FF2B5EF4-FFF2-40B4-BE49-F238E27FC236}">
                <a16:creationId xmlns:a16="http://schemas.microsoft.com/office/drawing/2014/main" id="{C4E8C7FB-DD07-5D6B-E8C8-940AB7E983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DA3362-8022-C8BD-F780-8B964B60AEF9}"/>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71653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F96F2-ED87-4D19-5BF5-07C294C440E2}"/>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3" name="Footer Placeholder 2">
            <a:extLst>
              <a:ext uri="{FF2B5EF4-FFF2-40B4-BE49-F238E27FC236}">
                <a16:creationId xmlns:a16="http://schemas.microsoft.com/office/drawing/2014/main" id="{5D4A928B-E0DC-842A-619C-694FC951B7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7D1DDF-80AE-3D75-68EC-D4C3607A6C3C}"/>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107567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EC598-B48F-27AC-134F-71B4E208E0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FCE381-12DF-2FE5-32ED-3764F5E933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0FE6A6-539B-17C6-DB6D-4AB6F8091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2F301-E113-139C-26AE-BFFE017F6E4F}"/>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6" name="Footer Placeholder 5">
            <a:extLst>
              <a:ext uri="{FF2B5EF4-FFF2-40B4-BE49-F238E27FC236}">
                <a16:creationId xmlns:a16="http://schemas.microsoft.com/office/drawing/2014/main" id="{97A4EEAF-CDB3-E3A3-373E-DAE331988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0AA17-9377-C674-1789-B52233A2673C}"/>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201384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7F36-2E11-842A-039F-4CED0BB038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A3F35-9C4F-324B-CE2D-FAE9A42CB6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E1C1C6-D26E-EDFF-F05F-96415731D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265A1-4ADC-635E-543F-A4611761758C}"/>
              </a:ext>
            </a:extLst>
          </p:cNvPr>
          <p:cNvSpPr>
            <a:spLocks noGrp="1"/>
          </p:cNvSpPr>
          <p:nvPr>
            <p:ph type="dt" sz="half" idx="10"/>
          </p:nvPr>
        </p:nvSpPr>
        <p:spPr/>
        <p:txBody>
          <a:bodyPr/>
          <a:lstStyle/>
          <a:p>
            <a:fld id="{B847109E-0E51-49EB-A50E-3687179AA86B}" type="datetimeFigureOut">
              <a:rPr lang="en-US" smtClean="0"/>
              <a:t>5/31/2023</a:t>
            </a:fld>
            <a:endParaRPr lang="en-US"/>
          </a:p>
        </p:txBody>
      </p:sp>
      <p:sp>
        <p:nvSpPr>
          <p:cNvPr id="6" name="Footer Placeholder 5">
            <a:extLst>
              <a:ext uri="{FF2B5EF4-FFF2-40B4-BE49-F238E27FC236}">
                <a16:creationId xmlns:a16="http://schemas.microsoft.com/office/drawing/2014/main" id="{7960F2B7-6610-DD5B-B8DC-6A7399A90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ABFF8-AEE9-639F-C7DC-C3BF65EA7525}"/>
              </a:ext>
            </a:extLst>
          </p:cNvPr>
          <p:cNvSpPr>
            <a:spLocks noGrp="1"/>
          </p:cNvSpPr>
          <p:nvPr>
            <p:ph type="sldNum" sz="quarter" idx="12"/>
          </p:nvPr>
        </p:nvSpPr>
        <p:spPr/>
        <p:txBody>
          <a:bodyPr/>
          <a:lstStyle/>
          <a:p>
            <a:fld id="{F55F3040-FE5E-4E6D-9BBC-C74595D0BB14}" type="slidenum">
              <a:rPr lang="en-US" smtClean="0"/>
              <a:t>‹#›</a:t>
            </a:fld>
            <a:endParaRPr lang="en-US"/>
          </a:p>
        </p:txBody>
      </p:sp>
    </p:spTree>
    <p:extLst>
      <p:ext uri="{BB962C8B-B14F-4D97-AF65-F5344CB8AC3E}">
        <p14:creationId xmlns:p14="http://schemas.microsoft.com/office/powerpoint/2010/main" val="139724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0CD72-3F25-B6A2-B046-39C4AD4946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5816BF-56DF-FED1-D2A2-31B771D36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74AE6-5C35-5A8B-A11A-28904E658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7109E-0E51-49EB-A50E-3687179AA86B}" type="datetimeFigureOut">
              <a:rPr lang="en-US" smtClean="0"/>
              <a:t>5/31/2023</a:t>
            </a:fld>
            <a:endParaRPr lang="en-US"/>
          </a:p>
        </p:txBody>
      </p:sp>
      <p:sp>
        <p:nvSpPr>
          <p:cNvPr id="5" name="Footer Placeholder 4">
            <a:extLst>
              <a:ext uri="{FF2B5EF4-FFF2-40B4-BE49-F238E27FC236}">
                <a16:creationId xmlns:a16="http://schemas.microsoft.com/office/drawing/2014/main" id="{373B7EF9-17B1-AAF3-CE90-A0FC9E2A7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4423D7-0C8E-031A-A5FA-6AA48BB5F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F3040-FE5E-4E6D-9BBC-C74595D0BB14}" type="slidenum">
              <a:rPr lang="en-US" smtClean="0"/>
              <a:t>‹#›</a:t>
            </a:fld>
            <a:endParaRPr lang="en-US"/>
          </a:p>
        </p:txBody>
      </p:sp>
    </p:spTree>
    <p:extLst>
      <p:ext uri="{BB962C8B-B14F-4D97-AF65-F5344CB8AC3E}">
        <p14:creationId xmlns:p14="http://schemas.microsoft.com/office/powerpoint/2010/main" val="3180485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ge3EM8AERV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2gWEgrMwMe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s://www.youtube.com/watch?v=OB0P3mx_lxY" TargetMode="External"/><Relationship Id="rId7"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46DC-4118-4E44-B30D-B7A5E0E191A5}"/>
              </a:ext>
            </a:extLst>
          </p:cNvPr>
          <p:cNvSpPr>
            <a:spLocks noGrp="1"/>
          </p:cNvSpPr>
          <p:nvPr>
            <p:ph type="ctrTitle"/>
          </p:nvPr>
        </p:nvSpPr>
        <p:spPr/>
        <p:txBody>
          <a:bodyPr/>
          <a:lstStyle/>
          <a:p>
            <a:r>
              <a:rPr lang="en-US" dirty="0"/>
              <a:t>SEEDS</a:t>
            </a:r>
          </a:p>
        </p:txBody>
      </p:sp>
      <p:sp>
        <p:nvSpPr>
          <p:cNvPr id="3" name="Subtitle 2">
            <a:extLst>
              <a:ext uri="{FF2B5EF4-FFF2-40B4-BE49-F238E27FC236}">
                <a16:creationId xmlns:a16="http://schemas.microsoft.com/office/drawing/2014/main" id="{91B4F8D9-0C2D-45C7-8177-415F9C4F63F9}"/>
              </a:ext>
            </a:extLst>
          </p:cNvPr>
          <p:cNvSpPr>
            <a:spLocks noGrp="1"/>
          </p:cNvSpPr>
          <p:nvPr>
            <p:ph type="subTitle" idx="1"/>
          </p:nvPr>
        </p:nvSpPr>
        <p:spPr/>
        <p:txBody>
          <a:bodyPr>
            <a:normAutofit/>
          </a:bodyPr>
          <a:lstStyle/>
          <a:p>
            <a:r>
              <a:rPr lang="en-US" sz="4000" dirty="0"/>
              <a:t>Chapter 22</a:t>
            </a:r>
          </a:p>
        </p:txBody>
      </p:sp>
    </p:spTree>
    <p:extLst>
      <p:ext uri="{BB962C8B-B14F-4D97-AF65-F5344CB8AC3E}">
        <p14:creationId xmlns:p14="http://schemas.microsoft.com/office/powerpoint/2010/main" val="116017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4109-C591-4523-BFD4-76E7C4B03647}"/>
              </a:ext>
            </a:extLst>
          </p:cNvPr>
          <p:cNvSpPr>
            <a:spLocks noGrp="1"/>
          </p:cNvSpPr>
          <p:nvPr>
            <p:ph type="title"/>
          </p:nvPr>
        </p:nvSpPr>
        <p:spPr/>
        <p:txBody>
          <a:bodyPr/>
          <a:lstStyle/>
          <a:p>
            <a:r>
              <a:rPr lang="en-US" dirty="0"/>
              <a:t>Evolutionary Trend: </a:t>
            </a:r>
            <a:r>
              <a:rPr lang="en-US" dirty="0">
                <a:solidFill>
                  <a:srgbClr val="FF0000"/>
                </a:solidFill>
              </a:rPr>
              <a:t>shrinking gametophyte</a:t>
            </a:r>
          </a:p>
        </p:txBody>
      </p:sp>
      <p:sp>
        <p:nvSpPr>
          <p:cNvPr id="3" name="Content Placeholder 2">
            <a:extLst>
              <a:ext uri="{FF2B5EF4-FFF2-40B4-BE49-F238E27FC236}">
                <a16:creationId xmlns:a16="http://schemas.microsoft.com/office/drawing/2014/main" id="{61EA08C9-4367-46B3-8C20-A674041B546B}"/>
              </a:ext>
            </a:extLst>
          </p:cNvPr>
          <p:cNvSpPr>
            <a:spLocks noGrp="1"/>
          </p:cNvSpPr>
          <p:nvPr>
            <p:ph idx="1"/>
          </p:nvPr>
        </p:nvSpPr>
        <p:spPr/>
        <p:txBody>
          <a:bodyPr/>
          <a:lstStyle/>
          <a:p>
            <a:endParaRPr lang="en-US" dirty="0"/>
          </a:p>
          <a:p>
            <a:endParaRPr lang="en-US" dirty="0"/>
          </a:p>
        </p:txBody>
      </p:sp>
      <p:pic>
        <p:nvPicPr>
          <p:cNvPr id="1026" name="Picture 2" descr="SOLVED: Question Study the diagram below showing different stages of  gametophyte and sporophyte in various plant groups. Explain the evolution  or need for changes in the size and structure of gametophyte and">
            <a:extLst>
              <a:ext uri="{FF2B5EF4-FFF2-40B4-BE49-F238E27FC236}">
                <a16:creationId xmlns:a16="http://schemas.microsoft.com/office/drawing/2014/main" id="{198351E9-0266-4503-8B37-C3B5A4DFFF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04" t="25926" r="9627" b="7887"/>
          <a:stretch/>
        </p:blipFill>
        <p:spPr bwMode="auto">
          <a:xfrm>
            <a:off x="838200" y="1259984"/>
            <a:ext cx="9895703" cy="559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132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74CB1F6-D8F2-4F39-9C39-65FA29A426F9}"/>
              </a:ext>
            </a:extLst>
          </p:cNvPr>
          <p:cNvSpPr>
            <a:spLocks noGrp="1" noChangeArrowheads="1"/>
          </p:cNvSpPr>
          <p:nvPr>
            <p:ph type="title"/>
          </p:nvPr>
        </p:nvSpPr>
        <p:spPr>
          <a:xfrm>
            <a:off x="818147" y="115888"/>
            <a:ext cx="8802103" cy="1143000"/>
          </a:xfrm>
        </p:spPr>
        <p:txBody>
          <a:bodyPr>
            <a:normAutofit/>
          </a:bodyPr>
          <a:lstStyle/>
          <a:p>
            <a:pPr algn="l" eaLnBrk="1" hangingPunct="1"/>
            <a:r>
              <a:rPr lang="en-US" altLang="en-US" dirty="0"/>
              <a:t>What’s New? Reduced Gametophyte</a:t>
            </a:r>
          </a:p>
        </p:txBody>
      </p:sp>
      <p:sp>
        <p:nvSpPr>
          <p:cNvPr id="60419" name="Rectangle 3">
            <a:extLst>
              <a:ext uri="{FF2B5EF4-FFF2-40B4-BE49-F238E27FC236}">
                <a16:creationId xmlns:a16="http://schemas.microsoft.com/office/drawing/2014/main" id="{37A139BA-2104-4621-B561-1BB49F82ABBA}"/>
              </a:ext>
            </a:extLst>
          </p:cNvPr>
          <p:cNvSpPr>
            <a:spLocks noGrp="1" noChangeArrowheads="1"/>
          </p:cNvSpPr>
          <p:nvPr>
            <p:ph type="body" idx="1"/>
          </p:nvPr>
        </p:nvSpPr>
        <p:spPr>
          <a:xfrm>
            <a:off x="593124" y="1600200"/>
            <a:ext cx="11195221" cy="5257800"/>
          </a:xfrm>
        </p:spPr>
        <p:txBody>
          <a:bodyPr>
            <a:normAutofit/>
          </a:bodyPr>
          <a:lstStyle/>
          <a:p>
            <a:r>
              <a:rPr lang="en-US" altLang="en-US" sz="3600" dirty="0">
                <a:solidFill>
                  <a:srgbClr val="FF0000"/>
                </a:solidFill>
              </a:rPr>
              <a:t>Gametophyte phase are only a </a:t>
            </a:r>
            <a:r>
              <a:rPr lang="en-US" altLang="en-US" sz="3600" b="1" u="sng" dirty="0">
                <a:solidFill>
                  <a:srgbClr val="FF0000"/>
                </a:solidFill>
              </a:rPr>
              <a:t>few cells</a:t>
            </a:r>
          </a:p>
          <a:p>
            <a:r>
              <a:rPr lang="en-US" altLang="en-US" sz="3600" dirty="0">
                <a:solidFill>
                  <a:srgbClr val="FF0000"/>
                </a:solidFill>
              </a:rPr>
              <a:t>Does NOT need </a:t>
            </a:r>
            <a:r>
              <a:rPr lang="en-US" altLang="en-US" sz="3600" b="1" dirty="0">
                <a:solidFill>
                  <a:srgbClr val="FF0000"/>
                </a:solidFill>
              </a:rPr>
              <a:t>water</a:t>
            </a:r>
            <a:r>
              <a:rPr lang="en-US" altLang="en-US" sz="3600" dirty="0">
                <a:solidFill>
                  <a:srgbClr val="FF0000"/>
                </a:solidFill>
              </a:rPr>
              <a:t> to function </a:t>
            </a:r>
          </a:p>
          <a:p>
            <a:r>
              <a:rPr lang="en-US" altLang="en-US" sz="3600" dirty="0">
                <a:solidFill>
                  <a:srgbClr val="FF0000"/>
                </a:solidFill>
              </a:rPr>
              <a:t>But does </a:t>
            </a:r>
            <a:r>
              <a:rPr lang="en-US" altLang="en-US" sz="3600" b="1" dirty="0">
                <a:solidFill>
                  <a:srgbClr val="FF0000"/>
                </a:solidFill>
              </a:rPr>
              <a:t>depend</a:t>
            </a:r>
            <a:r>
              <a:rPr lang="en-US" altLang="en-US" sz="3600" dirty="0">
                <a:solidFill>
                  <a:srgbClr val="FF0000"/>
                </a:solidFill>
              </a:rPr>
              <a:t> on sporophyte for nutrition</a:t>
            </a:r>
          </a:p>
          <a:p>
            <a:pPr eaLnBrk="1" hangingPunct="1">
              <a:lnSpc>
                <a:spcPct val="90000"/>
              </a:lnSpc>
            </a:pPr>
            <a:endParaRPr lang="en-US" altLang="en-US" dirty="0"/>
          </a:p>
        </p:txBody>
      </p:sp>
    </p:spTree>
    <p:extLst>
      <p:ext uri="{BB962C8B-B14F-4D97-AF65-F5344CB8AC3E}">
        <p14:creationId xmlns:p14="http://schemas.microsoft.com/office/powerpoint/2010/main" val="32285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622FA-3751-4328-AC45-0D8CBD0594F5}"/>
              </a:ext>
            </a:extLst>
          </p:cNvPr>
          <p:cNvSpPr>
            <a:spLocks noGrp="1"/>
          </p:cNvSpPr>
          <p:nvPr>
            <p:ph type="title"/>
          </p:nvPr>
        </p:nvSpPr>
        <p:spPr>
          <a:xfrm>
            <a:off x="429126" y="0"/>
            <a:ext cx="10515600" cy="1325563"/>
          </a:xfrm>
        </p:spPr>
        <p:txBody>
          <a:bodyPr/>
          <a:lstStyle/>
          <a:p>
            <a:r>
              <a:rPr lang="en-US" dirty="0"/>
              <a:t>What’s New? </a:t>
            </a:r>
          </a:p>
        </p:txBody>
      </p:sp>
      <p:sp>
        <p:nvSpPr>
          <p:cNvPr id="3" name="Content Placeholder 2">
            <a:extLst>
              <a:ext uri="{FF2B5EF4-FFF2-40B4-BE49-F238E27FC236}">
                <a16:creationId xmlns:a16="http://schemas.microsoft.com/office/drawing/2014/main" id="{9FF495F9-B20A-4178-9C85-E5B396F40929}"/>
              </a:ext>
            </a:extLst>
          </p:cNvPr>
          <p:cNvSpPr>
            <a:spLocks noGrp="1"/>
          </p:cNvSpPr>
          <p:nvPr>
            <p:ph idx="1"/>
          </p:nvPr>
        </p:nvSpPr>
        <p:spPr>
          <a:xfrm>
            <a:off x="838200" y="1690688"/>
            <a:ext cx="10515600" cy="5167311"/>
          </a:xfrm>
        </p:spPr>
        <p:txBody>
          <a:bodyPr>
            <a:normAutofit lnSpcReduction="10000"/>
          </a:bodyPr>
          <a:lstStyle/>
          <a:p>
            <a:r>
              <a:rPr lang="en-US" altLang="en-US" sz="3600" dirty="0"/>
              <a:t>Male gametophyte is microscopic and contained in a </a:t>
            </a:r>
            <a:r>
              <a:rPr lang="en-US" altLang="en-US" sz="3600" b="1" u="sng" dirty="0"/>
              <a:t>pollen grain.</a:t>
            </a:r>
          </a:p>
          <a:p>
            <a:r>
              <a:rPr lang="en-US" altLang="en-US" sz="3600" dirty="0"/>
              <a:t>Entire pollen grain is carried by </a:t>
            </a:r>
            <a:r>
              <a:rPr lang="en-US" altLang="en-US" sz="3600" b="1" u="sng" dirty="0"/>
              <a:t>wind/insects/animals </a:t>
            </a:r>
            <a:r>
              <a:rPr lang="en-US" altLang="en-US" sz="3600" dirty="0">
                <a:solidFill>
                  <a:srgbClr val="FF0000"/>
                </a:solidFill>
              </a:rPr>
              <a:t>eliminating the need for water.</a:t>
            </a:r>
          </a:p>
          <a:p>
            <a:r>
              <a:rPr lang="en-US" altLang="en-US" sz="3600" dirty="0"/>
              <a:t>Female gametophyte is nourished and protected </a:t>
            </a:r>
            <a:r>
              <a:rPr lang="en-US" altLang="en-US" sz="3600" b="1" u="sng" dirty="0"/>
              <a:t>within</a:t>
            </a:r>
            <a:r>
              <a:rPr lang="en-US" altLang="en-US" sz="3600" dirty="0"/>
              <a:t> the moist reproductive tissue of the sporophyte.</a:t>
            </a:r>
          </a:p>
          <a:p>
            <a:r>
              <a:rPr lang="en-US" altLang="en-US" sz="3600" dirty="0"/>
              <a:t>Female gametophyte produces an egg inside an ovule.</a:t>
            </a:r>
            <a:r>
              <a:rPr lang="en-US" altLang="en-US" sz="3600" dirty="0">
                <a:solidFill>
                  <a:srgbClr val="0070C0"/>
                </a:solidFill>
              </a:rPr>
              <a:t> </a:t>
            </a:r>
          </a:p>
          <a:p>
            <a:r>
              <a:rPr lang="en-US" altLang="en-US" sz="3600" dirty="0"/>
              <a:t>Zygote develops into an embryo (baby sporophyte) develops </a:t>
            </a:r>
            <a:r>
              <a:rPr lang="en-US" altLang="en-US" sz="3600" i="1" dirty="0"/>
              <a:t>inside</a:t>
            </a:r>
            <a:r>
              <a:rPr lang="en-US" altLang="en-US" sz="3600" dirty="0"/>
              <a:t> protective </a:t>
            </a:r>
            <a:r>
              <a:rPr lang="en-US" altLang="en-US" sz="3600" b="1" u="sng" dirty="0"/>
              <a:t>seed. </a:t>
            </a:r>
            <a:endParaRPr lang="en-US" altLang="en-US" sz="3600" dirty="0">
              <a:solidFill>
                <a:srgbClr val="FF0000"/>
              </a:solidFill>
            </a:endParaRPr>
          </a:p>
          <a:p>
            <a:endParaRPr lang="en-US" dirty="0"/>
          </a:p>
        </p:txBody>
      </p:sp>
    </p:spTree>
    <p:extLst>
      <p:ext uri="{BB962C8B-B14F-4D97-AF65-F5344CB8AC3E}">
        <p14:creationId xmlns:p14="http://schemas.microsoft.com/office/powerpoint/2010/main" val="2411860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DE45-F28B-4049-A1CF-6C0076B74C8C}"/>
              </a:ext>
            </a:extLst>
          </p:cNvPr>
          <p:cNvSpPr>
            <a:spLocks noGrp="1"/>
          </p:cNvSpPr>
          <p:nvPr>
            <p:ph type="title"/>
          </p:nvPr>
        </p:nvSpPr>
        <p:spPr/>
        <p:txBody>
          <a:bodyPr/>
          <a:lstStyle/>
          <a:p>
            <a:r>
              <a:rPr lang="en-US" dirty="0"/>
              <a:t>Parts of a Seed</a:t>
            </a:r>
          </a:p>
        </p:txBody>
      </p:sp>
      <p:sp>
        <p:nvSpPr>
          <p:cNvPr id="3" name="Content Placeholder 2">
            <a:extLst>
              <a:ext uri="{FF2B5EF4-FFF2-40B4-BE49-F238E27FC236}">
                <a16:creationId xmlns:a16="http://schemas.microsoft.com/office/drawing/2014/main" id="{276531D9-2FFF-4A8A-8253-C01D891C81FE}"/>
              </a:ext>
            </a:extLst>
          </p:cNvPr>
          <p:cNvSpPr>
            <a:spLocks noGrp="1"/>
          </p:cNvSpPr>
          <p:nvPr>
            <p:ph idx="1"/>
          </p:nvPr>
        </p:nvSpPr>
        <p:spPr>
          <a:xfrm>
            <a:off x="838200" y="1690688"/>
            <a:ext cx="6272029" cy="3687410"/>
          </a:xfrm>
        </p:spPr>
        <p:txBody>
          <a:bodyPr>
            <a:normAutofit/>
          </a:bodyPr>
          <a:lstStyle/>
          <a:p>
            <a:pPr marL="742950" indent="-742950">
              <a:buAutoNum type="alphaUcParenR"/>
            </a:pPr>
            <a:r>
              <a:rPr lang="en-US" b="1" dirty="0"/>
              <a:t>Stored food </a:t>
            </a:r>
            <a:r>
              <a:rPr lang="en-US" dirty="0"/>
              <a:t>(gametophyte tissue </a:t>
            </a:r>
          </a:p>
          <a:p>
            <a:pPr marL="742950" indent="-742950">
              <a:buAutoNum type="alphaUcParenR"/>
            </a:pPr>
            <a:r>
              <a:rPr lang="en-US" b="1" dirty="0"/>
              <a:t>Embryo</a:t>
            </a:r>
          </a:p>
          <a:p>
            <a:pPr marL="742950" indent="-742950">
              <a:buFont typeface="Arial" panose="020B0604020202020204" pitchFamily="34" charset="0"/>
              <a:buAutoNum type="alphaUcParenR"/>
            </a:pPr>
            <a:r>
              <a:rPr lang="en-US" b="1" dirty="0"/>
              <a:t>Seed Coat </a:t>
            </a:r>
            <a:r>
              <a:rPr lang="en-US" dirty="0"/>
              <a:t>– from p</a:t>
            </a:r>
            <a:r>
              <a:rPr lang="en-US" altLang="en-US" dirty="0"/>
              <a:t>arental sporophyte tissue </a:t>
            </a:r>
            <a:r>
              <a:rPr lang="en-US" dirty="0"/>
              <a:t>– protects from dryness, salt water, digestive enzymes. </a:t>
            </a:r>
          </a:p>
          <a:p>
            <a:pPr marL="742950" indent="-742950">
              <a:buAutoNum type="alphaUcParenR"/>
            </a:pPr>
            <a:endParaRPr lang="en-US" dirty="0"/>
          </a:p>
        </p:txBody>
      </p:sp>
      <p:pic>
        <p:nvPicPr>
          <p:cNvPr id="34818" name="Picture 2" descr="What Are the Parts of a Seed? - Science NetLinks">
            <a:extLst>
              <a:ext uri="{FF2B5EF4-FFF2-40B4-BE49-F238E27FC236}">
                <a16:creationId xmlns:a16="http://schemas.microsoft.com/office/drawing/2014/main" id="{1C07EA5A-B405-4DA0-99AC-EEA010CA0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554" y="448759"/>
            <a:ext cx="4370128" cy="492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6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A660D82-EC76-4E88-B16D-5F526E77EAC7}"/>
              </a:ext>
            </a:extLst>
          </p:cNvPr>
          <p:cNvSpPr>
            <a:spLocks noGrp="1" noChangeArrowheads="1"/>
          </p:cNvSpPr>
          <p:nvPr>
            <p:ph type="title"/>
          </p:nvPr>
        </p:nvSpPr>
        <p:spPr>
          <a:xfrm>
            <a:off x="838200" y="660401"/>
            <a:ext cx="9813925" cy="747713"/>
          </a:xfrm>
        </p:spPr>
        <p:txBody>
          <a:bodyPr/>
          <a:lstStyle/>
          <a:p>
            <a:r>
              <a:rPr lang="en-US" altLang="en-US" dirty="0">
                <a:solidFill>
                  <a:srgbClr val="FF0000"/>
                </a:solidFill>
              </a:rPr>
              <a:t>Why are seeds so great?</a:t>
            </a:r>
          </a:p>
        </p:txBody>
      </p:sp>
      <p:sp>
        <p:nvSpPr>
          <p:cNvPr id="16387" name="Content Placeholder 2">
            <a:extLst>
              <a:ext uri="{FF2B5EF4-FFF2-40B4-BE49-F238E27FC236}">
                <a16:creationId xmlns:a16="http://schemas.microsoft.com/office/drawing/2014/main" id="{28B4AEB8-746F-4015-B58B-3E2BC52B5D76}"/>
              </a:ext>
            </a:extLst>
          </p:cNvPr>
          <p:cNvSpPr>
            <a:spLocks noGrp="1" noChangeArrowheads="1"/>
          </p:cNvSpPr>
          <p:nvPr>
            <p:ph idx="1"/>
          </p:nvPr>
        </p:nvSpPr>
        <p:spPr bwMode="auto"/>
        <p:txBody>
          <a:bodyPr wrap="square" numCol="1" anchor="t" anchorCtr="0" compatLnSpc="1">
            <a:prstTxWarp prst="textNoShape">
              <a:avLst/>
            </a:prstTxWarp>
            <a:noAutofit/>
          </a:bodyPr>
          <a:lstStyle/>
          <a:p>
            <a:r>
              <a:rPr lang="en-US" altLang="en-US" sz="3600" dirty="0"/>
              <a:t>Seed coat </a:t>
            </a:r>
            <a:r>
              <a:rPr lang="en-US" altLang="en-US" sz="3600" b="1" u="sng" dirty="0"/>
              <a:t>protects</a:t>
            </a:r>
            <a:r>
              <a:rPr lang="en-US" altLang="en-US" sz="3600" dirty="0"/>
              <a:t> seed: drying out, extreme heat, or cold. </a:t>
            </a:r>
          </a:p>
          <a:p>
            <a:r>
              <a:rPr lang="en-US" altLang="en-US" sz="3600" dirty="0"/>
              <a:t>Enables embryo to go </a:t>
            </a:r>
            <a:r>
              <a:rPr lang="en-US" altLang="en-US" sz="3600" b="1" u="sng" dirty="0"/>
              <a:t>dormant </a:t>
            </a:r>
            <a:r>
              <a:rPr lang="en-US" altLang="en-US" sz="3600" dirty="0"/>
              <a:t>and wait until conditions for germination are right.</a:t>
            </a:r>
          </a:p>
          <a:p>
            <a:r>
              <a:rPr lang="en-US" altLang="en-US" sz="3600" dirty="0"/>
              <a:t>Seeds also provides stored </a:t>
            </a:r>
            <a:r>
              <a:rPr lang="en-US" altLang="en-US" sz="3600" b="1" u="sng" dirty="0"/>
              <a:t>nutrients </a:t>
            </a:r>
            <a:r>
              <a:rPr lang="en-US" altLang="en-US" sz="3600" dirty="0"/>
              <a:t>for developing embryo when germinating until it can produce true leaves for photosynthesis to make its own food. </a:t>
            </a:r>
          </a:p>
          <a:p>
            <a:r>
              <a:rPr lang="en-US" altLang="en-US" sz="3600" dirty="0"/>
              <a:t>Seeds aid in </a:t>
            </a:r>
            <a:r>
              <a:rPr lang="en-US" altLang="en-US" sz="3600" b="1" u="sng" dirty="0"/>
              <a:t>dispersal</a:t>
            </a:r>
            <a:r>
              <a:rPr lang="en-US" altLang="en-US" sz="3600" dirty="0"/>
              <a:t> </a:t>
            </a:r>
            <a:r>
              <a:rPr lang="en-US" altLang="en-US" sz="3600" dirty="0">
                <a:sym typeface="Wingdings" panose="05000000000000000000" pitchFamily="2" charset="2"/>
              </a:rPr>
              <a:t> reduced competition for resources with parents. </a:t>
            </a:r>
            <a:endParaRPr lang="en-US" altLang="en-US" sz="3600" dirty="0"/>
          </a:p>
        </p:txBody>
      </p:sp>
    </p:spTree>
    <p:extLst>
      <p:ext uri="{BB962C8B-B14F-4D97-AF65-F5344CB8AC3E}">
        <p14:creationId xmlns:p14="http://schemas.microsoft.com/office/powerpoint/2010/main" val="61918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6FF3-1822-4323-850F-F2988AAD5EEA}"/>
              </a:ext>
            </a:extLst>
          </p:cNvPr>
          <p:cNvSpPr>
            <a:spLocks noGrp="1"/>
          </p:cNvSpPr>
          <p:nvPr>
            <p:ph type="title"/>
          </p:nvPr>
        </p:nvSpPr>
        <p:spPr/>
        <p:txBody>
          <a:bodyPr/>
          <a:lstStyle/>
          <a:p>
            <a:r>
              <a:rPr lang="en-US" dirty="0"/>
              <a:t>How a seed is made</a:t>
            </a:r>
          </a:p>
        </p:txBody>
      </p:sp>
      <p:sp>
        <p:nvSpPr>
          <p:cNvPr id="3" name="Content Placeholder 2">
            <a:extLst>
              <a:ext uri="{FF2B5EF4-FFF2-40B4-BE49-F238E27FC236}">
                <a16:creationId xmlns:a16="http://schemas.microsoft.com/office/drawing/2014/main" id="{13C4AB57-389A-4D50-99E0-FEC4302CEDAF}"/>
              </a:ext>
            </a:extLst>
          </p:cNvPr>
          <p:cNvSpPr>
            <a:spLocks noGrp="1"/>
          </p:cNvSpPr>
          <p:nvPr>
            <p:ph idx="1"/>
          </p:nvPr>
        </p:nvSpPr>
        <p:spPr/>
        <p:txBody>
          <a:bodyPr>
            <a:normAutofit lnSpcReduction="10000"/>
          </a:bodyPr>
          <a:lstStyle/>
          <a:p>
            <a:r>
              <a:rPr lang="en-US" sz="3600" dirty="0"/>
              <a:t>The process of pollen grains </a:t>
            </a:r>
            <a:r>
              <a:rPr lang="en-US" sz="3600" i="1" dirty="0">
                <a:solidFill>
                  <a:srgbClr val="FF0000"/>
                </a:solidFill>
              </a:rPr>
              <a:t>getting to </a:t>
            </a:r>
            <a:r>
              <a:rPr lang="en-US" sz="3600" dirty="0"/>
              <a:t>female gametophyte is called </a:t>
            </a:r>
            <a:r>
              <a:rPr lang="en-US" sz="3600" b="1" u="sng" dirty="0"/>
              <a:t>pollination.</a:t>
            </a:r>
            <a:endParaRPr lang="en-US" sz="3600" dirty="0"/>
          </a:p>
          <a:p>
            <a:r>
              <a:rPr lang="en-US" sz="3600" dirty="0"/>
              <a:t>The process of the two gametes </a:t>
            </a:r>
            <a:r>
              <a:rPr lang="en-US" sz="3600" i="1" dirty="0">
                <a:solidFill>
                  <a:srgbClr val="FF0000"/>
                </a:solidFill>
              </a:rPr>
              <a:t>fusing </a:t>
            </a:r>
            <a:r>
              <a:rPr lang="en-US" sz="3600" dirty="0"/>
              <a:t>is </a:t>
            </a:r>
            <a:r>
              <a:rPr lang="en-US" sz="3600" b="1" u="sng" dirty="0"/>
              <a:t>fertilization</a:t>
            </a:r>
          </a:p>
          <a:p>
            <a:r>
              <a:rPr lang="en-US" sz="3600" dirty="0"/>
              <a:t>Gametes fuse to make a </a:t>
            </a:r>
            <a:r>
              <a:rPr lang="en-US" sz="3600" b="1" u="sng" dirty="0"/>
              <a:t>zygote</a:t>
            </a:r>
          </a:p>
          <a:p>
            <a:r>
              <a:rPr lang="en-US" sz="3600" dirty="0"/>
              <a:t>Zygote develops into </a:t>
            </a:r>
            <a:r>
              <a:rPr lang="en-US" sz="3600" b="1" u="sng" dirty="0"/>
              <a:t>embryo</a:t>
            </a:r>
            <a:r>
              <a:rPr lang="en-US" sz="3600" dirty="0"/>
              <a:t> (baby sporophyte) within the seed. </a:t>
            </a:r>
          </a:p>
          <a:p>
            <a:r>
              <a:rPr lang="en-US" sz="3600" dirty="0"/>
              <a:t>Female gametophyte tissue becomes </a:t>
            </a:r>
            <a:r>
              <a:rPr lang="en-US" sz="3600" b="1" u="sng" dirty="0"/>
              <a:t>food storage</a:t>
            </a:r>
          </a:p>
          <a:p>
            <a:r>
              <a:rPr lang="en-US" sz="3600" dirty="0"/>
              <a:t>Parental sporophyte produces </a:t>
            </a:r>
            <a:r>
              <a:rPr lang="en-US" sz="3600" b="1" u="sng" dirty="0"/>
              <a:t>seed coat.</a:t>
            </a:r>
          </a:p>
          <a:p>
            <a:endParaRPr lang="en-US" dirty="0"/>
          </a:p>
        </p:txBody>
      </p:sp>
      <p:pic>
        <p:nvPicPr>
          <p:cNvPr id="4" name="Picture 2" descr="In angiosperms, the formation of two male gametes from a pollen grain  involves divisions.">
            <a:extLst>
              <a:ext uri="{FF2B5EF4-FFF2-40B4-BE49-F238E27FC236}">
                <a16:creationId xmlns:a16="http://schemas.microsoft.com/office/drawing/2014/main" id="{65D52E3F-9135-4C53-962D-AE21A22C78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028"/>
          <a:stretch/>
        </p:blipFill>
        <p:spPr bwMode="auto">
          <a:xfrm>
            <a:off x="7707086" y="365125"/>
            <a:ext cx="4145280" cy="149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47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9EFF994-7D57-0B14-C8EC-D08DC11DCA1B}"/>
              </a:ext>
            </a:extLst>
          </p:cNvPr>
          <p:cNvSpPr>
            <a:spLocks noGrp="1" noChangeArrowheads="1"/>
          </p:cNvSpPr>
          <p:nvPr>
            <p:ph type="title"/>
          </p:nvPr>
        </p:nvSpPr>
        <p:spPr>
          <a:xfrm>
            <a:off x="1752600" y="260350"/>
            <a:ext cx="8885238" cy="1322388"/>
          </a:xfrm>
        </p:spPr>
        <p:txBody>
          <a:bodyPr/>
          <a:lstStyle/>
          <a:p>
            <a:pPr eaLnBrk="1" hangingPunct="1"/>
            <a:r>
              <a:rPr lang="en-US" altLang="en-US" sz="4000" dirty="0"/>
              <a:t>Sexual Reproduction in Angiosperms (Flowering Plants)</a:t>
            </a:r>
          </a:p>
        </p:txBody>
      </p:sp>
      <p:sp>
        <p:nvSpPr>
          <p:cNvPr id="30723" name="Content Placeholder 2">
            <a:extLst>
              <a:ext uri="{FF2B5EF4-FFF2-40B4-BE49-F238E27FC236}">
                <a16:creationId xmlns:a16="http://schemas.microsoft.com/office/drawing/2014/main" id="{06547438-84DF-4752-AED4-670420A4FC8B}"/>
              </a:ext>
            </a:extLst>
          </p:cNvPr>
          <p:cNvSpPr>
            <a:spLocks noGrp="1" noChangeArrowheads="1"/>
          </p:cNvSpPr>
          <p:nvPr>
            <p:ph idx="1"/>
          </p:nvPr>
        </p:nvSpPr>
        <p:spPr/>
        <p:txBody>
          <a:bodyPr rtlCol="0">
            <a:normAutofit/>
          </a:bodyPr>
          <a:lstStyle/>
          <a:p>
            <a:pPr>
              <a:defRPr/>
            </a:pPr>
            <a:r>
              <a:rPr lang="en-US" altLang="en-US" dirty="0">
                <a:solidFill>
                  <a:schemeClr val="accent1"/>
                </a:solidFill>
              </a:rPr>
              <a:t>Most are </a:t>
            </a:r>
            <a:r>
              <a:rPr lang="en-US" altLang="en-US" b="1" dirty="0">
                <a:solidFill>
                  <a:schemeClr val="accent1"/>
                </a:solidFill>
              </a:rPr>
              <a:t>terrestrial </a:t>
            </a:r>
            <a:r>
              <a:rPr lang="en-US" altLang="en-US" dirty="0">
                <a:solidFill>
                  <a:schemeClr val="accent1"/>
                </a:solidFill>
              </a:rPr>
              <a:t>and all are </a:t>
            </a:r>
            <a:r>
              <a:rPr lang="en-US" altLang="en-US" b="1" dirty="0">
                <a:solidFill>
                  <a:schemeClr val="accent1"/>
                </a:solidFill>
              </a:rPr>
              <a:t>sessile</a:t>
            </a:r>
            <a:r>
              <a:rPr lang="en-US" altLang="en-US" dirty="0">
                <a:solidFill>
                  <a:schemeClr val="accent1"/>
                </a:solidFill>
              </a:rPr>
              <a:t> (fixed in place). </a:t>
            </a:r>
          </a:p>
          <a:p>
            <a:pPr>
              <a:defRPr/>
            </a:pPr>
            <a:r>
              <a:rPr lang="en-US" altLang="en-US" dirty="0">
                <a:solidFill>
                  <a:schemeClr val="accent1"/>
                </a:solidFill>
              </a:rPr>
              <a:t>This poses some problems:</a:t>
            </a:r>
          </a:p>
          <a:p>
            <a:pPr marL="0" indent="0">
              <a:buNone/>
              <a:defRPr/>
            </a:pPr>
            <a:endParaRPr lang="en-US" altLang="en-US" dirty="0"/>
          </a:p>
        </p:txBody>
      </p:sp>
    </p:spTree>
    <p:extLst>
      <p:ext uri="{BB962C8B-B14F-4D97-AF65-F5344CB8AC3E}">
        <p14:creationId xmlns:p14="http://schemas.microsoft.com/office/powerpoint/2010/main" val="1550912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88CF2BC-13D9-67F7-1E00-D377F6E740C7}"/>
              </a:ext>
            </a:extLst>
          </p:cNvPr>
          <p:cNvSpPr>
            <a:spLocks noGrp="1" noChangeArrowheads="1"/>
          </p:cNvSpPr>
          <p:nvPr>
            <p:ph type="title"/>
          </p:nvPr>
        </p:nvSpPr>
        <p:spPr>
          <a:xfrm>
            <a:off x="1752600" y="260350"/>
            <a:ext cx="8885238" cy="1322388"/>
          </a:xfrm>
        </p:spPr>
        <p:txBody>
          <a:bodyPr/>
          <a:lstStyle/>
          <a:p>
            <a:pPr eaLnBrk="1" hangingPunct="1"/>
            <a:r>
              <a:rPr lang="en-US" altLang="en-US" sz="4000"/>
              <a:t>Sexual Reproduction in Angiosperms</a:t>
            </a:r>
          </a:p>
        </p:txBody>
      </p:sp>
      <p:sp>
        <p:nvSpPr>
          <p:cNvPr id="30723" name="Content Placeholder 2">
            <a:extLst>
              <a:ext uri="{FF2B5EF4-FFF2-40B4-BE49-F238E27FC236}">
                <a16:creationId xmlns:a16="http://schemas.microsoft.com/office/drawing/2014/main" id="{06547438-84DF-4752-AED4-670420A4FC8B}"/>
              </a:ext>
            </a:extLst>
          </p:cNvPr>
          <p:cNvSpPr>
            <a:spLocks noGrp="1" noChangeArrowheads="1"/>
          </p:cNvSpPr>
          <p:nvPr>
            <p:ph idx="1"/>
          </p:nvPr>
        </p:nvSpPr>
        <p:spPr/>
        <p:txBody>
          <a:bodyPr rtlCol="0">
            <a:normAutofit/>
          </a:bodyPr>
          <a:lstStyle/>
          <a:p>
            <a:pPr>
              <a:defRPr/>
            </a:pPr>
            <a:r>
              <a:rPr lang="en-US" altLang="en-US" dirty="0">
                <a:solidFill>
                  <a:schemeClr val="accent1"/>
                </a:solidFill>
              </a:rPr>
              <a:t>Need a way for the two tiny, delicate gametes to reach each other safely. </a:t>
            </a:r>
          </a:p>
          <a:p>
            <a:pPr>
              <a:defRPr/>
            </a:pPr>
            <a:endParaRPr lang="en-US" altLang="en-US" dirty="0">
              <a:solidFill>
                <a:schemeClr val="accent1"/>
              </a:solidFill>
            </a:endParaRPr>
          </a:p>
          <a:p>
            <a:pPr>
              <a:defRPr/>
            </a:pPr>
            <a:r>
              <a:rPr lang="en-US" altLang="en-US" dirty="0">
                <a:solidFill>
                  <a:schemeClr val="accent1"/>
                </a:solidFill>
              </a:rPr>
              <a:t>Need a way to </a:t>
            </a:r>
            <a:r>
              <a:rPr lang="en-US" altLang="en-US" b="1" dirty="0">
                <a:solidFill>
                  <a:schemeClr val="accent1"/>
                </a:solidFill>
              </a:rPr>
              <a:t>disperse </a:t>
            </a:r>
            <a:r>
              <a:rPr lang="en-US" altLang="en-US" dirty="0">
                <a:solidFill>
                  <a:schemeClr val="accent1"/>
                </a:solidFill>
              </a:rPr>
              <a:t>their offspring far enough away from the parent so that they do not compete with the parent for light, water, and soil minerals.</a:t>
            </a:r>
          </a:p>
          <a:p>
            <a:pPr>
              <a:defRPr/>
            </a:pPr>
            <a:endParaRPr lang="en-US" altLang="en-US" dirty="0">
              <a:solidFill>
                <a:schemeClr val="accent1"/>
              </a:solidFill>
            </a:endParaRPr>
          </a:p>
          <a:p>
            <a:pPr>
              <a:defRPr/>
            </a:pPr>
            <a:r>
              <a:rPr lang="en-US" altLang="en-US" dirty="0">
                <a:solidFill>
                  <a:schemeClr val="accent1"/>
                </a:solidFill>
              </a:rPr>
              <a:t>The functions of the flower solves both of these problems. How do you think? </a:t>
            </a:r>
          </a:p>
          <a:p>
            <a:pPr>
              <a:defRPr/>
            </a:pPr>
            <a:endParaRPr lang="en-US" altLang="en-US" dirty="0"/>
          </a:p>
          <a:p>
            <a:pPr>
              <a:defRPr/>
            </a:pPr>
            <a:endParaRPr lang="en-US" altLang="en-US" dirty="0"/>
          </a:p>
          <a:p>
            <a:pPr marL="0" indent="0">
              <a:buNone/>
              <a:defRPr/>
            </a:pPr>
            <a:endParaRPr lang="en-US" altLang="en-US" dirty="0"/>
          </a:p>
        </p:txBody>
      </p:sp>
    </p:spTree>
    <p:extLst>
      <p:ext uri="{BB962C8B-B14F-4D97-AF65-F5344CB8AC3E}">
        <p14:creationId xmlns:p14="http://schemas.microsoft.com/office/powerpoint/2010/main" val="158980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B68BA9A-A108-665C-6318-BF50B444E923}"/>
              </a:ext>
            </a:extLst>
          </p:cNvPr>
          <p:cNvSpPr>
            <a:spLocks noGrp="1" noChangeArrowheads="1"/>
          </p:cNvSpPr>
          <p:nvPr>
            <p:ph type="title"/>
          </p:nvPr>
        </p:nvSpPr>
        <p:spPr>
          <a:xfrm>
            <a:off x="2286000" y="533401"/>
            <a:ext cx="7772400" cy="747713"/>
          </a:xfrm>
        </p:spPr>
        <p:txBody>
          <a:bodyPr/>
          <a:lstStyle/>
          <a:p>
            <a:pPr eaLnBrk="1" hangingPunct="1"/>
            <a:r>
              <a:rPr lang="en-US" altLang="en-US">
                <a:cs typeface="Times New Roman" panose="02020603050405020304" pitchFamily="18" charset="0"/>
              </a:rPr>
              <a:t>Flowers Solve Problems </a:t>
            </a:r>
          </a:p>
        </p:txBody>
      </p:sp>
      <p:sp>
        <p:nvSpPr>
          <p:cNvPr id="15363" name="Rectangle 3">
            <a:extLst>
              <a:ext uri="{FF2B5EF4-FFF2-40B4-BE49-F238E27FC236}">
                <a16:creationId xmlns:a16="http://schemas.microsoft.com/office/drawing/2014/main" id="{DB3D7AA4-A995-9DC6-594C-E6D9BA9B66CD}"/>
              </a:ext>
            </a:extLst>
          </p:cNvPr>
          <p:cNvSpPr>
            <a:spLocks noGrp="1" noChangeArrowheads="1"/>
          </p:cNvSpPr>
          <p:nvPr>
            <p:ph idx="1"/>
          </p:nvPr>
        </p:nvSpPr>
        <p:spPr/>
        <p:txBody>
          <a:bodyPr/>
          <a:lstStyle/>
          <a:p>
            <a:pPr eaLnBrk="1" hangingPunct="1"/>
            <a:r>
              <a:rPr lang="en-US" altLang="en-US">
                <a:solidFill>
                  <a:schemeClr val="accent1"/>
                </a:solidFill>
              </a:rPr>
              <a:t>Flowers provide a mechanism for the two gametes to reach each other safely. </a:t>
            </a:r>
          </a:p>
          <a:p>
            <a:pPr eaLnBrk="1" hangingPunct="1"/>
            <a:r>
              <a:rPr lang="en-US" altLang="en-US" i="1">
                <a:solidFill>
                  <a:srgbClr val="FF0066"/>
                </a:solidFill>
              </a:rPr>
              <a:t>Gametophyte in pollen grain, transfer</a:t>
            </a:r>
          </a:p>
          <a:p>
            <a:pPr eaLnBrk="1" hangingPunct="1"/>
            <a:r>
              <a:rPr lang="en-US" altLang="en-US">
                <a:solidFill>
                  <a:schemeClr val="accent1"/>
                </a:solidFill>
              </a:rPr>
              <a:t>Gives mechanism to disperse their offspring so they do not have to compete with the parent for resources.</a:t>
            </a:r>
          </a:p>
          <a:p>
            <a:pPr eaLnBrk="1" hangingPunct="1"/>
            <a:r>
              <a:rPr lang="en-US" altLang="en-US" sz="3200" i="1">
                <a:solidFill>
                  <a:srgbClr val="FF0066"/>
                </a:solidFill>
              </a:rPr>
              <a:t>Embryo encased in seed</a:t>
            </a:r>
          </a:p>
        </p:txBody>
      </p:sp>
    </p:spTree>
    <p:extLst>
      <p:ext uri="{BB962C8B-B14F-4D97-AF65-F5344CB8AC3E}">
        <p14:creationId xmlns:p14="http://schemas.microsoft.com/office/powerpoint/2010/main" val="16327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D955C616-63C5-4EA7-BF9F-F16661D2FE65}"/>
              </a:ext>
            </a:extLst>
          </p:cNvPr>
          <p:cNvSpPr>
            <a:spLocks noGrp="1" noChangeArrowheads="1"/>
          </p:cNvSpPr>
          <p:nvPr>
            <p:ph type="title"/>
          </p:nvPr>
        </p:nvSpPr>
        <p:spPr/>
        <p:txBody>
          <a:bodyPr/>
          <a:lstStyle/>
          <a:p>
            <a:r>
              <a:rPr lang="en-US" altLang="en-US" dirty="0"/>
              <a:t>Why are flowers so Successful?</a:t>
            </a:r>
          </a:p>
        </p:txBody>
      </p:sp>
      <p:sp>
        <p:nvSpPr>
          <p:cNvPr id="112643" name="Content Placeholder 2">
            <a:extLst>
              <a:ext uri="{FF2B5EF4-FFF2-40B4-BE49-F238E27FC236}">
                <a16:creationId xmlns:a16="http://schemas.microsoft.com/office/drawing/2014/main" id="{9FBB3B24-568B-4163-9362-FC7A457F7BA3}"/>
              </a:ext>
            </a:extLst>
          </p:cNvPr>
          <p:cNvSpPr>
            <a:spLocks noGrp="1" noChangeArrowheads="1"/>
          </p:cNvSpPr>
          <p:nvPr>
            <p:ph idx="1"/>
          </p:nvPr>
        </p:nvSpPr>
        <p:spPr>
          <a:xfrm>
            <a:off x="578498" y="2135155"/>
            <a:ext cx="9889186" cy="4114800"/>
          </a:xfrm>
        </p:spPr>
        <p:txBody>
          <a:bodyPr>
            <a:normAutofit/>
          </a:bodyPr>
          <a:lstStyle/>
          <a:p>
            <a:pPr>
              <a:defRPr/>
            </a:pPr>
            <a:r>
              <a:rPr lang="en-CA" altLang="en-US" dirty="0">
                <a:solidFill>
                  <a:schemeClr val="accent1"/>
                </a:solidFill>
              </a:rPr>
              <a:t>Have evolved mechanisms for dispersal of both </a:t>
            </a:r>
            <a:r>
              <a:rPr lang="en-CA" altLang="en-US" b="1" u="sng" dirty="0">
                <a:solidFill>
                  <a:schemeClr val="accent1"/>
                </a:solidFill>
              </a:rPr>
              <a:t>pollen</a:t>
            </a:r>
            <a:r>
              <a:rPr lang="en-CA" altLang="en-US" dirty="0">
                <a:solidFill>
                  <a:schemeClr val="accent1"/>
                </a:solidFill>
              </a:rPr>
              <a:t> and </a:t>
            </a:r>
            <a:r>
              <a:rPr lang="en-CA" altLang="en-US" b="1" u="sng" dirty="0">
                <a:solidFill>
                  <a:schemeClr val="accent1"/>
                </a:solidFill>
              </a:rPr>
              <a:t>seeds</a:t>
            </a:r>
          </a:p>
          <a:p>
            <a:pPr>
              <a:defRPr/>
            </a:pPr>
            <a:r>
              <a:rPr lang="en-CA" altLang="en-US" dirty="0">
                <a:solidFill>
                  <a:schemeClr val="accent1"/>
                </a:solidFill>
              </a:rPr>
              <a:t>Pollen Dispersal: </a:t>
            </a:r>
            <a:r>
              <a:rPr lang="en-CA" altLang="en-US" i="1" dirty="0">
                <a:solidFill>
                  <a:schemeClr val="accent1"/>
                </a:solidFill>
              </a:rPr>
              <a:t>co-evolution </a:t>
            </a:r>
            <a:r>
              <a:rPr lang="en-CA" altLang="en-US" dirty="0">
                <a:solidFill>
                  <a:schemeClr val="accent1"/>
                </a:solidFill>
              </a:rPr>
              <a:t>of </a:t>
            </a:r>
            <a:r>
              <a:rPr lang="en-CA" altLang="en-US" b="1" u="sng" dirty="0">
                <a:solidFill>
                  <a:schemeClr val="accent1"/>
                </a:solidFill>
              </a:rPr>
              <a:t>flowers</a:t>
            </a:r>
            <a:r>
              <a:rPr lang="en-CA" altLang="en-US" dirty="0">
                <a:solidFill>
                  <a:schemeClr val="accent1"/>
                </a:solidFill>
              </a:rPr>
              <a:t> that provide nectar which increases the probability of successful pollination</a:t>
            </a:r>
            <a:endParaRPr lang="en-US" altLang="en-US" dirty="0">
              <a:solidFill>
                <a:schemeClr val="accent1"/>
              </a:solidFill>
            </a:endParaRPr>
          </a:p>
          <a:p>
            <a:pPr>
              <a:defRPr/>
            </a:pPr>
            <a:r>
              <a:rPr lang="en-CA" altLang="en-US" dirty="0">
                <a:solidFill>
                  <a:schemeClr val="accent1"/>
                </a:solidFill>
              </a:rPr>
              <a:t>Seed Dispersal: co-evolution of </a:t>
            </a:r>
            <a:r>
              <a:rPr lang="en-CA" altLang="en-US" b="1" u="sng" dirty="0">
                <a:solidFill>
                  <a:schemeClr val="accent1"/>
                </a:solidFill>
              </a:rPr>
              <a:t>fruits</a:t>
            </a:r>
            <a:r>
              <a:rPr lang="en-CA" altLang="en-US" b="1" dirty="0">
                <a:solidFill>
                  <a:schemeClr val="accent1"/>
                </a:solidFill>
              </a:rPr>
              <a:t> </a:t>
            </a:r>
            <a:r>
              <a:rPr lang="en-CA" altLang="en-US" dirty="0">
                <a:solidFill>
                  <a:schemeClr val="accent1"/>
                </a:solidFill>
              </a:rPr>
              <a:t>covering seeds which increases distance of seed dispersal from the parent plant</a:t>
            </a:r>
            <a:endParaRPr lang="en-US" altLang="en-US" dirty="0">
              <a:solidFill>
                <a:schemeClr val="accent1"/>
              </a:solidFill>
            </a:endParaRPr>
          </a:p>
          <a:p>
            <a:pPr>
              <a:defRPr/>
            </a:pPr>
            <a:endParaRPr lang="en-US" altLang="en-US" dirty="0"/>
          </a:p>
        </p:txBody>
      </p:sp>
    </p:spTree>
    <p:extLst>
      <p:ext uri="{BB962C8B-B14F-4D97-AF65-F5344CB8AC3E}">
        <p14:creationId xmlns:p14="http://schemas.microsoft.com/office/powerpoint/2010/main" val="1744867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4BDE801-E6C0-4611-B41F-76584FDEDEC9}"/>
              </a:ext>
            </a:extLst>
          </p:cNvPr>
          <p:cNvSpPr>
            <a:spLocks noGrp="1" noChangeArrowheads="1"/>
          </p:cNvSpPr>
          <p:nvPr>
            <p:ph type="title"/>
          </p:nvPr>
        </p:nvSpPr>
        <p:spPr/>
        <p:txBody>
          <a:bodyPr/>
          <a:lstStyle/>
          <a:p>
            <a:pPr eaLnBrk="1" hangingPunct="1"/>
            <a:r>
              <a:rPr lang="en-US" altLang="en-US"/>
              <a:t>Learning Guide</a:t>
            </a:r>
          </a:p>
        </p:txBody>
      </p:sp>
      <p:sp>
        <p:nvSpPr>
          <p:cNvPr id="7171" name="Content Placeholder 2">
            <a:extLst>
              <a:ext uri="{FF2B5EF4-FFF2-40B4-BE49-F238E27FC236}">
                <a16:creationId xmlns:a16="http://schemas.microsoft.com/office/drawing/2014/main" id="{B76F2B95-9717-445C-B15D-2A1DBC8FE785}"/>
              </a:ext>
            </a:extLst>
          </p:cNvPr>
          <p:cNvSpPr>
            <a:spLocks noGrp="1" noChangeArrowheads="1"/>
          </p:cNvSpPr>
          <p:nvPr>
            <p:ph idx="1"/>
          </p:nvPr>
        </p:nvSpPr>
        <p:spPr/>
        <p:txBody>
          <a:bodyPr>
            <a:normAutofit/>
          </a:bodyPr>
          <a:lstStyle/>
          <a:p>
            <a:pPr marL="557213" indent="-557213">
              <a:buFont typeface="+mj-lt"/>
              <a:buAutoNum type="arabicPeriod"/>
              <a:defRPr/>
            </a:pPr>
            <a:r>
              <a:rPr lang="en-US" altLang="en-US" dirty="0"/>
              <a:t>In what ways are seed pants able to </a:t>
            </a:r>
            <a:r>
              <a:rPr lang="en-US" altLang="en-US" i="1" dirty="0"/>
              <a:t>survive </a:t>
            </a:r>
            <a:r>
              <a:rPr lang="en-US" altLang="en-US" dirty="0"/>
              <a:t>on land?</a:t>
            </a:r>
          </a:p>
          <a:p>
            <a:pPr marL="557213" indent="-557213">
              <a:buFont typeface="+mj-lt"/>
              <a:buAutoNum type="arabicPeriod"/>
              <a:defRPr/>
            </a:pPr>
            <a:r>
              <a:rPr lang="en-US" altLang="en-US" dirty="0"/>
              <a:t>In what ways are plants adapted to </a:t>
            </a:r>
            <a:r>
              <a:rPr lang="en-US" altLang="en-US" i="1" dirty="0"/>
              <a:t>reproduce</a:t>
            </a:r>
            <a:r>
              <a:rPr lang="en-US" altLang="en-US" dirty="0"/>
              <a:t> on land? </a:t>
            </a:r>
          </a:p>
          <a:p>
            <a:pPr marL="0" indent="0">
              <a:buNone/>
              <a:defRPr/>
            </a:pPr>
            <a:r>
              <a:rPr lang="en-US" altLang="en-US" dirty="0">
                <a:solidFill>
                  <a:srgbClr val="0070C0"/>
                </a:solidFill>
              </a:rPr>
              <a:t>	(Explain the advantages of seeds, reduced 	gametophyte, vascular tissue)</a:t>
            </a:r>
            <a:endParaRPr lang="en-US" altLang="en-US" dirty="0"/>
          </a:p>
          <a:p>
            <a:pPr eaLnBrk="1" hangingPunct="1">
              <a:defRPr/>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2" descr="Parts of a Flower, Their Structure and Functions With Diagram">
            <a:extLst>
              <a:ext uri="{FF2B5EF4-FFF2-40B4-BE49-F238E27FC236}">
                <a16:creationId xmlns:a16="http://schemas.microsoft.com/office/drawing/2014/main" id="{0A16713C-25EF-C24E-8D0F-8118D9457C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697" b="5363"/>
          <a:stretch/>
        </p:blipFill>
        <p:spPr>
          <a:xfrm>
            <a:off x="20" y="1282"/>
            <a:ext cx="12191980" cy="6856718"/>
          </a:xfrm>
          <a:prstGeom prst="rect">
            <a:avLst/>
          </a:prstGeom>
          <a:noFill/>
        </p:spPr>
      </p:pic>
    </p:spTree>
    <p:extLst>
      <p:ext uri="{BB962C8B-B14F-4D97-AF65-F5344CB8AC3E}">
        <p14:creationId xmlns:p14="http://schemas.microsoft.com/office/powerpoint/2010/main" val="3988754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4053A711-4DFF-4C92-BA81-BF456D80016B}"/>
              </a:ext>
            </a:extLst>
          </p:cNvPr>
          <p:cNvSpPr>
            <a:spLocks noGrp="1" noChangeArrowheads="1"/>
          </p:cNvSpPr>
          <p:nvPr>
            <p:ph type="title"/>
          </p:nvPr>
        </p:nvSpPr>
        <p:spPr/>
        <p:txBody>
          <a:bodyPr/>
          <a:lstStyle/>
          <a:p>
            <a:r>
              <a:rPr lang="en-US" altLang="en-US"/>
              <a:t>Co-evolution p 476-481</a:t>
            </a:r>
          </a:p>
        </p:txBody>
      </p:sp>
      <p:sp>
        <p:nvSpPr>
          <p:cNvPr id="129027" name="Content Placeholder 2">
            <a:extLst>
              <a:ext uri="{FF2B5EF4-FFF2-40B4-BE49-F238E27FC236}">
                <a16:creationId xmlns:a16="http://schemas.microsoft.com/office/drawing/2014/main" id="{7D766733-6D08-4FEE-803B-63427CC9ED13}"/>
              </a:ext>
            </a:extLst>
          </p:cNvPr>
          <p:cNvSpPr>
            <a:spLocks noGrp="1" noChangeArrowheads="1"/>
          </p:cNvSpPr>
          <p:nvPr>
            <p:ph idx="1"/>
          </p:nvPr>
        </p:nvSpPr>
        <p:spPr bwMode="auto"/>
        <p:txBody>
          <a:bodyPr wrap="square" numCol="1" anchor="t" anchorCtr="0" compatLnSpc="1">
            <a:prstTxWarp prst="textNoShape">
              <a:avLst/>
            </a:prstTxWarp>
          </a:bodyPr>
          <a:lstStyle/>
          <a:p>
            <a:r>
              <a:rPr lang="en-US" altLang="en-US" dirty="0">
                <a:solidFill>
                  <a:schemeClr val="tx2"/>
                </a:solidFill>
              </a:rPr>
              <a:t>Process by which two organisms evolve structures and behaviors in relation to or complementary to one another . </a:t>
            </a:r>
          </a:p>
          <a:p>
            <a:r>
              <a:rPr lang="en-US" altLang="en-US" dirty="0">
                <a:solidFill>
                  <a:schemeClr val="tx2"/>
                </a:solidFill>
              </a:rPr>
              <a:t>Flowering plants evolved about the same times as mammals, birds, insects.</a:t>
            </a:r>
          </a:p>
          <a:p>
            <a:r>
              <a:rPr lang="en-US" altLang="en-US" dirty="0">
                <a:solidFill>
                  <a:schemeClr val="tx2"/>
                </a:solidFill>
              </a:rPr>
              <a:t>Why do you think?</a:t>
            </a:r>
          </a:p>
          <a:p>
            <a:endParaRPr lang="en-US" altLang="en-US" dirty="0"/>
          </a:p>
        </p:txBody>
      </p:sp>
    </p:spTree>
    <p:extLst>
      <p:ext uri="{BB962C8B-B14F-4D97-AF65-F5344CB8AC3E}">
        <p14:creationId xmlns:p14="http://schemas.microsoft.com/office/powerpoint/2010/main" val="3775660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69E4-E015-47FA-80E2-97D4C6409490}"/>
              </a:ext>
            </a:extLst>
          </p:cNvPr>
          <p:cNvSpPr>
            <a:spLocks noGrp="1"/>
          </p:cNvSpPr>
          <p:nvPr>
            <p:ph type="title"/>
          </p:nvPr>
        </p:nvSpPr>
        <p:spPr/>
        <p:txBody>
          <a:bodyPr/>
          <a:lstStyle/>
          <a:p>
            <a:r>
              <a:rPr lang="en-US" dirty="0"/>
              <a:t>Methods of pollination</a:t>
            </a:r>
          </a:p>
        </p:txBody>
      </p:sp>
      <p:sp>
        <p:nvSpPr>
          <p:cNvPr id="3" name="Content Placeholder 2">
            <a:extLst>
              <a:ext uri="{FF2B5EF4-FFF2-40B4-BE49-F238E27FC236}">
                <a16:creationId xmlns:a16="http://schemas.microsoft.com/office/drawing/2014/main" id="{42C4FCE0-EA21-40F2-B09A-0F6D217FC489}"/>
              </a:ext>
            </a:extLst>
          </p:cNvPr>
          <p:cNvSpPr>
            <a:spLocks noGrp="1"/>
          </p:cNvSpPr>
          <p:nvPr>
            <p:ph idx="1"/>
          </p:nvPr>
        </p:nvSpPr>
        <p:spPr>
          <a:xfrm>
            <a:off x="838200" y="1825624"/>
            <a:ext cx="10515600" cy="5032375"/>
          </a:xfrm>
        </p:spPr>
        <p:txBody>
          <a:bodyPr>
            <a:normAutofit lnSpcReduction="10000"/>
          </a:bodyPr>
          <a:lstStyle/>
          <a:p>
            <a:r>
              <a:rPr lang="en-US" sz="3600" b="1" u="sng" dirty="0"/>
              <a:t>Vectors</a:t>
            </a:r>
            <a:r>
              <a:rPr lang="en-US" sz="3600" dirty="0"/>
              <a:t>: </a:t>
            </a:r>
            <a:r>
              <a:rPr lang="en-US" sz="3600" dirty="0" err="1"/>
              <a:t>Eg</a:t>
            </a:r>
            <a:r>
              <a:rPr lang="en-US" sz="3600" dirty="0"/>
              <a:t>: birds, animals, Insects (mostly bees)</a:t>
            </a:r>
          </a:p>
          <a:p>
            <a:r>
              <a:rPr lang="en-US" sz="3600" b="1" u="sng" dirty="0"/>
              <a:t>Wind</a:t>
            </a:r>
          </a:p>
          <a:p>
            <a:endParaRPr lang="en-US" sz="3600" dirty="0"/>
          </a:p>
          <a:p>
            <a:endParaRPr lang="en-US" sz="3600" dirty="0">
              <a:hlinkClick r:id="rId2"/>
            </a:endParaRPr>
          </a:p>
          <a:p>
            <a:endParaRPr lang="en-US" sz="3600" dirty="0">
              <a:hlinkClick r:id="rId2"/>
            </a:endParaRPr>
          </a:p>
          <a:p>
            <a:endParaRPr lang="en-US" sz="2400" dirty="0">
              <a:hlinkClick r:id="rId2"/>
            </a:endParaRPr>
          </a:p>
          <a:p>
            <a:endParaRPr lang="en-US" sz="2400" dirty="0">
              <a:hlinkClick r:id="rId2"/>
            </a:endParaRPr>
          </a:p>
          <a:p>
            <a:endParaRPr lang="en-US" sz="2400" dirty="0">
              <a:hlinkClick r:id="rId2"/>
            </a:endParaRPr>
          </a:p>
          <a:p>
            <a:r>
              <a:rPr lang="en-US" sz="2400" dirty="0">
                <a:hlinkClick r:id="rId2"/>
              </a:rPr>
              <a:t>Pollination 1 min</a:t>
            </a:r>
          </a:p>
          <a:p>
            <a:r>
              <a:rPr lang="en-US" sz="2400" dirty="0">
                <a:hlinkClick r:id="rId2"/>
              </a:rPr>
              <a:t>https://www.youtube.com/watch?v=ge3EM8AERV0</a:t>
            </a:r>
            <a:endParaRPr lang="en-US" sz="2400" dirty="0"/>
          </a:p>
          <a:p>
            <a:endParaRPr lang="en-US" dirty="0"/>
          </a:p>
        </p:txBody>
      </p:sp>
    </p:spTree>
    <p:extLst>
      <p:ext uri="{BB962C8B-B14F-4D97-AF65-F5344CB8AC3E}">
        <p14:creationId xmlns:p14="http://schemas.microsoft.com/office/powerpoint/2010/main" val="2077961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069E4-E015-47FA-80E2-97D4C6409490}"/>
              </a:ext>
            </a:extLst>
          </p:cNvPr>
          <p:cNvSpPr>
            <a:spLocks noGrp="1"/>
          </p:cNvSpPr>
          <p:nvPr>
            <p:ph type="title"/>
          </p:nvPr>
        </p:nvSpPr>
        <p:spPr/>
        <p:txBody>
          <a:bodyPr/>
          <a:lstStyle/>
          <a:p>
            <a:r>
              <a:rPr lang="en-US" dirty="0"/>
              <a:t>Vector Pollination</a:t>
            </a:r>
          </a:p>
        </p:txBody>
      </p:sp>
      <p:sp>
        <p:nvSpPr>
          <p:cNvPr id="3" name="Content Placeholder 2">
            <a:extLst>
              <a:ext uri="{FF2B5EF4-FFF2-40B4-BE49-F238E27FC236}">
                <a16:creationId xmlns:a16="http://schemas.microsoft.com/office/drawing/2014/main" id="{42C4FCE0-EA21-40F2-B09A-0F6D217FC489}"/>
              </a:ext>
            </a:extLst>
          </p:cNvPr>
          <p:cNvSpPr>
            <a:spLocks noGrp="1"/>
          </p:cNvSpPr>
          <p:nvPr>
            <p:ph idx="1"/>
          </p:nvPr>
        </p:nvSpPr>
        <p:spPr/>
        <p:txBody>
          <a:bodyPr/>
          <a:lstStyle/>
          <a:p>
            <a:r>
              <a:rPr lang="en-US" dirty="0" err="1"/>
              <a:t>Eg</a:t>
            </a:r>
            <a:r>
              <a:rPr lang="en-US" dirty="0"/>
              <a:t>: birds, animals, Insects (mostly bees)</a:t>
            </a:r>
          </a:p>
        </p:txBody>
      </p:sp>
      <p:pic>
        <p:nvPicPr>
          <p:cNvPr id="1026" name="Picture 2" descr="Creating a Pollinator Garden - UC Master Gardener Program Statewide Blog -  ANR Blogs">
            <a:extLst>
              <a:ext uri="{FF2B5EF4-FFF2-40B4-BE49-F238E27FC236}">
                <a16:creationId xmlns:a16="http://schemas.microsoft.com/office/drawing/2014/main" id="{0BE90001-D7DC-4F4C-9492-1F21D91D4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20" y="2377571"/>
            <a:ext cx="1021359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24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91E9E353-1170-4635-90D3-C3580F445BCC}"/>
              </a:ext>
            </a:extLst>
          </p:cNvPr>
          <p:cNvSpPr>
            <a:spLocks noGrp="1" noChangeArrowheads="1"/>
          </p:cNvSpPr>
          <p:nvPr>
            <p:ph type="title"/>
          </p:nvPr>
        </p:nvSpPr>
        <p:spPr/>
        <p:txBody>
          <a:bodyPr/>
          <a:lstStyle/>
          <a:p>
            <a:r>
              <a:rPr lang="en-US" altLang="en-US" dirty="0"/>
              <a:t>Strategies for Vector Pollination</a:t>
            </a:r>
          </a:p>
        </p:txBody>
      </p:sp>
      <p:sp>
        <p:nvSpPr>
          <p:cNvPr id="3" name="Content Placeholder 2">
            <a:extLst>
              <a:ext uri="{FF2B5EF4-FFF2-40B4-BE49-F238E27FC236}">
                <a16:creationId xmlns:a16="http://schemas.microsoft.com/office/drawing/2014/main" id="{4AF47177-A956-4443-A728-FABD53A8A8B8}"/>
              </a:ext>
            </a:extLst>
          </p:cNvPr>
          <p:cNvSpPr>
            <a:spLocks noGrp="1"/>
          </p:cNvSpPr>
          <p:nvPr>
            <p:ph idx="1"/>
          </p:nvPr>
        </p:nvSpPr>
        <p:spPr/>
        <p:txBody>
          <a:bodyPr>
            <a:normAutofit/>
          </a:bodyPr>
          <a:lstStyle/>
          <a:p>
            <a:pPr>
              <a:defRPr/>
            </a:pPr>
            <a:r>
              <a:rPr lang="en-US" dirty="0"/>
              <a:t>Provide pleasing </a:t>
            </a:r>
            <a:r>
              <a:rPr lang="en-US" b="1" u="sng" dirty="0"/>
              <a:t>scent, nectar, </a:t>
            </a:r>
            <a:r>
              <a:rPr lang="en-US" b="1" u="sng" dirty="0" err="1"/>
              <a:t>colour</a:t>
            </a:r>
            <a:r>
              <a:rPr lang="en-US" b="1" u="sng" dirty="0"/>
              <a:t>, shape</a:t>
            </a:r>
            <a:r>
              <a:rPr lang="en-US" dirty="0"/>
              <a:t> to attract pollinators. </a:t>
            </a:r>
          </a:p>
          <a:p>
            <a:pPr>
              <a:defRPr/>
            </a:pPr>
            <a:endParaRPr lang="en-US" dirty="0"/>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684313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D5D-9844-4EA0-9AD7-28AC64FAA829}"/>
              </a:ext>
            </a:extLst>
          </p:cNvPr>
          <p:cNvSpPr>
            <a:spLocks noGrp="1"/>
          </p:cNvSpPr>
          <p:nvPr>
            <p:ph type="title"/>
          </p:nvPr>
        </p:nvSpPr>
        <p:spPr/>
        <p:txBody>
          <a:bodyPr/>
          <a:lstStyle/>
          <a:p>
            <a:r>
              <a:rPr lang="en-US" dirty="0"/>
              <a:t>Coevolution. Strategies for Pollinators</a:t>
            </a:r>
          </a:p>
        </p:txBody>
      </p:sp>
      <p:sp>
        <p:nvSpPr>
          <p:cNvPr id="3" name="Content Placeholder 2">
            <a:extLst>
              <a:ext uri="{FF2B5EF4-FFF2-40B4-BE49-F238E27FC236}">
                <a16:creationId xmlns:a16="http://schemas.microsoft.com/office/drawing/2014/main" id="{EBB80014-575C-41EB-B7CE-08C43B37B31D}"/>
              </a:ext>
            </a:extLst>
          </p:cNvPr>
          <p:cNvSpPr>
            <a:spLocks noGrp="1"/>
          </p:cNvSpPr>
          <p:nvPr>
            <p:ph idx="1"/>
          </p:nvPr>
        </p:nvSpPr>
        <p:spPr/>
        <p:txBody>
          <a:bodyPr/>
          <a:lstStyle/>
          <a:p>
            <a:pPr>
              <a:defRPr/>
            </a:pPr>
            <a:r>
              <a:rPr lang="en-US" dirty="0">
                <a:solidFill>
                  <a:schemeClr val="accent1"/>
                </a:solidFill>
              </a:rPr>
              <a:t>For Bees: Flowers provide landing platform and markings to point the way.</a:t>
            </a:r>
          </a:p>
          <a:p>
            <a:pPr>
              <a:defRPr/>
            </a:pPr>
            <a:r>
              <a:rPr lang="en-US" altLang="en-US" dirty="0" err="1">
                <a:solidFill>
                  <a:schemeClr val="accent1"/>
                </a:solidFill>
              </a:rPr>
              <a:t>Eg.</a:t>
            </a:r>
            <a:r>
              <a:rPr lang="en-US" altLang="en-US" dirty="0">
                <a:solidFill>
                  <a:schemeClr val="accent1"/>
                </a:solidFill>
              </a:rPr>
              <a:t> Bees remember shape, </a:t>
            </a:r>
            <a:r>
              <a:rPr lang="en-US" altLang="en-US" dirty="0" err="1">
                <a:solidFill>
                  <a:schemeClr val="accent1"/>
                </a:solidFill>
              </a:rPr>
              <a:t>colour</a:t>
            </a:r>
            <a:r>
              <a:rPr lang="en-US" altLang="en-US" dirty="0">
                <a:solidFill>
                  <a:schemeClr val="accent1"/>
                </a:solidFill>
              </a:rPr>
              <a:t>, scent, location of flower. Communicate location to hive members. </a:t>
            </a:r>
          </a:p>
          <a:p>
            <a:pPr>
              <a:defRPr/>
            </a:pPr>
            <a:endParaRPr lang="en-US" dirty="0">
              <a:solidFill>
                <a:schemeClr val="accent1"/>
              </a:solidFill>
            </a:endParaRPr>
          </a:p>
          <a:p>
            <a:endParaRPr lang="en-US" dirty="0"/>
          </a:p>
        </p:txBody>
      </p:sp>
      <p:pic>
        <p:nvPicPr>
          <p:cNvPr id="10242" name="Picture 2" descr="Can Bees Help Us See the Good in Others? | Brilliant Star">
            <a:extLst>
              <a:ext uri="{FF2B5EF4-FFF2-40B4-BE49-F238E27FC236}">
                <a16:creationId xmlns:a16="http://schemas.microsoft.com/office/drawing/2014/main" id="{84DDE2D9-707A-4969-9BE6-E7A73BD73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259" y="4001294"/>
            <a:ext cx="4125951" cy="361020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Pin on Cool">
            <a:extLst>
              <a:ext uri="{FF2B5EF4-FFF2-40B4-BE49-F238E27FC236}">
                <a16:creationId xmlns:a16="http://schemas.microsoft.com/office/drawing/2014/main" id="{A76D582C-EF87-4717-977B-5DC82F315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8063" y="4089202"/>
            <a:ext cx="6125737" cy="352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798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D5D-9844-4EA0-9AD7-28AC64FAA829}"/>
              </a:ext>
            </a:extLst>
          </p:cNvPr>
          <p:cNvSpPr>
            <a:spLocks noGrp="1"/>
          </p:cNvSpPr>
          <p:nvPr>
            <p:ph type="title"/>
          </p:nvPr>
        </p:nvSpPr>
        <p:spPr/>
        <p:txBody>
          <a:bodyPr/>
          <a:lstStyle/>
          <a:p>
            <a:r>
              <a:rPr lang="en-US" dirty="0"/>
              <a:t>Coevolution</a:t>
            </a:r>
          </a:p>
        </p:txBody>
      </p:sp>
      <p:sp>
        <p:nvSpPr>
          <p:cNvPr id="3" name="Content Placeholder 2">
            <a:extLst>
              <a:ext uri="{FF2B5EF4-FFF2-40B4-BE49-F238E27FC236}">
                <a16:creationId xmlns:a16="http://schemas.microsoft.com/office/drawing/2014/main" id="{EBB80014-575C-41EB-B7CE-08C43B37B31D}"/>
              </a:ext>
            </a:extLst>
          </p:cNvPr>
          <p:cNvSpPr>
            <a:spLocks noGrp="1"/>
          </p:cNvSpPr>
          <p:nvPr>
            <p:ph idx="1"/>
          </p:nvPr>
        </p:nvSpPr>
        <p:spPr/>
        <p:txBody>
          <a:bodyPr/>
          <a:lstStyle/>
          <a:p>
            <a:pPr>
              <a:defRPr/>
            </a:pPr>
            <a:r>
              <a:rPr lang="en-US" dirty="0">
                <a:solidFill>
                  <a:schemeClr val="accent1"/>
                </a:solidFill>
              </a:rPr>
              <a:t>Moths: Release fragrance at night.</a:t>
            </a:r>
          </a:p>
          <a:p>
            <a:pPr>
              <a:defRPr/>
            </a:pPr>
            <a:r>
              <a:rPr lang="en-US" dirty="0">
                <a:solidFill>
                  <a:schemeClr val="accent1"/>
                </a:solidFill>
              </a:rPr>
              <a:t>Humming birds developed long beaks, ability to hover</a:t>
            </a:r>
          </a:p>
          <a:p>
            <a:endParaRPr lang="en-US" dirty="0"/>
          </a:p>
        </p:txBody>
      </p:sp>
      <p:pic>
        <p:nvPicPr>
          <p:cNvPr id="11266" name="Picture 2" descr="Why do hummingbirds &amp;#39;hum&amp;#39;? | Live Science">
            <a:extLst>
              <a:ext uri="{FF2B5EF4-FFF2-40B4-BE49-F238E27FC236}">
                <a16:creationId xmlns:a16="http://schemas.microsoft.com/office/drawing/2014/main" id="{AB49EDDE-0AF6-4753-BE5D-ADF414C2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839" y="3023374"/>
            <a:ext cx="6817112" cy="38346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071AC6FA-9D06-4444-A27F-52E5446092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97" t="21542" b="34957"/>
          <a:stretch/>
        </p:blipFill>
        <p:spPr bwMode="auto">
          <a:xfrm>
            <a:off x="170985" y="4261748"/>
            <a:ext cx="4757854" cy="2596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utterfly Tongue | Scott Roeben | Flickr">
            <a:extLst>
              <a:ext uri="{FF2B5EF4-FFF2-40B4-BE49-F238E27FC236}">
                <a16:creationId xmlns:a16="http://schemas.microsoft.com/office/drawing/2014/main" id="{1746FD12-BB38-43C8-B17A-7309F52484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9586" y="365125"/>
            <a:ext cx="2324214" cy="213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59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D5D-9844-4EA0-9AD7-28AC64FAA829}"/>
              </a:ext>
            </a:extLst>
          </p:cNvPr>
          <p:cNvSpPr>
            <a:spLocks noGrp="1"/>
          </p:cNvSpPr>
          <p:nvPr>
            <p:ph type="title"/>
          </p:nvPr>
        </p:nvSpPr>
        <p:spPr/>
        <p:txBody>
          <a:bodyPr/>
          <a:lstStyle/>
          <a:p>
            <a:r>
              <a:rPr lang="en-US" dirty="0"/>
              <a:t>Coevolution</a:t>
            </a:r>
          </a:p>
        </p:txBody>
      </p:sp>
      <p:sp>
        <p:nvSpPr>
          <p:cNvPr id="3" name="Content Placeholder 2">
            <a:extLst>
              <a:ext uri="{FF2B5EF4-FFF2-40B4-BE49-F238E27FC236}">
                <a16:creationId xmlns:a16="http://schemas.microsoft.com/office/drawing/2014/main" id="{EBB80014-575C-41EB-B7CE-08C43B37B31D}"/>
              </a:ext>
            </a:extLst>
          </p:cNvPr>
          <p:cNvSpPr>
            <a:spLocks noGrp="1"/>
          </p:cNvSpPr>
          <p:nvPr>
            <p:ph idx="1"/>
          </p:nvPr>
        </p:nvSpPr>
        <p:spPr/>
        <p:txBody>
          <a:bodyPr/>
          <a:lstStyle/>
          <a:p>
            <a:pPr>
              <a:defRPr/>
            </a:pPr>
            <a:r>
              <a:rPr lang="en-US" dirty="0">
                <a:solidFill>
                  <a:schemeClr val="accent1"/>
                </a:solidFill>
              </a:rPr>
              <a:t>Flies lay eggs on rotting meat. </a:t>
            </a:r>
          </a:p>
          <a:p>
            <a:pPr>
              <a:defRPr/>
            </a:pPr>
            <a:r>
              <a:rPr lang="en-US" dirty="0">
                <a:solidFill>
                  <a:schemeClr val="accent1"/>
                </a:solidFill>
              </a:rPr>
              <a:t>Carrion flower developed scent of rotting meat to attract flies</a:t>
            </a:r>
          </a:p>
          <a:p>
            <a:endParaRPr lang="en-US" dirty="0"/>
          </a:p>
        </p:txBody>
      </p:sp>
      <p:pic>
        <p:nvPicPr>
          <p:cNvPr id="12290" name="Picture 2" descr="Carrion flower – Questionable Evolution">
            <a:extLst>
              <a:ext uri="{FF2B5EF4-FFF2-40B4-BE49-F238E27FC236}">
                <a16:creationId xmlns:a16="http://schemas.microsoft.com/office/drawing/2014/main" id="{9AF06B26-0BC6-434E-A7C0-0C56C9888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6648" y="3017799"/>
            <a:ext cx="4901889" cy="367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7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C03B-9F74-45AD-BE38-20D94295FC64}"/>
              </a:ext>
            </a:extLst>
          </p:cNvPr>
          <p:cNvSpPr>
            <a:spLocks noGrp="1"/>
          </p:cNvSpPr>
          <p:nvPr>
            <p:ph type="title"/>
          </p:nvPr>
        </p:nvSpPr>
        <p:spPr/>
        <p:txBody>
          <a:bodyPr/>
          <a:lstStyle/>
          <a:p>
            <a:r>
              <a:rPr lang="en-US" dirty="0"/>
              <a:t>Mimicry </a:t>
            </a:r>
          </a:p>
        </p:txBody>
      </p:sp>
      <p:pic>
        <p:nvPicPr>
          <p:cNvPr id="18436" name="Picture 4" descr="The Cock-Blocking Flower – Bee Orchid | The Occasional Creature Fact">
            <a:extLst>
              <a:ext uri="{FF2B5EF4-FFF2-40B4-BE49-F238E27FC236}">
                <a16:creationId xmlns:a16="http://schemas.microsoft.com/office/drawing/2014/main" id="{5A05C5B9-1F41-49AE-AD57-9535CE38E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218" y="95250"/>
            <a:ext cx="4953000" cy="6667500"/>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BIOL1020 Genetics blog: Does bee or wasp mimicry by orchid flowers also  deter herbivores?">
            <a:extLst>
              <a:ext uri="{FF2B5EF4-FFF2-40B4-BE49-F238E27FC236}">
                <a16:creationId xmlns:a16="http://schemas.microsoft.com/office/drawing/2014/main" id="{B8A7AC54-3856-4106-B3F3-595D3ECD1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75" y="29210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900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554636FE-9928-499A-8AD1-2EDEFB8BCB70}"/>
              </a:ext>
            </a:extLst>
          </p:cNvPr>
          <p:cNvSpPr>
            <a:spLocks noGrp="1" noChangeArrowheads="1"/>
          </p:cNvSpPr>
          <p:nvPr>
            <p:ph type="title"/>
          </p:nvPr>
        </p:nvSpPr>
        <p:spPr/>
        <p:txBody>
          <a:bodyPr/>
          <a:lstStyle/>
          <a:p>
            <a:r>
              <a:rPr lang="en-US" altLang="en-US"/>
              <a:t>Strategies for Wind Pollination</a:t>
            </a:r>
          </a:p>
        </p:txBody>
      </p:sp>
      <p:sp>
        <p:nvSpPr>
          <p:cNvPr id="121859" name="Content Placeholder 2">
            <a:extLst>
              <a:ext uri="{FF2B5EF4-FFF2-40B4-BE49-F238E27FC236}">
                <a16:creationId xmlns:a16="http://schemas.microsoft.com/office/drawing/2014/main" id="{A2AEFF76-C5AC-423E-B504-63C1E485CFAE}"/>
              </a:ext>
            </a:extLst>
          </p:cNvPr>
          <p:cNvSpPr>
            <a:spLocks noGrp="1" noChangeArrowheads="1"/>
          </p:cNvSpPr>
          <p:nvPr>
            <p:ph idx="1"/>
          </p:nvPr>
        </p:nvSpPr>
        <p:spPr bwMode="auto"/>
        <p:txBody>
          <a:bodyPr wrap="square" numCol="1" anchor="t" anchorCtr="0" compatLnSpc="1">
            <a:prstTxWarp prst="textNoShape">
              <a:avLst/>
            </a:prstTxWarp>
          </a:bodyPr>
          <a:lstStyle/>
          <a:p>
            <a:r>
              <a:rPr lang="en-US" altLang="en-US" dirty="0"/>
              <a:t>How would you ensure your pollen gets to a flower if distributed by wind? </a:t>
            </a:r>
          </a:p>
        </p:txBody>
      </p:sp>
      <p:pic>
        <p:nvPicPr>
          <p:cNvPr id="4" name="Picture 4" descr="15 Flower Structure - Wind Pollinated Flower Diagram | Quizlet">
            <a:extLst>
              <a:ext uri="{FF2B5EF4-FFF2-40B4-BE49-F238E27FC236}">
                <a16:creationId xmlns:a16="http://schemas.microsoft.com/office/drawing/2014/main" id="{5C633289-A074-4D30-A565-4F0F98D23A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28" t="29170" r="9618" b="24535"/>
          <a:stretch/>
        </p:blipFill>
        <p:spPr bwMode="auto">
          <a:xfrm>
            <a:off x="1835727" y="3200399"/>
            <a:ext cx="8314533" cy="297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900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AE21-1439-4321-B281-24B731A5362F}"/>
              </a:ext>
            </a:extLst>
          </p:cNvPr>
          <p:cNvSpPr>
            <a:spLocks noGrp="1"/>
          </p:cNvSpPr>
          <p:nvPr>
            <p:ph type="title"/>
          </p:nvPr>
        </p:nvSpPr>
        <p:spPr/>
        <p:txBody>
          <a:bodyPr/>
          <a:lstStyle/>
          <a:p>
            <a:r>
              <a:rPr lang="en-US" dirty="0"/>
              <a:t>Land Plants</a:t>
            </a:r>
          </a:p>
        </p:txBody>
      </p:sp>
      <p:sp>
        <p:nvSpPr>
          <p:cNvPr id="3" name="Content Placeholder 2">
            <a:extLst>
              <a:ext uri="{FF2B5EF4-FFF2-40B4-BE49-F238E27FC236}">
                <a16:creationId xmlns:a16="http://schemas.microsoft.com/office/drawing/2014/main" id="{548CF702-B81B-4447-9C8B-7F3754CBBE71}"/>
              </a:ext>
            </a:extLst>
          </p:cNvPr>
          <p:cNvSpPr>
            <a:spLocks noGrp="1"/>
          </p:cNvSpPr>
          <p:nvPr>
            <p:ph idx="1"/>
          </p:nvPr>
        </p:nvSpPr>
        <p:spPr>
          <a:xfrm>
            <a:off x="838200" y="1690688"/>
            <a:ext cx="5257800" cy="4351338"/>
          </a:xfrm>
        </p:spPr>
        <p:txBody>
          <a:bodyPr/>
          <a:lstStyle/>
          <a:p>
            <a:r>
              <a:rPr lang="en-US" dirty="0">
                <a:solidFill>
                  <a:schemeClr val="accent1"/>
                </a:solidFill>
              </a:rPr>
              <a:t>Nonvascular: Mosses</a:t>
            </a:r>
          </a:p>
          <a:p>
            <a:r>
              <a:rPr lang="en-US" dirty="0">
                <a:solidFill>
                  <a:schemeClr val="accent1"/>
                </a:solidFill>
              </a:rPr>
              <a:t>Vascular: ferns</a:t>
            </a:r>
          </a:p>
          <a:p>
            <a:r>
              <a:rPr lang="en-US" dirty="0">
                <a:solidFill>
                  <a:schemeClr val="accent1"/>
                </a:solidFill>
              </a:rPr>
              <a:t>Vascular, (Naked) seeds in cones: Gymnosperms </a:t>
            </a:r>
          </a:p>
          <a:p>
            <a:r>
              <a:rPr lang="en-US" dirty="0">
                <a:solidFill>
                  <a:schemeClr val="accent1"/>
                </a:solidFill>
              </a:rPr>
              <a:t>Vascular, covered seeds, flowers: Angiosperms </a:t>
            </a:r>
          </a:p>
        </p:txBody>
      </p:sp>
      <p:pic>
        <p:nvPicPr>
          <p:cNvPr id="1026" name="Picture 2" descr="PPT - A Cladogram of Plant Groups – shows evolutionary relationships of  plants PowerPoint Presentation - ID:2355276">
            <a:extLst>
              <a:ext uri="{FF2B5EF4-FFF2-40B4-BE49-F238E27FC236}">
                <a16:creationId xmlns:a16="http://schemas.microsoft.com/office/drawing/2014/main" id="{904C79AE-BE81-4F61-BAAD-72E592E3DE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84" t="18827" r="16130" b="13678"/>
          <a:stretch/>
        </p:blipFill>
        <p:spPr bwMode="auto">
          <a:xfrm>
            <a:off x="6718738" y="2214880"/>
            <a:ext cx="4635062" cy="411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9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B2E7E9F3-FD5D-4C32-9B61-4E3AEFFB264B}"/>
              </a:ext>
            </a:extLst>
          </p:cNvPr>
          <p:cNvSpPr>
            <a:spLocks noGrp="1" noChangeArrowheads="1"/>
          </p:cNvSpPr>
          <p:nvPr>
            <p:ph type="title"/>
          </p:nvPr>
        </p:nvSpPr>
        <p:spPr/>
        <p:txBody>
          <a:bodyPr/>
          <a:lstStyle/>
          <a:p>
            <a:r>
              <a:rPr lang="en-US" altLang="en-US"/>
              <a:t>Strategies for Wind Pollination</a:t>
            </a:r>
          </a:p>
        </p:txBody>
      </p:sp>
      <p:sp>
        <p:nvSpPr>
          <p:cNvPr id="122883" name="Content Placeholder 2">
            <a:extLst>
              <a:ext uri="{FF2B5EF4-FFF2-40B4-BE49-F238E27FC236}">
                <a16:creationId xmlns:a16="http://schemas.microsoft.com/office/drawing/2014/main" id="{A27E8ADC-A738-4C33-862C-35D7A59DF45D}"/>
              </a:ext>
            </a:extLst>
          </p:cNvPr>
          <p:cNvSpPr>
            <a:spLocks noGrp="1" noChangeArrowheads="1"/>
          </p:cNvSpPr>
          <p:nvPr>
            <p:ph idx="1"/>
          </p:nvPr>
        </p:nvSpPr>
        <p:spPr bwMode="auto"/>
        <p:txBody>
          <a:bodyPr wrap="square" numCol="1" anchor="t" anchorCtr="0" compatLnSpc="1">
            <a:prstTxWarp prst="textNoShape">
              <a:avLst/>
            </a:prstTxWarp>
            <a:normAutofit/>
          </a:bodyPr>
          <a:lstStyle/>
          <a:p>
            <a:r>
              <a:rPr lang="en-US" altLang="en-US" sz="3600" dirty="0"/>
              <a:t>Shed </a:t>
            </a:r>
            <a:r>
              <a:rPr lang="en-US" altLang="en-US" sz="3600" b="1" u="sng" dirty="0"/>
              <a:t>vast </a:t>
            </a:r>
            <a:r>
              <a:rPr lang="en-US" altLang="en-US" sz="3600" dirty="0"/>
              <a:t>amounts of pollen</a:t>
            </a:r>
          </a:p>
          <a:p>
            <a:r>
              <a:rPr lang="en-US" altLang="en-US" sz="3600" dirty="0"/>
              <a:t>Pollen may be smaller, or have </a:t>
            </a:r>
            <a:r>
              <a:rPr lang="en-US" altLang="en-US" sz="3600" b="1" u="sng" dirty="0"/>
              <a:t>wings</a:t>
            </a:r>
          </a:p>
          <a:p>
            <a:r>
              <a:rPr lang="en-US" altLang="en-US" sz="3600" dirty="0"/>
              <a:t>Anthers should be </a:t>
            </a:r>
            <a:r>
              <a:rPr lang="en-US" altLang="en-US" sz="3600" b="1" u="sng" dirty="0"/>
              <a:t>accessible</a:t>
            </a:r>
            <a:r>
              <a:rPr lang="en-US" altLang="en-US" sz="3600" dirty="0"/>
              <a:t> by wind</a:t>
            </a:r>
          </a:p>
          <a:p>
            <a:r>
              <a:rPr lang="en-US" altLang="en-US" sz="3600" dirty="0"/>
              <a:t>Effective </a:t>
            </a:r>
            <a:r>
              <a:rPr lang="en-US" altLang="en-US" sz="3600" b="1" u="sng" dirty="0"/>
              <a:t>capture</a:t>
            </a:r>
            <a:r>
              <a:rPr lang="en-US" altLang="en-US" sz="3600" dirty="0"/>
              <a:t> – sticky, feathery</a:t>
            </a:r>
          </a:p>
          <a:p>
            <a:r>
              <a:rPr lang="en-US" altLang="en-US" sz="3600" dirty="0"/>
              <a:t>No need to attract pollinators ( no showy petals, nectar) </a:t>
            </a:r>
          </a:p>
        </p:txBody>
      </p:sp>
    </p:spTree>
    <p:extLst>
      <p:ext uri="{BB962C8B-B14F-4D97-AF65-F5344CB8AC3E}">
        <p14:creationId xmlns:p14="http://schemas.microsoft.com/office/powerpoint/2010/main" val="3613848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6B28-44CC-43ED-8426-2F8217CC0E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813442-8EB0-424D-9FC1-DF134855001D}"/>
              </a:ext>
            </a:extLst>
          </p:cNvPr>
          <p:cNvSpPr>
            <a:spLocks noGrp="1"/>
          </p:cNvSpPr>
          <p:nvPr>
            <p:ph idx="1"/>
          </p:nvPr>
        </p:nvSpPr>
        <p:spPr/>
        <p:txBody>
          <a:bodyPr/>
          <a:lstStyle/>
          <a:p>
            <a:r>
              <a:rPr lang="en-US" dirty="0"/>
              <a:t>c</a:t>
            </a:r>
          </a:p>
        </p:txBody>
      </p:sp>
      <p:pic>
        <p:nvPicPr>
          <p:cNvPr id="175108" name="Picture 4" descr="Conifer - Pollination | Britannica">
            <a:extLst>
              <a:ext uri="{FF2B5EF4-FFF2-40B4-BE49-F238E27FC236}">
                <a16:creationId xmlns:a16="http://schemas.microsoft.com/office/drawing/2014/main" id="{605606D2-9B37-44EE-9040-7BD348D81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864" y="3810001"/>
            <a:ext cx="4013136" cy="2741613"/>
          </a:xfrm>
          <a:prstGeom prst="rect">
            <a:avLst/>
          </a:prstGeom>
          <a:noFill/>
          <a:extLst>
            <a:ext uri="{909E8E84-426E-40DD-AFC4-6F175D3DCCD1}">
              <a14:hiddenFill xmlns:a14="http://schemas.microsoft.com/office/drawing/2010/main">
                <a:solidFill>
                  <a:srgbClr val="FFFFFF"/>
                </a:solidFill>
              </a14:hiddenFill>
            </a:ext>
          </a:extLst>
        </p:spPr>
      </p:pic>
      <p:pic>
        <p:nvPicPr>
          <p:cNvPr id="175112" name="Picture 8" descr="How Flowers Make Seeds: Part I POLLINATION">
            <a:extLst>
              <a:ext uri="{FF2B5EF4-FFF2-40B4-BE49-F238E27FC236}">
                <a16:creationId xmlns:a16="http://schemas.microsoft.com/office/drawing/2014/main" id="{2FC60BA0-603B-4FED-B617-EC2F4BCB4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277043"/>
            <a:ext cx="23812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75114" name="Picture 10" descr="Plant Reproduction Click to Enter. - ppt video online download">
            <a:extLst>
              <a:ext uri="{FF2B5EF4-FFF2-40B4-BE49-F238E27FC236}">
                <a16:creationId xmlns:a16="http://schemas.microsoft.com/office/drawing/2014/main" id="{A2DA3291-9672-4ABF-B8BD-CC506FEF5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114448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413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8E73-0A90-406A-8ED4-C094173986B9}"/>
              </a:ext>
            </a:extLst>
          </p:cNvPr>
          <p:cNvSpPr>
            <a:spLocks noGrp="1"/>
          </p:cNvSpPr>
          <p:nvPr>
            <p:ph type="title"/>
          </p:nvPr>
        </p:nvSpPr>
        <p:spPr/>
        <p:txBody>
          <a:bodyPr/>
          <a:lstStyle/>
          <a:p>
            <a:r>
              <a:rPr lang="en-US" dirty="0">
                <a:solidFill>
                  <a:srgbClr val="FF0000"/>
                </a:solidFill>
              </a:rPr>
              <a:t>Grasses – </a:t>
            </a:r>
          </a:p>
        </p:txBody>
      </p:sp>
      <p:pic>
        <p:nvPicPr>
          <p:cNvPr id="1026" name="Picture 2" descr="insect vs wind pollinated flowers | Slide Set">
            <a:extLst>
              <a:ext uri="{FF2B5EF4-FFF2-40B4-BE49-F238E27FC236}">
                <a16:creationId xmlns:a16="http://schemas.microsoft.com/office/drawing/2014/main" id="{0799EF23-77ED-465C-991C-59A024C5B6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4905" y="1244086"/>
            <a:ext cx="8964424" cy="5613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5 Flower Structure - Wind Pollinated Flower Diagram | Quizlet">
            <a:extLst>
              <a:ext uri="{FF2B5EF4-FFF2-40B4-BE49-F238E27FC236}">
                <a16:creationId xmlns:a16="http://schemas.microsoft.com/office/drawing/2014/main" id="{088FA198-61DE-4BA0-BCBC-3BFC3CCB85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527" y="2368892"/>
            <a:ext cx="7135622" cy="44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48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8698DD7B-1369-FCA3-5741-CEFEC76C0DE6}"/>
              </a:ext>
            </a:extLst>
          </p:cNvPr>
          <p:cNvSpPr>
            <a:spLocks noGrp="1" noChangeArrowheads="1"/>
          </p:cNvSpPr>
          <p:nvPr>
            <p:ph type="title"/>
          </p:nvPr>
        </p:nvSpPr>
        <p:spPr>
          <a:xfrm>
            <a:off x="481263" y="500063"/>
            <a:ext cx="11189369" cy="1325562"/>
          </a:xfrm>
        </p:spPr>
        <p:txBody>
          <a:bodyPr/>
          <a:lstStyle/>
          <a:p>
            <a:pPr eaLnBrk="1" hangingPunct="1"/>
            <a:r>
              <a:rPr lang="en-US" dirty="0"/>
              <a:t>Getting to the Party:</a:t>
            </a:r>
            <a:br>
              <a:rPr lang="en-US" dirty="0"/>
            </a:br>
            <a:r>
              <a:rPr lang="en-US" altLang="en-US" dirty="0"/>
              <a:t>Pollination = Transfer </a:t>
            </a:r>
            <a:r>
              <a:rPr lang="en-US" altLang="en-US" sz="3600" dirty="0"/>
              <a:t>of </a:t>
            </a:r>
            <a:r>
              <a:rPr lang="en-US" altLang="en-US" dirty="0"/>
              <a:t>pollen to stigma</a:t>
            </a:r>
          </a:p>
        </p:txBody>
      </p:sp>
      <p:sp>
        <p:nvSpPr>
          <p:cNvPr id="40963" name="Content Placeholder 2">
            <a:extLst>
              <a:ext uri="{FF2B5EF4-FFF2-40B4-BE49-F238E27FC236}">
                <a16:creationId xmlns:a16="http://schemas.microsoft.com/office/drawing/2014/main" id="{FA1E0E9D-D003-98B8-6ED6-E7E637112E0F}"/>
              </a:ext>
            </a:extLst>
          </p:cNvPr>
          <p:cNvSpPr>
            <a:spLocks noGrp="1" noChangeArrowheads="1"/>
          </p:cNvSpPr>
          <p:nvPr>
            <p:ph idx="1"/>
          </p:nvPr>
        </p:nvSpPr>
        <p:spPr/>
        <p:txBody>
          <a:bodyPr/>
          <a:lstStyle/>
          <a:p>
            <a:pPr eaLnBrk="1" hangingPunct="1"/>
            <a:endParaRPr lang="en-US" altLang="en-US" dirty="0"/>
          </a:p>
          <a:p>
            <a:pPr eaLnBrk="1" hangingPunct="1"/>
            <a:r>
              <a:rPr lang="en-US" altLang="en-US" sz="3600" b="1" u="sng" dirty="0"/>
              <a:t>Self-pollination</a:t>
            </a:r>
            <a:r>
              <a:rPr lang="en-US" altLang="en-US" sz="3600" dirty="0"/>
              <a:t> (on same flower)</a:t>
            </a:r>
          </a:p>
          <a:p>
            <a:pPr eaLnBrk="1" hangingPunct="1"/>
            <a:r>
              <a:rPr lang="en-US" altLang="en-US" sz="3600" b="1" u="sng" dirty="0"/>
              <a:t>Cross-pollination</a:t>
            </a:r>
            <a:r>
              <a:rPr lang="en-US" altLang="en-US" sz="3600" dirty="0"/>
              <a:t> (from one flower to another flower of another plant)</a:t>
            </a:r>
          </a:p>
          <a:p>
            <a:pPr eaLnBrk="1" hangingPunct="1"/>
            <a:endParaRPr lang="en-US" altLang="en-US" sz="3600" dirty="0"/>
          </a:p>
          <a:p>
            <a:pPr eaLnBrk="1" hangingPunct="1"/>
            <a:r>
              <a:rPr lang="en-US" altLang="en-US" sz="3600" dirty="0"/>
              <a:t>Which is better? Advantages and Disadvantages.</a:t>
            </a:r>
          </a:p>
        </p:txBody>
      </p:sp>
    </p:spTree>
    <p:extLst>
      <p:ext uri="{BB962C8B-B14F-4D97-AF65-F5344CB8AC3E}">
        <p14:creationId xmlns:p14="http://schemas.microsoft.com/office/powerpoint/2010/main" val="1769506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7959-5683-464A-9FBA-ACD20D59EDC8}"/>
              </a:ext>
            </a:extLst>
          </p:cNvPr>
          <p:cNvSpPr>
            <a:spLocks noGrp="1"/>
          </p:cNvSpPr>
          <p:nvPr>
            <p:ph type="title"/>
          </p:nvPr>
        </p:nvSpPr>
        <p:spPr/>
        <p:txBody>
          <a:bodyPr/>
          <a:lstStyle/>
          <a:p>
            <a:r>
              <a:rPr lang="en-US" dirty="0"/>
              <a:t>Self Pollination                 Cross-pollination</a:t>
            </a:r>
          </a:p>
        </p:txBody>
      </p:sp>
      <p:sp>
        <p:nvSpPr>
          <p:cNvPr id="3" name="Content Placeholder 2">
            <a:extLst>
              <a:ext uri="{FF2B5EF4-FFF2-40B4-BE49-F238E27FC236}">
                <a16:creationId xmlns:a16="http://schemas.microsoft.com/office/drawing/2014/main" id="{AAA2EAB5-7DE7-4D04-8222-D35063627B59}"/>
              </a:ext>
            </a:extLst>
          </p:cNvPr>
          <p:cNvSpPr>
            <a:spLocks noGrp="1"/>
          </p:cNvSpPr>
          <p:nvPr>
            <p:ph sz="half" idx="1"/>
          </p:nvPr>
        </p:nvSpPr>
        <p:spPr/>
        <p:txBody>
          <a:bodyPr/>
          <a:lstStyle/>
          <a:p>
            <a:endParaRPr lang="en-US" dirty="0"/>
          </a:p>
          <a:p>
            <a:r>
              <a:rPr lang="en-US" dirty="0"/>
              <a:t>Pollinated by same flower</a:t>
            </a:r>
          </a:p>
          <a:p>
            <a:endParaRPr lang="en-US" dirty="0"/>
          </a:p>
          <a:p>
            <a:r>
              <a:rPr lang="en-US" dirty="0"/>
              <a:t>Ensures pollination (and therefore fertilization and therefore seed production) when there is no other flower/vector around	</a:t>
            </a:r>
          </a:p>
          <a:p>
            <a:endParaRPr lang="en-US" dirty="0"/>
          </a:p>
        </p:txBody>
      </p:sp>
      <p:sp>
        <p:nvSpPr>
          <p:cNvPr id="4" name="Content Placeholder 3">
            <a:extLst>
              <a:ext uri="{FF2B5EF4-FFF2-40B4-BE49-F238E27FC236}">
                <a16:creationId xmlns:a16="http://schemas.microsoft.com/office/drawing/2014/main" id="{800E1494-0982-4602-9A91-042E678CAEBA}"/>
              </a:ext>
            </a:extLst>
          </p:cNvPr>
          <p:cNvSpPr>
            <a:spLocks noGrp="1"/>
          </p:cNvSpPr>
          <p:nvPr>
            <p:ph sz="half" idx="2"/>
          </p:nvPr>
        </p:nvSpPr>
        <p:spPr/>
        <p:txBody>
          <a:bodyPr/>
          <a:lstStyle/>
          <a:p>
            <a:endParaRPr lang="en-US" dirty="0"/>
          </a:p>
          <a:p>
            <a:r>
              <a:rPr lang="en-US" dirty="0"/>
              <a:t>(pollinated by flower on separate plant)</a:t>
            </a:r>
          </a:p>
          <a:p>
            <a:endParaRPr lang="en-US" dirty="0"/>
          </a:p>
          <a:p>
            <a:r>
              <a:rPr lang="en-US" dirty="0"/>
              <a:t>Mixing of genetic material improved genetic diversity, enhanced chance of survival if conditions change. </a:t>
            </a:r>
          </a:p>
          <a:p>
            <a:endParaRPr lang="en-US" dirty="0"/>
          </a:p>
        </p:txBody>
      </p:sp>
    </p:spTree>
    <p:extLst>
      <p:ext uri="{BB962C8B-B14F-4D97-AF65-F5344CB8AC3E}">
        <p14:creationId xmlns:p14="http://schemas.microsoft.com/office/powerpoint/2010/main" val="1810457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804461B-2144-462A-8D09-AA539731B1C5}"/>
              </a:ext>
            </a:extLst>
          </p:cNvPr>
          <p:cNvSpPr>
            <a:spLocks noGrp="1" noChangeArrowheads="1"/>
          </p:cNvSpPr>
          <p:nvPr>
            <p:ph type="title"/>
          </p:nvPr>
        </p:nvSpPr>
        <p:spPr>
          <a:noFill/>
        </p:spPr>
        <p:txBody>
          <a:bodyPr/>
          <a:lstStyle/>
          <a:p>
            <a:pPr eaLnBrk="1" hangingPunct="1"/>
            <a:r>
              <a:rPr lang="en-US" altLang="en-US" dirty="0">
                <a:cs typeface="Times New Roman" panose="02020603050405020304" pitchFamily="18" charset="0"/>
              </a:rPr>
              <a:t>Self-incompatibility</a:t>
            </a:r>
            <a:r>
              <a:rPr lang="en-US" altLang="en-US" dirty="0"/>
              <a:t> </a:t>
            </a:r>
          </a:p>
        </p:txBody>
      </p:sp>
      <p:sp>
        <p:nvSpPr>
          <p:cNvPr id="52227" name="Rectangle 3">
            <a:extLst>
              <a:ext uri="{FF2B5EF4-FFF2-40B4-BE49-F238E27FC236}">
                <a16:creationId xmlns:a16="http://schemas.microsoft.com/office/drawing/2014/main" id="{E4DAF30B-0C97-4E9B-950B-2797707852E5}"/>
              </a:ext>
            </a:extLst>
          </p:cNvPr>
          <p:cNvSpPr>
            <a:spLocks noGrp="1" noChangeArrowheads="1"/>
          </p:cNvSpPr>
          <p:nvPr>
            <p:ph idx="1"/>
          </p:nvPr>
        </p:nvSpPr>
        <p:spPr>
          <a:xfrm>
            <a:off x="838200" y="2057400"/>
            <a:ext cx="5676900" cy="4114800"/>
          </a:xfrm>
        </p:spPr>
        <p:txBody>
          <a:bodyPr/>
          <a:lstStyle/>
          <a:p>
            <a:pPr eaLnBrk="1" hangingPunct="1"/>
            <a:r>
              <a:rPr lang="en-US" altLang="en-US" dirty="0">
                <a:solidFill>
                  <a:schemeClr val="accent1"/>
                </a:solidFill>
                <a:cs typeface="Times New Roman" panose="02020603050405020304" pitchFamily="18" charset="0"/>
              </a:rPr>
              <a:t>Most angiosperms have mechanisms by which they </a:t>
            </a:r>
            <a:r>
              <a:rPr lang="en-US" altLang="en-US" i="1" dirty="0">
                <a:solidFill>
                  <a:schemeClr val="accent1"/>
                </a:solidFill>
                <a:cs typeface="Times New Roman" panose="02020603050405020304" pitchFamily="18" charset="0"/>
              </a:rPr>
              <a:t>avoid</a:t>
            </a:r>
            <a:r>
              <a:rPr lang="en-US" altLang="en-US" dirty="0">
                <a:solidFill>
                  <a:schemeClr val="accent1"/>
                </a:solidFill>
                <a:cs typeface="Times New Roman" panose="02020603050405020304" pitchFamily="18" charset="0"/>
              </a:rPr>
              <a:t> self-fertilization. </a:t>
            </a:r>
          </a:p>
          <a:p>
            <a:pPr eaLnBrk="1" hangingPunct="1"/>
            <a:r>
              <a:rPr lang="en-US" altLang="en-US" dirty="0">
                <a:solidFill>
                  <a:schemeClr val="accent1"/>
                </a:solidFill>
                <a:cs typeface="Times New Roman" panose="02020603050405020304" pitchFamily="18" charset="0"/>
              </a:rPr>
              <a:t>Why?</a:t>
            </a:r>
          </a:p>
        </p:txBody>
      </p:sp>
      <p:pic>
        <p:nvPicPr>
          <p:cNvPr id="52228" name="Picture 5" descr="Stargazer+Lily+flower+photo">
            <a:extLst>
              <a:ext uri="{FF2B5EF4-FFF2-40B4-BE49-F238E27FC236}">
                <a16:creationId xmlns:a16="http://schemas.microsoft.com/office/drawing/2014/main" id="{47F3F15A-F9EE-4615-8DF3-D712B9E96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00" y="1333500"/>
            <a:ext cx="41529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887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E285879-502E-BE1E-D4CC-64220A3AFA89}"/>
              </a:ext>
            </a:extLst>
          </p:cNvPr>
          <p:cNvSpPr>
            <a:spLocks noGrp="1" noChangeArrowheads="1"/>
          </p:cNvSpPr>
          <p:nvPr>
            <p:ph type="title"/>
          </p:nvPr>
        </p:nvSpPr>
        <p:spPr/>
        <p:txBody>
          <a:bodyPr/>
          <a:lstStyle/>
          <a:p>
            <a:pPr eaLnBrk="1" hangingPunct="1"/>
            <a:r>
              <a:rPr lang="en-US" altLang="en-US"/>
              <a:t>Post Fertilization</a:t>
            </a:r>
          </a:p>
        </p:txBody>
      </p:sp>
      <p:sp>
        <p:nvSpPr>
          <p:cNvPr id="48131" name="Content Placeholder 2">
            <a:extLst>
              <a:ext uri="{FF2B5EF4-FFF2-40B4-BE49-F238E27FC236}">
                <a16:creationId xmlns:a16="http://schemas.microsoft.com/office/drawing/2014/main" id="{1AF14F76-EE83-26B1-DD83-F25307181086}"/>
              </a:ext>
            </a:extLst>
          </p:cNvPr>
          <p:cNvSpPr>
            <a:spLocks noGrp="1" noChangeArrowheads="1"/>
          </p:cNvSpPr>
          <p:nvPr>
            <p:ph idx="1"/>
          </p:nvPr>
        </p:nvSpPr>
        <p:spPr/>
        <p:txBody>
          <a:bodyPr>
            <a:normAutofit/>
          </a:bodyPr>
          <a:lstStyle/>
          <a:p>
            <a:pPr eaLnBrk="1" hangingPunct="1"/>
            <a:r>
              <a:rPr lang="en-US" altLang="en-US" sz="3600" dirty="0"/>
              <a:t>Parts of ovule toughen </a:t>
            </a:r>
            <a:r>
              <a:rPr lang="en-US" altLang="en-US" sz="3600" dirty="0">
                <a:sym typeface="Wingdings" panose="05000000000000000000" pitchFamily="2" charset="2"/>
              </a:rPr>
              <a:t> </a:t>
            </a:r>
            <a:r>
              <a:rPr lang="en-US" altLang="en-US" sz="3600" b="1" u="sng" dirty="0"/>
              <a:t>seed coat</a:t>
            </a:r>
            <a:r>
              <a:rPr lang="en-US" altLang="en-US" sz="3600" dirty="0"/>
              <a:t>.</a:t>
            </a:r>
          </a:p>
          <a:p>
            <a:pPr eaLnBrk="1" hangingPunct="1"/>
            <a:r>
              <a:rPr lang="en-US" altLang="en-US" sz="3600" dirty="0"/>
              <a:t>Ovary wall thickens </a:t>
            </a:r>
            <a:r>
              <a:rPr lang="en-US" altLang="en-US" sz="3600" dirty="0">
                <a:sym typeface="Wingdings" panose="05000000000000000000" pitchFamily="2" charset="2"/>
              </a:rPr>
              <a:t> </a:t>
            </a:r>
            <a:r>
              <a:rPr lang="en-US" altLang="en-US" sz="3600" b="1" u="sng" dirty="0">
                <a:sym typeface="Wingdings" panose="05000000000000000000" pitchFamily="2" charset="2"/>
              </a:rPr>
              <a:t>fruit</a:t>
            </a:r>
          </a:p>
          <a:p>
            <a:pPr eaLnBrk="1" hangingPunct="1"/>
            <a:r>
              <a:rPr lang="en-US" altLang="en-US" sz="3600" dirty="0">
                <a:sym typeface="Wingdings" panose="05000000000000000000" pitchFamily="2" charset="2"/>
              </a:rPr>
              <a:t>Embryo develops inside </a:t>
            </a:r>
            <a:r>
              <a:rPr lang="en-US" altLang="en-US" sz="3600" b="1" u="sng" dirty="0">
                <a:sym typeface="Wingdings" panose="05000000000000000000" pitchFamily="2" charset="2"/>
              </a:rPr>
              <a:t>seed</a:t>
            </a:r>
            <a:endParaRPr lang="en-US" altLang="en-US" sz="3600" b="1" u="sn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EE1D470-BE1A-4360-B0B9-FE822352A52A}"/>
              </a:ext>
            </a:extLst>
          </p:cNvPr>
          <p:cNvSpPr>
            <a:spLocks noGrp="1" noChangeArrowheads="1"/>
          </p:cNvSpPr>
          <p:nvPr>
            <p:ph type="title"/>
          </p:nvPr>
        </p:nvSpPr>
        <p:spPr>
          <a:xfrm>
            <a:off x="1070517" y="609600"/>
            <a:ext cx="9597483" cy="1143000"/>
          </a:xfrm>
        </p:spPr>
        <p:txBody>
          <a:bodyPr/>
          <a:lstStyle/>
          <a:p>
            <a:pPr algn="l" eaLnBrk="1" hangingPunct="1"/>
            <a:r>
              <a:rPr lang="en-US" altLang="en-US" dirty="0"/>
              <a:t>SEED (fertilized ovule)</a:t>
            </a:r>
          </a:p>
        </p:txBody>
      </p:sp>
      <p:sp>
        <p:nvSpPr>
          <p:cNvPr id="51203" name="Rectangle 3">
            <a:extLst>
              <a:ext uri="{FF2B5EF4-FFF2-40B4-BE49-F238E27FC236}">
                <a16:creationId xmlns:a16="http://schemas.microsoft.com/office/drawing/2014/main" id="{181E7753-731C-4FAA-9502-0F06BB9C3573}"/>
              </a:ext>
            </a:extLst>
          </p:cNvPr>
          <p:cNvSpPr>
            <a:spLocks noGrp="1" noChangeArrowheads="1"/>
          </p:cNvSpPr>
          <p:nvPr>
            <p:ph type="body" idx="1"/>
          </p:nvPr>
        </p:nvSpPr>
        <p:spPr>
          <a:xfrm>
            <a:off x="1070517" y="2133600"/>
            <a:ext cx="10526751" cy="4724400"/>
          </a:xfrm>
        </p:spPr>
        <p:txBody>
          <a:bodyPr>
            <a:normAutofit/>
          </a:bodyPr>
          <a:lstStyle/>
          <a:p>
            <a:r>
              <a:rPr lang="en-US" altLang="en-US" dirty="0">
                <a:solidFill>
                  <a:schemeClr val="accent1"/>
                </a:solidFill>
              </a:rPr>
              <a:t>Contains embryo (2n), food source, seed coat:</a:t>
            </a:r>
          </a:p>
          <a:p>
            <a:endParaRPr lang="en-US" altLang="en-US" dirty="0">
              <a:solidFill>
                <a:schemeClr val="accent1"/>
              </a:solidFill>
            </a:endParaRPr>
          </a:p>
          <a:p>
            <a:r>
              <a:rPr lang="en-US" altLang="en-US" dirty="0">
                <a:solidFill>
                  <a:schemeClr val="accent1"/>
                </a:solidFill>
              </a:rPr>
              <a:t>Gametophyte tissue becomes </a:t>
            </a:r>
            <a:r>
              <a:rPr lang="en-US" altLang="en-US" b="1" u="sng" dirty="0">
                <a:solidFill>
                  <a:schemeClr val="accent1"/>
                </a:solidFill>
              </a:rPr>
              <a:t>food storage</a:t>
            </a:r>
            <a:endParaRPr lang="en-US" altLang="en-US" dirty="0">
              <a:solidFill>
                <a:schemeClr val="accent1"/>
              </a:solidFill>
            </a:endParaRPr>
          </a:p>
          <a:p>
            <a:r>
              <a:rPr lang="en-US" altLang="en-US" dirty="0">
                <a:solidFill>
                  <a:schemeClr val="accent1"/>
                </a:solidFill>
              </a:rPr>
              <a:t>Parental sporophyte tissue forms </a:t>
            </a:r>
            <a:r>
              <a:rPr lang="en-US" altLang="en-US" b="1" u="sng" dirty="0">
                <a:solidFill>
                  <a:schemeClr val="accent1"/>
                </a:solidFill>
              </a:rPr>
              <a:t>seed coat</a:t>
            </a:r>
            <a:r>
              <a:rPr lang="en-US" altLang="en-US" dirty="0">
                <a:solidFill>
                  <a:schemeClr val="accent1"/>
                </a:solidFill>
              </a:rPr>
              <a:t>.</a:t>
            </a:r>
          </a:p>
          <a:p>
            <a:pPr eaLnBrk="1" hangingPunct="1">
              <a:lnSpc>
                <a:spcPct val="90000"/>
              </a:lnSpc>
            </a:pPr>
            <a:r>
              <a:rPr lang="en-US" altLang="en-US" dirty="0">
                <a:solidFill>
                  <a:schemeClr val="accent1"/>
                </a:solidFill>
                <a:sym typeface="Wingdings" panose="05000000000000000000" pitchFamily="2" charset="2"/>
              </a:rPr>
              <a:t>Multicellular (in contrast to spore)</a:t>
            </a:r>
          </a:p>
          <a:p>
            <a:r>
              <a:rPr lang="en-US" altLang="en-US" sz="2400" dirty="0"/>
              <a:t>Pine Life cycle: </a:t>
            </a:r>
          </a:p>
          <a:p>
            <a:r>
              <a:rPr lang="en-US" altLang="en-US" sz="2400" dirty="0">
                <a:hlinkClick r:id="rId3"/>
              </a:rPr>
              <a:t>https://youtu.be/2gWEgrMwMe0</a:t>
            </a:r>
            <a:endParaRPr lang="en-US" altLang="en-US" sz="2400" dirty="0"/>
          </a:p>
          <a:p>
            <a:pPr eaLnBrk="1" hangingPunct="1">
              <a:lnSpc>
                <a:spcPct val="90000"/>
              </a:lnSpc>
            </a:pPr>
            <a:endParaRPr lang="en-US" altLang="en-US" dirty="0">
              <a:sym typeface="Wingdings" panose="05000000000000000000" pitchFamily="2" charset="2"/>
            </a:endParaRPr>
          </a:p>
          <a:p>
            <a:pPr eaLnBrk="1" hangingPunct="1">
              <a:lnSpc>
                <a:spcPct val="90000"/>
              </a:lnSpc>
            </a:pPr>
            <a:endParaRPr lang="en-US" altLang="en-US" dirty="0"/>
          </a:p>
          <a:p>
            <a:pPr eaLnBrk="1" hangingPunct="1">
              <a:lnSpc>
                <a:spcPct val="90000"/>
              </a:lnSpc>
            </a:pPr>
            <a:endParaRPr lang="en-US" altLang="en-US" dirty="0">
              <a:sym typeface="Wingdings" panose="05000000000000000000" pitchFamily="2" charset="2"/>
            </a:endParaRPr>
          </a:p>
          <a:p>
            <a:pPr eaLnBrk="1" hangingPunct="1">
              <a:lnSpc>
                <a:spcPct val="90000"/>
              </a:lnSpc>
              <a:buFontTx/>
              <a:buNone/>
            </a:pPr>
            <a:endParaRPr lang="en-US" altLang="en-US" dirty="0"/>
          </a:p>
        </p:txBody>
      </p:sp>
    </p:spTree>
    <p:extLst>
      <p:ext uri="{BB962C8B-B14F-4D97-AF65-F5344CB8AC3E}">
        <p14:creationId xmlns:p14="http://schemas.microsoft.com/office/powerpoint/2010/main" val="871642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2EB4527A-9D63-4D75-ADCB-B18B93CF22AC}"/>
              </a:ext>
            </a:extLst>
          </p:cNvPr>
          <p:cNvSpPr>
            <a:spLocks noGrp="1" noChangeArrowheads="1"/>
          </p:cNvSpPr>
          <p:nvPr>
            <p:ph idx="1"/>
          </p:nvPr>
        </p:nvSpPr>
        <p:spPr bwMode="auto">
          <a:xfrm>
            <a:off x="1102659" y="2133599"/>
            <a:ext cx="6161695" cy="4359275"/>
          </a:xfrm>
        </p:spPr>
        <p:txBody>
          <a:bodyPr wrap="square" numCol="1" anchor="t" anchorCtr="0" compatLnSpc="1">
            <a:prstTxWarp prst="textNoShape">
              <a:avLst/>
            </a:prstTxWarp>
            <a:normAutofit/>
          </a:bodyPr>
          <a:lstStyle/>
          <a:p>
            <a:r>
              <a:rPr lang="en-US" i="1" dirty="0">
                <a:solidFill>
                  <a:schemeClr val="accent1"/>
                </a:solidFill>
              </a:rPr>
              <a:t>Unlike gymnosperms, </a:t>
            </a:r>
            <a:r>
              <a:rPr lang="en-US" dirty="0">
                <a:solidFill>
                  <a:schemeClr val="accent1"/>
                </a:solidFill>
              </a:rPr>
              <a:t>the ovary containing the ovules in angiosperms develops into a fruit after fertilization. </a:t>
            </a:r>
          </a:p>
          <a:p>
            <a:endParaRPr lang="en-US" dirty="0"/>
          </a:p>
          <a:p>
            <a:r>
              <a:rPr lang="en-US" dirty="0"/>
              <a:t>Why bother?</a:t>
            </a:r>
          </a:p>
          <a:p>
            <a:endParaRPr lang="en-US" dirty="0"/>
          </a:p>
        </p:txBody>
      </p:sp>
      <p:sp>
        <p:nvSpPr>
          <p:cNvPr id="3" name="Title 2">
            <a:extLst>
              <a:ext uri="{FF2B5EF4-FFF2-40B4-BE49-F238E27FC236}">
                <a16:creationId xmlns:a16="http://schemas.microsoft.com/office/drawing/2014/main" id="{0ADA19EB-8594-414B-96E6-4C0F35AD6FDB}"/>
              </a:ext>
            </a:extLst>
          </p:cNvPr>
          <p:cNvSpPr>
            <a:spLocks noGrp="1"/>
          </p:cNvSpPr>
          <p:nvPr>
            <p:ph type="title"/>
          </p:nvPr>
        </p:nvSpPr>
        <p:spPr/>
        <p:txBody>
          <a:bodyPr/>
          <a:lstStyle/>
          <a:p>
            <a:r>
              <a:rPr lang="en-US" dirty="0"/>
              <a:t>Ovary </a:t>
            </a:r>
            <a:r>
              <a:rPr lang="en-US" dirty="0">
                <a:sym typeface="Wingdings" panose="05000000000000000000" pitchFamily="2" charset="2"/>
              </a:rPr>
              <a:t> </a:t>
            </a:r>
            <a:r>
              <a:rPr lang="en-US" dirty="0"/>
              <a:t>Fruit</a:t>
            </a:r>
          </a:p>
        </p:txBody>
      </p:sp>
      <p:pic>
        <p:nvPicPr>
          <p:cNvPr id="17410" name="Picture 2" descr="Alphabet of fruit | World Cancer Research Fund UK">
            <a:extLst>
              <a:ext uri="{FF2B5EF4-FFF2-40B4-BE49-F238E27FC236}">
                <a16:creationId xmlns:a16="http://schemas.microsoft.com/office/drawing/2014/main" id="{6F160206-8307-40C0-B630-7482C1500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354" y="80398"/>
            <a:ext cx="4448175" cy="444817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s Avocado a Fruit or Vegetable? | California Avocados">
            <a:extLst>
              <a:ext uri="{FF2B5EF4-FFF2-40B4-BE49-F238E27FC236}">
                <a16:creationId xmlns:a16="http://schemas.microsoft.com/office/drawing/2014/main" id="{D8B06CB9-2176-4DBB-AB79-A01E34AC6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354" y="4264770"/>
            <a:ext cx="5003426" cy="251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186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563F-E5C0-4490-8EB1-A4B24EC5D283}"/>
              </a:ext>
            </a:extLst>
          </p:cNvPr>
          <p:cNvSpPr>
            <a:spLocks noGrp="1"/>
          </p:cNvSpPr>
          <p:nvPr>
            <p:ph type="title"/>
          </p:nvPr>
        </p:nvSpPr>
        <p:spPr/>
        <p:txBody>
          <a:bodyPr/>
          <a:lstStyle/>
          <a:p>
            <a:r>
              <a:rPr lang="en-US" dirty="0"/>
              <a:t>Why Bother?</a:t>
            </a:r>
          </a:p>
        </p:txBody>
      </p:sp>
      <p:sp>
        <p:nvSpPr>
          <p:cNvPr id="3" name="Content Placeholder 2">
            <a:extLst>
              <a:ext uri="{FF2B5EF4-FFF2-40B4-BE49-F238E27FC236}">
                <a16:creationId xmlns:a16="http://schemas.microsoft.com/office/drawing/2014/main" id="{60062BD8-FC3D-4D2B-B072-49B4BD2B9CF4}"/>
              </a:ext>
            </a:extLst>
          </p:cNvPr>
          <p:cNvSpPr>
            <a:spLocks noGrp="1"/>
          </p:cNvSpPr>
          <p:nvPr>
            <p:ph idx="1"/>
          </p:nvPr>
        </p:nvSpPr>
        <p:spPr>
          <a:xfrm>
            <a:off x="951571" y="1825625"/>
            <a:ext cx="10515600" cy="4667250"/>
          </a:xfrm>
        </p:spPr>
        <p:txBody>
          <a:bodyPr>
            <a:normAutofit/>
          </a:bodyPr>
          <a:lstStyle/>
          <a:p>
            <a:pPr marL="0" indent="0">
              <a:buNone/>
            </a:pPr>
            <a:r>
              <a:rPr lang="en-US" dirty="0">
                <a:solidFill>
                  <a:schemeClr val="accent1"/>
                </a:solidFill>
              </a:rPr>
              <a:t>Advantage: </a:t>
            </a:r>
          </a:p>
          <a:p>
            <a:pPr marL="0" indent="0">
              <a:buNone/>
            </a:pPr>
            <a:r>
              <a:rPr lang="en-US" dirty="0">
                <a:solidFill>
                  <a:schemeClr val="accent1"/>
                </a:solidFill>
              </a:rPr>
              <a:t>The fruit gives the embryos the double benefit of:</a:t>
            </a:r>
          </a:p>
          <a:p>
            <a:r>
              <a:rPr lang="en-US" dirty="0">
                <a:solidFill>
                  <a:srgbClr val="FF0000"/>
                </a:solidFill>
              </a:rPr>
              <a:t>Protects seeds during development and against desiccation </a:t>
            </a:r>
          </a:p>
          <a:p>
            <a:r>
              <a:rPr lang="en-US" dirty="0">
                <a:solidFill>
                  <a:srgbClr val="FF0000"/>
                </a:solidFill>
              </a:rPr>
              <a:t>Aids in seed </a:t>
            </a:r>
            <a:r>
              <a:rPr lang="en-US" b="1" u="sng" dirty="0">
                <a:solidFill>
                  <a:srgbClr val="FF0000"/>
                </a:solidFill>
              </a:rPr>
              <a:t>dispersal</a:t>
            </a:r>
            <a:r>
              <a:rPr lang="en-US" dirty="0">
                <a:solidFill>
                  <a:srgbClr val="FF0000"/>
                </a:solidFill>
              </a:rPr>
              <a:t>, </a:t>
            </a:r>
            <a:r>
              <a:rPr lang="en-US" dirty="0">
                <a:solidFill>
                  <a:schemeClr val="accent1"/>
                </a:solidFill>
              </a:rPr>
              <a:t>since it is eaten by far-ranging animals who then excrete the seeds</a:t>
            </a:r>
          </a:p>
          <a:p>
            <a:endParaRPr lang="en-US" dirty="0">
              <a:solidFill>
                <a:schemeClr val="accent1"/>
              </a:solidFill>
              <a:sym typeface="Wingdings" panose="05000000000000000000" pitchFamily="2" charset="2"/>
            </a:endParaRPr>
          </a:p>
          <a:p>
            <a:r>
              <a:rPr lang="en-US" dirty="0">
                <a:solidFill>
                  <a:srgbClr val="FF0000"/>
                </a:solidFill>
                <a:sym typeface="Wingdings" panose="05000000000000000000" pitchFamily="2" charset="2"/>
              </a:rPr>
              <a:t>Why disperse? </a:t>
            </a:r>
            <a:endParaRPr lang="en-US" dirty="0">
              <a:solidFill>
                <a:srgbClr val="FF0000"/>
              </a:solidFill>
            </a:endParaRPr>
          </a:p>
        </p:txBody>
      </p:sp>
    </p:spTree>
    <p:extLst>
      <p:ext uri="{BB962C8B-B14F-4D97-AF65-F5344CB8AC3E}">
        <p14:creationId xmlns:p14="http://schemas.microsoft.com/office/powerpoint/2010/main" val="3629050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95D83243-451A-2589-865D-F13631FD5A7D}"/>
              </a:ext>
            </a:extLst>
          </p:cNvPr>
          <p:cNvSpPr txBox="1">
            <a:spLocks noChangeArrowheads="1"/>
          </p:cNvSpPr>
          <p:nvPr/>
        </p:nvSpPr>
        <p:spPr bwMode="auto">
          <a:xfrm>
            <a:off x="1752600" y="1"/>
            <a:ext cx="85344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5500" b="1">
                <a:solidFill>
                  <a:srgbClr val="FF0000"/>
                </a:solidFill>
                <a:latin typeface="Floralies" pitchFamily="2" charset="0"/>
              </a:rPr>
              <a:t>KINGDOM PLANTAE</a:t>
            </a:r>
          </a:p>
        </p:txBody>
      </p:sp>
      <p:sp>
        <p:nvSpPr>
          <p:cNvPr id="5123" name="Text Box 3">
            <a:extLst>
              <a:ext uri="{FF2B5EF4-FFF2-40B4-BE49-F238E27FC236}">
                <a16:creationId xmlns:a16="http://schemas.microsoft.com/office/drawing/2014/main" id="{DEEE4F57-5755-4AC5-A2D0-52924C37F3DB}"/>
              </a:ext>
            </a:extLst>
          </p:cNvPr>
          <p:cNvSpPr txBox="1">
            <a:spLocks noChangeArrowheads="1"/>
          </p:cNvSpPr>
          <p:nvPr/>
        </p:nvSpPr>
        <p:spPr bwMode="auto">
          <a:xfrm>
            <a:off x="3505200" y="1143001"/>
            <a:ext cx="5715000" cy="646331"/>
          </a:xfrm>
          <a:prstGeom prst="rect">
            <a:avLst/>
          </a:prstGeom>
          <a:noFill/>
          <a:ln w="57150">
            <a:solidFill>
              <a:schemeClr val="tx1"/>
            </a:solidFill>
            <a:miter lim="800000"/>
            <a:headEnd/>
            <a:tailEnd/>
          </a:ln>
          <a:effectLst/>
        </p:spPr>
        <p:txBody>
          <a:bodyPr>
            <a:spAutoFit/>
          </a:bodyPr>
          <a:lstStyle/>
          <a:p>
            <a:pPr algn="ctr">
              <a:spcBef>
                <a:spcPct val="50000"/>
              </a:spcBef>
              <a:defRPr/>
            </a:pPr>
            <a:r>
              <a:rPr lang="en-US" b="1">
                <a:effectLst>
                  <a:outerShdw blurRad="38100" dist="38100" dir="2700000" algn="tl">
                    <a:srgbClr val="FFFFFF"/>
                  </a:outerShdw>
                </a:effectLst>
                <a:latin typeface="Arial" pitchFamily="34" charset="0"/>
              </a:rPr>
              <a:t>Vascular Plants                               Phylum Tracheophyta</a:t>
            </a:r>
          </a:p>
        </p:txBody>
      </p:sp>
      <p:sp>
        <p:nvSpPr>
          <p:cNvPr id="5131" name="Text Box 11">
            <a:extLst>
              <a:ext uri="{FF2B5EF4-FFF2-40B4-BE49-F238E27FC236}">
                <a16:creationId xmlns:a16="http://schemas.microsoft.com/office/drawing/2014/main" id="{3297F737-B50B-4B39-ABF1-858E7B225CFA}"/>
              </a:ext>
            </a:extLst>
          </p:cNvPr>
          <p:cNvSpPr txBox="1">
            <a:spLocks noChangeArrowheads="1"/>
          </p:cNvSpPr>
          <p:nvPr/>
        </p:nvSpPr>
        <p:spPr bwMode="auto">
          <a:xfrm>
            <a:off x="5029200" y="2362201"/>
            <a:ext cx="2514600" cy="1061829"/>
          </a:xfrm>
          <a:prstGeom prst="rect">
            <a:avLst/>
          </a:prstGeom>
          <a:noFill/>
          <a:ln w="57150">
            <a:solidFill>
              <a:schemeClr val="tx1"/>
            </a:solidFill>
            <a:miter lim="800000"/>
            <a:headEnd/>
            <a:tailEnd/>
          </a:ln>
          <a:effectLst/>
        </p:spPr>
        <p:txBody>
          <a:bodyPr>
            <a:spAutoFit/>
          </a:bodyPr>
          <a:lstStyle/>
          <a:p>
            <a:pPr algn="ctr">
              <a:spcBef>
                <a:spcPct val="50000"/>
              </a:spcBef>
              <a:defRPr/>
            </a:pPr>
            <a:r>
              <a:rPr lang="en-US" b="1" dirty="0">
                <a:effectLst>
                  <a:outerShdw blurRad="38100" dist="38100" dir="2700000" algn="tl">
                    <a:srgbClr val="FFFFFF"/>
                  </a:outerShdw>
                </a:effectLst>
                <a:latin typeface="Arial" pitchFamily="34" charset="0"/>
              </a:rPr>
              <a:t>Seeds</a:t>
            </a:r>
          </a:p>
          <a:p>
            <a:pPr algn="ctr">
              <a:spcBef>
                <a:spcPct val="50000"/>
              </a:spcBef>
              <a:defRPr/>
            </a:pPr>
            <a:r>
              <a:rPr lang="en-US" b="1" dirty="0">
                <a:effectLst>
                  <a:outerShdw blurRad="38100" dist="38100" dir="2700000" algn="tl">
                    <a:srgbClr val="FFFFFF"/>
                  </a:outerShdw>
                </a:effectLst>
                <a:latin typeface="Arial" pitchFamily="34" charset="0"/>
              </a:rPr>
              <a:t>Subphylum </a:t>
            </a:r>
            <a:r>
              <a:rPr lang="en-US" b="1" dirty="0" err="1">
                <a:effectLst>
                  <a:outerShdw blurRad="38100" dist="38100" dir="2700000" algn="tl">
                    <a:srgbClr val="FFFFFF"/>
                  </a:outerShdw>
                </a:effectLst>
                <a:latin typeface="Arial" pitchFamily="34" charset="0"/>
              </a:rPr>
              <a:t>Spermopsida</a:t>
            </a:r>
            <a:endParaRPr lang="en-US" b="1" dirty="0">
              <a:effectLst>
                <a:outerShdw blurRad="38100" dist="38100" dir="2700000" algn="tl">
                  <a:srgbClr val="FFFFFF"/>
                </a:outerShdw>
              </a:effectLst>
              <a:latin typeface="Arial" pitchFamily="34" charset="0"/>
            </a:endParaRPr>
          </a:p>
        </p:txBody>
      </p:sp>
      <p:sp>
        <p:nvSpPr>
          <p:cNvPr id="5133" name="Line 13">
            <a:extLst>
              <a:ext uri="{FF2B5EF4-FFF2-40B4-BE49-F238E27FC236}">
                <a16:creationId xmlns:a16="http://schemas.microsoft.com/office/drawing/2014/main" id="{2C9C8CA3-FF67-F664-AEA8-A30C0B6CB848}"/>
              </a:ext>
            </a:extLst>
          </p:cNvPr>
          <p:cNvSpPr>
            <a:spLocks noChangeShapeType="1"/>
          </p:cNvSpPr>
          <p:nvPr/>
        </p:nvSpPr>
        <p:spPr bwMode="auto">
          <a:xfrm flipH="1">
            <a:off x="6248400" y="20574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8" name="Text Box 18">
            <a:extLst>
              <a:ext uri="{FF2B5EF4-FFF2-40B4-BE49-F238E27FC236}">
                <a16:creationId xmlns:a16="http://schemas.microsoft.com/office/drawing/2014/main" id="{E6BB1D4C-84A2-4139-BC4F-8089FED90ABB}"/>
              </a:ext>
            </a:extLst>
          </p:cNvPr>
          <p:cNvSpPr txBox="1">
            <a:spLocks noChangeArrowheads="1"/>
          </p:cNvSpPr>
          <p:nvPr/>
        </p:nvSpPr>
        <p:spPr bwMode="auto">
          <a:xfrm>
            <a:off x="8229600" y="2819401"/>
            <a:ext cx="1371600" cy="646331"/>
          </a:xfrm>
          <a:prstGeom prst="rect">
            <a:avLst/>
          </a:prstGeom>
          <a:noFill/>
          <a:ln w="57150">
            <a:solidFill>
              <a:schemeClr val="tx1"/>
            </a:solidFill>
            <a:miter lim="800000"/>
            <a:headEnd/>
            <a:tailEnd/>
          </a:ln>
          <a:effectLst/>
        </p:spPr>
        <p:txBody>
          <a:bodyPr>
            <a:spAutoFit/>
          </a:bodyPr>
          <a:lstStyle/>
          <a:p>
            <a:pPr algn="ctr">
              <a:spcBef>
                <a:spcPct val="50000"/>
              </a:spcBef>
              <a:defRPr/>
            </a:pPr>
            <a:r>
              <a:rPr lang="en-US" b="1">
                <a:effectLst>
                  <a:outerShdw blurRad="38100" dist="38100" dir="2700000" algn="tl">
                    <a:srgbClr val="FFFFFF"/>
                  </a:outerShdw>
                </a:effectLst>
                <a:latin typeface="Arial" pitchFamily="34" charset="0"/>
              </a:rPr>
              <a:t>Seeds ‘naked’</a:t>
            </a:r>
          </a:p>
        </p:txBody>
      </p:sp>
      <p:sp>
        <p:nvSpPr>
          <p:cNvPr id="5139" name="Text Box 19">
            <a:extLst>
              <a:ext uri="{FF2B5EF4-FFF2-40B4-BE49-F238E27FC236}">
                <a16:creationId xmlns:a16="http://schemas.microsoft.com/office/drawing/2014/main" id="{EEB84B91-6195-4275-9E5D-D300DF368B77}"/>
              </a:ext>
            </a:extLst>
          </p:cNvPr>
          <p:cNvSpPr txBox="1">
            <a:spLocks noChangeArrowheads="1"/>
          </p:cNvSpPr>
          <p:nvPr/>
        </p:nvSpPr>
        <p:spPr bwMode="auto">
          <a:xfrm>
            <a:off x="3124200" y="2895601"/>
            <a:ext cx="1676400" cy="646331"/>
          </a:xfrm>
          <a:prstGeom prst="rect">
            <a:avLst/>
          </a:prstGeom>
          <a:noFill/>
          <a:ln w="57150">
            <a:solidFill>
              <a:schemeClr val="tx1"/>
            </a:solidFill>
            <a:miter lim="800000"/>
            <a:headEnd/>
            <a:tailEnd/>
          </a:ln>
          <a:effectLst/>
        </p:spPr>
        <p:txBody>
          <a:bodyPr>
            <a:spAutoFit/>
          </a:bodyPr>
          <a:lstStyle/>
          <a:p>
            <a:pPr algn="ctr">
              <a:spcBef>
                <a:spcPct val="50000"/>
              </a:spcBef>
              <a:defRPr/>
            </a:pPr>
            <a:r>
              <a:rPr lang="en-US" b="1" dirty="0">
                <a:effectLst>
                  <a:outerShdw blurRad="38100" dist="38100" dir="2700000" algn="tl">
                    <a:srgbClr val="FFFFFF"/>
                  </a:outerShdw>
                </a:effectLst>
                <a:latin typeface="Arial" pitchFamily="34" charset="0"/>
              </a:rPr>
              <a:t>Seeds enclosed</a:t>
            </a:r>
          </a:p>
        </p:txBody>
      </p:sp>
      <p:sp>
        <p:nvSpPr>
          <p:cNvPr id="5140" name="Line 20">
            <a:extLst>
              <a:ext uri="{FF2B5EF4-FFF2-40B4-BE49-F238E27FC236}">
                <a16:creationId xmlns:a16="http://schemas.microsoft.com/office/drawing/2014/main" id="{5735CF73-28D1-1B01-8C62-A1E50CFB5BE8}"/>
              </a:ext>
            </a:extLst>
          </p:cNvPr>
          <p:cNvSpPr>
            <a:spLocks noChangeShapeType="1"/>
          </p:cNvSpPr>
          <p:nvPr/>
        </p:nvSpPr>
        <p:spPr bwMode="auto">
          <a:xfrm flipH="1">
            <a:off x="8915400" y="3733800"/>
            <a:ext cx="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1" name="Text Box 21">
            <a:extLst>
              <a:ext uri="{FF2B5EF4-FFF2-40B4-BE49-F238E27FC236}">
                <a16:creationId xmlns:a16="http://schemas.microsoft.com/office/drawing/2014/main" id="{4A490BFB-B159-48C4-92AB-5B88EF6EFD32}"/>
              </a:ext>
            </a:extLst>
          </p:cNvPr>
          <p:cNvSpPr txBox="1">
            <a:spLocks noChangeArrowheads="1"/>
          </p:cNvSpPr>
          <p:nvPr/>
        </p:nvSpPr>
        <p:spPr bwMode="auto">
          <a:xfrm>
            <a:off x="7467600" y="4191000"/>
            <a:ext cx="2895600" cy="369332"/>
          </a:xfrm>
          <a:prstGeom prst="rect">
            <a:avLst/>
          </a:prstGeom>
          <a:noFill/>
          <a:ln w="57150">
            <a:solidFill>
              <a:schemeClr val="tx1"/>
            </a:solidFill>
            <a:miter lim="800000"/>
            <a:headEnd/>
            <a:tailEnd/>
          </a:ln>
          <a:effectLst/>
        </p:spPr>
        <p:txBody>
          <a:bodyPr>
            <a:spAutoFit/>
          </a:bodyPr>
          <a:lstStyle/>
          <a:p>
            <a:pPr algn="ctr">
              <a:spcBef>
                <a:spcPct val="50000"/>
              </a:spcBef>
              <a:defRPr/>
            </a:pPr>
            <a:r>
              <a:rPr lang="en-US" b="1">
                <a:effectLst>
                  <a:outerShdw blurRad="38100" dist="38100" dir="2700000" algn="tl">
                    <a:srgbClr val="FFFFFF"/>
                  </a:outerShdw>
                </a:effectLst>
                <a:latin typeface="Arial" pitchFamily="34" charset="0"/>
              </a:rPr>
              <a:t>Class Gymnospermidia</a:t>
            </a:r>
          </a:p>
        </p:txBody>
      </p:sp>
      <p:sp>
        <p:nvSpPr>
          <p:cNvPr id="5143" name="Line 23">
            <a:extLst>
              <a:ext uri="{FF2B5EF4-FFF2-40B4-BE49-F238E27FC236}">
                <a16:creationId xmlns:a16="http://schemas.microsoft.com/office/drawing/2014/main" id="{7C4B503A-152F-0B7A-D359-9C909DEC3B4D}"/>
              </a:ext>
            </a:extLst>
          </p:cNvPr>
          <p:cNvSpPr>
            <a:spLocks noChangeShapeType="1"/>
          </p:cNvSpPr>
          <p:nvPr/>
        </p:nvSpPr>
        <p:spPr bwMode="auto">
          <a:xfrm>
            <a:off x="7543800" y="2667000"/>
            <a:ext cx="6096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8" name="Text Box 28">
            <a:extLst>
              <a:ext uri="{FF2B5EF4-FFF2-40B4-BE49-F238E27FC236}">
                <a16:creationId xmlns:a16="http://schemas.microsoft.com/office/drawing/2014/main" id="{C2048BFE-493D-4377-A2B3-2CA89B0FC9EC}"/>
              </a:ext>
            </a:extLst>
          </p:cNvPr>
          <p:cNvSpPr txBox="1">
            <a:spLocks noChangeArrowheads="1"/>
          </p:cNvSpPr>
          <p:nvPr/>
        </p:nvSpPr>
        <p:spPr bwMode="auto">
          <a:xfrm>
            <a:off x="4648200" y="5334001"/>
            <a:ext cx="2209800" cy="1061829"/>
          </a:xfrm>
          <a:prstGeom prst="rect">
            <a:avLst/>
          </a:prstGeom>
          <a:noFill/>
          <a:ln w="57150">
            <a:solidFill>
              <a:srgbClr val="000099"/>
            </a:solidFill>
            <a:miter lim="800000"/>
            <a:headEnd/>
            <a:tailEnd/>
          </a:ln>
          <a:effectLst/>
        </p:spPr>
        <p:txBody>
          <a:bodyPr>
            <a:spAutoFit/>
          </a:bodyPr>
          <a:lstStyle/>
          <a:p>
            <a:pPr algn="ctr">
              <a:spcBef>
                <a:spcPct val="50000"/>
              </a:spcBef>
              <a:defRPr/>
            </a:pPr>
            <a:r>
              <a:rPr lang="en-US" b="1" dirty="0">
                <a:effectLst>
                  <a:outerShdw blurRad="38100" dist="38100" dir="2700000" algn="tl">
                    <a:srgbClr val="FFFFFF"/>
                  </a:outerShdw>
                </a:effectLst>
                <a:latin typeface="Arial" pitchFamily="34" charset="0"/>
              </a:rPr>
              <a:t>Sub Class </a:t>
            </a:r>
            <a:r>
              <a:rPr lang="en-US" b="1" dirty="0" err="1">
                <a:effectLst>
                  <a:outerShdw blurRad="38100" dist="38100" dir="2700000" algn="tl">
                    <a:srgbClr val="FFFFFF"/>
                  </a:outerShdw>
                </a:effectLst>
                <a:latin typeface="Arial" pitchFamily="34" charset="0"/>
              </a:rPr>
              <a:t>Liliopsida</a:t>
            </a:r>
            <a:endParaRPr lang="en-US" b="1" dirty="0">
              <a:effectLst>
                <a:outerShdw blurRad="38100" dist="38100" dir="2700000" algn="tl">
                  <a:srgbClr val="FFFFFF"/>
                </a:outerShdw>
              </a:effectLst>
              <a:latin typeface="Arial" pitchFamily="34" charset="0"/>
            </a:endParaRPr>
          </a:p>
          <a:p>
            <a:pPr algn="ctr">
              <a:spcBef>
                <a:spcPct val="50000"/>
              </a:spcBef>
              <a:defRPr/>
            </a:pPr>
            <a:r>
              <a:rPr lang="en-US" b="1" dirty="0">
                <a:solidFill>
                  <a:srgbClr val="FF0000"/>
                </a:solidFill>
                <a:effectLst>
                  <a:outerShdw blurRad="38100" dist="38100" dir="2700000" algn="tl">
                    <a:srgbClr val="FFFFFF"/>
                  </a:outerShdw>
                </a:effectLst>
                <a:latin typeface="Arial" pitchFamily="34" charset="0"/>
              </a:rPr>
              <a:t>MONOCOTS</a:t>
            </a:r>
          </a:p>
        </p:txBody>
      </p:sp>
      <p:sp>
        <p:nvSpPr>
          <p:cNvPr id="5149" name="Text Box 29">
            <a:extLst>
              <a:ext uri="{FF2B5EF4-FFF2-40B4-BE49-F238E27FC236}">
                <a16:creationId xmlns:a16="http://schemas.microsoft.com/office/drawing/2014/main" id="{9E0EDB03-CA41-4DAB-937F-F9D72C62D4CC}"/>
              </a:ext>
            </a:extLst>
          </p:cNvPr>
          <p:cNvSpPr txBox="1">
            <a:spLocks noChangeArrowheads="1"/>
          </p:cNvSpPr>
          <p:nvPr/>
        </p:nvSpPr>
        <p:spPr bwMode="auto">
          <a:xfrm>
            <a:off x="1905000" y="5334001"/>
            <a:ext cx="2514600" cy="1061829"/>
          </a:xfrm>
          <a:prstGeom prst="rect">
            <a:avLst/>
          </a:prstGeom>
          <a:noFill/>
          <a:ln w="57150">
            <a:solidFill>
              <a:srgbClr val="000099"/>
            </a:solidFill>
            <a:miter lim="800000"/>
            <a:headEnd/>
            <a:tailEnd/>
          </a:ln>
          <a:effectLst/>
        </p:spPr>
        <p:txBody>
          <a:bodyPr>
            <a:spAutoFit/>
          </a:bodyPr>
          <a:lstStyle/>
          <a:p>
            <a:pPr algn="ctr">
              <a:spcBef>
                <a:spcPct val="50000"/>
              </a:spcBef>
              <a:defRPr/>
            </a:pPr>
            <a:r>
              <a:rPr lang="en-US" b="1" dirty="0">
                <a:effectLst>
                  <a:outerShdw blurRad="38100" dist="38100" dir="2700000" algn="tl">
                    <a:srgbClr val="FFFFFF"/>
                  </a:outerShdw>
                </a:effectLst>
                <a:latin typeface="Arial" pitchFamily="34" charset="0"/>
              </a:rPr>
              <a:t>Sub Class </a:t>
            </a:r>
            <a:r>
              <a:rPr lang="en-US" b="1" dirty="0" err="1">
                <a:effectLst>
                  <a:outerShdw blurRad="38100" dist="38100" dir="2700000" algn="tl">
                    <a:srgbClr val="FFFFFF"/>
                  </a:outerShdw>
                </a:effectLst>
                <a:latin typeface="Arial" pitchFamily="34" charset="0"/>
              </a:rPr>
              <a:t>Magnoliopsida</a:t>
            </a:r>
            <a:endParaRPr lang="en-US" b="1" dirty="0">
              <a:effectLst>
                <a:outerShdw blurRad="38100" dist="38100" dir="2700000" algn="tl">
                  <a:srgbClr val="FFFFFF"/>
                </a:outerShdw>
              </a:effectLst>
              <a:latin typeface="Arial" pitchFamily="34" charset="0"/>
            </a:endParaRPr>
          </a:p>
          <a:p>
            <a:pPr algn="ctr">
              <a:spcBef>
                <a:spcPct val="50000"/>
              </a:spcBef>
              <a:defRPr/>
            </a:pPr>
            <a:r>
              <a:rPr lang="en-US" b="1" dirty="0">
                <a:solidFill>
                  <a:srgbClr val="FF0000"/>
                </a:solidFill>
                <a:effectLst>
                  <a:outerShdw blurRad="38100" dist="38100" dir="2700000" algn="tl">
                    <a:srgbClr val="FFFFFF"/>
                  </a:outerShdw>
                </a:effectLst>
                <a:latin typeface="Arial" pitchFamily="34" charset="0"/>
              </a:rPr>
              <a:t>DICOTS</a:t>
            </a:r>
          </a:p>
        </p:txBody>
      </p:sp>
      <p:sp>
        <p:nvSpPr>
          <p:cNvPr id="5152" name="Text Box 32">
            <a:extLst>
              <a:ext uri="{FF2B5EF4-FFF2-40B4-BE49-F238E27FC236}">
                <a16:creationId xmlns:a16="http://schemas.microsoft.com/office/drawing/2014/main" id="{92474DB5-FB90-471F-A3FE-0B8DBAC760F6}"/>
              </a:ext>
            </a:extLst>
          </p:cNvPr>
          <p:cNvSpPr txBox="1">
            <a:spLocks noChangeArrowheads="1"/>
          </p:cNvSpPr>
          <p:nvPr/>
        </p:nvSpPr>
        <p:spPr bwMode="auto">
          <a:xfrm>
            <a:off x="2590800" y="4191000"/>
            <a:ext cx="2895600" cy="369332"/>
          </a:xfrm>
          <a:prstGeom prst="rect">
            <a:avLst/>
          </a:prstGeom>
          <a:noFill/>
          <a:ln w="57150">
            <a:solidFill>
              <a:srgbClr val="000099"/>
            </a:solidFill>
            <a:miter lim="800000"/>
            <a:headEnd/>
            <a:tailEnd/>
          </a:ln>
          <a:effectLst/>
        </p:spPr>
        <p:txBody>
          <a:bodyPr>
            <a:spAutoFit/>
          </a:bodyPr>
          <a:lstStyle/>
          <a:p>
            <a:pPr algn="ctr">
              <a:spcBef>
                <a:spcPct val="50000"/>
              </a:spcBef>
              <a:defRPr/>
            </a:pPr>
            <a:r>
              <a:rPr lang="en-US" b="1" dirty="0">
                <a:solidFill>
                  <a:srgbClr val="FF0000"/>
                </a:solidFill>
                <a:effectLst>
                  <a:outerShdw blurRad="38100" dist="38100" dir="2700000" algn="tl">
                    <a:srgbClr val="FFFFFF"/>
                  </a:outerShdw>
                </a:effectLst>
                <a:latin typeface="Arial" pitchFamily="34" charset="0"/>
              </a:rPr>
              <a:t>Class </a:t>
            </a:r>
            <a:r>
              <a:rPr lang="en-US" b="1" dirty="0" err="1">
                <a:solidFill>
                  <a:srgbClr val="FF0000"/>
                </a:solidFill>
                <a:effectLst>
                  <a:outerShdw blurRad="38100" dist="38100" dir="2700000" algn="tl">
                    <a:srgbClr val="FFFFFF"/>
                  </a:outerShdw>
                </a:effectLst>
                <a:latin typeface="Arial" pitchFamily="34" charset="0"/>
              </a:rPr>
              <a:t>Angiospermidia</a:t>
            </a:r>
            <a:endParaRPr lang="en-US" b="1" dirty="0">
              <a:solidFill>
                <a:srgbClr val="FF0000"/>
              </a:solidFill>
              <a:effectLst>
                <a:outerShdw blurRad="38100" dist="38100" dir="2700000" algn="tl">
                  <a:srgbClr val="FFFFFF"/>
                </a:outerShdw>
              </a:effectLst>
              <a:latin typeface="Arial" pitchFamily="34" charset="0"/>
            </a:endParaRPr>
          </a:p>
        </p:txBody>
      </p:sp>
      <p:sp>
        <p:nvSpPr>
          <p:cNvPr id="5153" name="Line 33">
            <a:extLst>
              <a:ext uri="{FF2B5EF4-FFF2-40B4-BE49-F238E27FC236}">
                <a16:creationId xmlns:a16="http://schemas.microsoft.com/office/drawing/2014/main" id="{2D0A94E7-C0EB-8427-264B-3A7FA49EF6BC}"/>
              </a:ext>
            </a:extLst>
          </p:cNvPr>
          <p:cNvSpPr>
            <a:spLocks noChangeShapeType="1"/>
          </p:cNvSpPr>
          <p:nvPr/>
        </p:nvSpPr>
        <p:spPr bwMode="auto">
          <a:xfrm flipH="1">
            <a:off x="4038600" y="2667000"/>
            <a:ext cx="9906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4" name="Line 34">
            <a:extLst>
              <a:ext uri="{FF2B5EF4-FFF2-40B4-BE49-F238E27FC236}">
                <a16:creationId xmlns:a16="http://schemas.microsoft.com/office/drawing/2014/main" id="{7804CF20-0E51-D212-49CB-CDA9FE697BF1}"/>
              </a:ext>
            </a:extLst>
          </p:cNvPr>
          <p:cNvSpPr>
            <a:spLocks noChangeShapeType="1"/>
          </p:cNvSpPr>
          <p:nvPr/>
        </p:nvSpPr>
        <p:spPr bwMode="auto">
          <a:xfrm>
            <a:off x="4114800" y="5105400"/>
            <a:ext cx="15240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5" name="Line 35">
            <a:extLst>
              <a:ext uri="{FF2B5EF4-FFF2-40B4-BE49-F238E27FC236}">
                <a16:creationId xmlns:a16="http://schemas.microsoft.com/office/drawing/2014/main" id="{55FBF217-3209-CEF2-8F52-280B1BF41E69}"/>
              </a:ext>
            </a:extLst>
          </p:cNvPr>
          <p:cNvSpPr>
            <a:spLocks noChangeShapeType="1"/>
          </p:cNvSpPr>
          <p:nvPr/>
        </p:nvSpPr>
        <p:spPr bwMode="auto">
          <a:xfrm flipH="1">
            <a:off x="3048000" y="5105400"/>
            <a:ext cx="106680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56" name="Line 36">
            <a:extLst>
              <a:ext uri="{FF2B5EF4-FFF2-40B4-BE49-F238E27FC236}">
                <a16:creationId xmlns:a16="http://schemas.microsoft.com/office/drawing/2014/main" id="{E1E17A59-9807-C0C3-583C-6E01214F63BE}"/>
              </a:ext>
            </a:extLst>
          </p:cNvPr>
          <p:cNvSpPr>
            <a:spLocks noChangeShapeType="1"/>
          </p:cNvSpPr>
          <p:nvPr/>
        </p:nvSpPr>
        <p:spPr bwMode="auto">
          <a:xfrm flipH="1">
            <a:off x="4038600" y="3810000"/>
            <a:ext cx="0" cy="381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158" name="Picture 38">
            <a:extLst>
              <a:ext uri="{FF2B5EF4-FFF2-40B4-BE49-F238E27FC236}">
                <a16:creationId xmlns:a16="http://schemas.microsoft.com/office/drawing/2014/main" id="{A1EC36D7-1F26-F13F-5D00-6B3EEE5BDC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334000"/>
            <a:ext cx="5603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Picture 39">
            <a:extLst>
              <a:ext uri="{FF2B5EF4-FFF2-40B4-BE49-F238E27FC236}">
                <a16:creationId xmlns:a16="http://schemas.microsoft.com/office/drawing/2014/main" id="{A816BE6D-FB64-6ADF-57A2-CCC78B1F82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0"/>
            <a:ext cx="91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ppt_x</p:attrName>
                                        </p:attrNameLst>
                                      </p:cBhvr>
                                      <p:tavLst>
                                        <p:tav tm="0">
                                          <p:val>
                                            <p:fltVal val="0.5"/>
                                          </p:val>
                                        </p:tav>
                                        <p:tav tm="100000">
                                          <p:val>
                                            <p:strVal val="#ppt_x"/>
                                          </p:val>
                                        </p:tav>
                                      </p:tavLst>
                                    </p:anim>
                                    <p:anim calcmode="lin" valueType="num">
                                      <p:cBhvr>
                                        <p:cTn id="10" dur="500" fill="hold"/>
                                        <p:tgtEl>
                                          <p:spTgt spid="512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additive="base">
                                        <p:cTn id="15" dur="500" fill="hold"/>
                                        <p:tgtEl>
                                          <p:spTgt spid="5123"/>
                                        </p:tgtEl>
                                        <p:attrNameLst>
                                          <p:attrName>ppt_x</p:attrName>
                                        </p:attrNameLst>
                                      </p:cBhvr>
                                      <p:tavLst>
                                        <p:tav tm="0">
                                          <p:val>
                                            <p:strVal val="#ppt_x"/>
                                          </p:val>
                                        </p:tav>
                                        <p:tav tm="100000">
                                          <p:val>
                                            <p:strVal val="#ppt_x"/>
                                          </p:val>
                                        </p:tav>
                                      </p:tavLst>
                                    </p:anim>
                                    <p:anim calcmode="lin" valueType="num">
                                      <p:cBhvr additive="base">
                                        <p:cTn id="16" dur="500" fill="hold"/>
                                        <p:tgtEl>
                                          <p:spTgt spid="5123"/>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5133"/>
                                        </p:tgtEl>
                                        <p:attrNameLst>
                                          <p:attrName>style.visibility</p:attrName>
                                        </p:attrNameLst>
                                      </p:cBhvr>
                                      <p:to>
                                        <p:strVal val="visible"/>
                                      </p:to>
                                    </p:set>
                                    <p:anim calcmode="lin" valueType="num">
                                      <p:cBhvr additive="base">
                                        <p:cTn id="21" dur="500" fill="hold"/>
                                        <p:tgtEl>
                                          <p:spTgt spid="5133"/>
                                        </p:tgtEl>
                                        <p:attrNameLst>
                                          <p:attrName>ppt_x</p:attrName>
                                        </p:attrNameLst>
                                      </p:cBhvr>
                                      <p:tavLst>
                                        <p:tav tm="0">
                                          <p:val>
                                            <p:strVal val="0-#ppt_w/2"/>
                                          </p:val>
                                        </p:tav>
                                        <p:tav tm="100000">
                                          <p:val>
                                            <p:strVal val="#ppt_x"/>
                                          </p:val>
                                        </p:tav>
                                      </p:tavLst>
                                    </p:anim>
                                    <p:anim calcmode="lin" valueType="num">
                                      <p:cBhvr additive="base">
                                        <p:cTn id="22"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131"/>
                                        </p:tgtEl>
                                        <p:attrNameLst>
                                          <p:attrName>style.visibility</p:attrName>
                                        </p:attrNameLst>
                                      </p:cBhvr>
                                      <p:to>
                                        <p:strVal val="visible"/>
                                      </p:to>
                                    </p:set>
                                    <p:anim calcmode="lin" valueType="num">
                                      <p:cBhvr additive="base">
                                        <p:cTn id="27" dur="500" fill="hold"/>
                                        <p:tgtEl>
                                          <p:spTgt spid="5131"/>
                                        </p:tgtEl>
                                        <p:attrNameLst>
                                          <p:attrName>ppt_x</p:attrName>
                                        </p:attrNameLst>
                                      </p:cBhvr>
                                      <p:tavLst>
                                        <p:tav tm="0">
                                          <p:val>
                                            <p:strVal val="0-#ppt_w/2"/>
                                          </p:val>
                                        </p:tav>
                                        <p:tav tm="100000">
                                          <p:val>
                                            <p:strVal val="#ppt_x"/>
                                          </p:val>
                                        </p:tav>
                                      </p:tavLst>
                                    </p:anim>
                                    <p:anim calcmode="lin" valueType="num">
                                      <p:cBhvr additive="base">
                                        <p:cTn id="28"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5143"/>
                                        </p:tgtEl>
                                        <p:attrNameLst>
                                          <p:attrName>style.visibility</p:attrName>
                                        </p:attrNameLst>
                                      </p:cBhvr>
                                      <p:to>
                                        <p:strVal val="visible"/>
                                      </p:to>
                                    </p:set>
                                    <p:anim calcmode="lin" valueType="num">
                                      <p:cBhvr additive="base">
                                        <p:cTn id="33" dur="500" fill="hold"/>
                                        <p:tgtEl>
                                          <p:spTgt spid="5143"/>
                                        </p:tgtEl>
                                        <p:attrNameLst>
                                          <p:attrName>ppt_x</p:attrName>
                                        </p:attrNameLst>
                                      </p:cBhvr>
                                      <p:tavLst>
                                        <p:tav tm="0">
                                          <p:val>
                                            <p:strVal val="0-#ppt_w/2"/>
                                          </p:val>
                                        </p:tav>
                                        <p:tav tm="100000">
                                          <p:val>
                                            <p:strVal val="#ppt_x"/>
                                          </p:val>
                                        </p:tav>
                                      </p:tavLst>
                                    </p:anim>
                                    <p:anim calcmode="lin" valueType="num">
                                      <p:cBhvr additive="base">
                                        <p:cTn id="34" dur="500" fill="hold"/>
                                        <p:tgtEl>
                                          <p:spTgt spid="5143"/>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5138"/>
                                        </p:tgtEl>
                                        <p:attrNameLst>
                                          <p:attrName>style.visibility</p:attrName>
                                        </p:attrNameLst>
                                      </p:cBhvr>
                                      <p:to>
                                        <p:strVal val="visible"/>
                                      </p:to>
                                    </p:set>
                                    <p:anim calcmode="lin" valueType="num">
                                      <p:cBhvr additive="base">
                                        <p:cTn id="39" dur="500" fill="hold"/>
                                        <p:tgtEl>
                                          <p:spTgt spid="5138"/>
                                        </p:tgtEl>
                                        <p:attrNameLst>
                                          <p:attrName>ppt_x</p:attrName>
                                        </p:attrNameLst>
                                      </p:cBhvr>
                                      <p:tavLst>
                                        <p:tav tm="0">
                                          <p:val>
                                            <p:strVal val="0-#ppt_w/2"/>
                                          </p:val>
                                        </p:tav>
                                        <p:tav tm="100000">
                                          <p:val>
                                            <p:strVal val="#ppt_x"/>
                                          </p:val>
                                        </p:tav>
                                      </p:tavLst>
                                    </p:anim>
                                    <p:anim calcmode="lin" valueType="num">
                                      <p:cBhvr additive="base">
                                        <p:cTn id="40"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nodeType="clickEffect">
                                  <p:stCondLst>
                                    <p:cond delay="0"/>
                                  </p:stCondLst>
                                  <p:childTnLst>
                                    <p:set>
                                      <p:cBhvr>
                                        <p:cTn id="44" dur="1" fill="hold">
                                          <p:stCondLst>
                                            <p:cond delay="0"/>
                                          </p:stCondLst>
                                        </p:cTn>
                                        <p:tgtEl>
                                          <p:spTgt spid="5140"/>
                                        </p:tgtEl>
                                        <p:attrNameLst>
                                          <p:attrName>style.visibility</p:attrName>
                                        </p:attrNameLst>
                                      </p:cBhvr>
                                      <p:to>
                                        <p:strVal val="visible"/>
                                      </p:to>
                                    </p:set>
                                    <p:anim calcmode="lin" valueType="num">
                                      <p:cBhvr additive="base">
                                        <p:cTn id="45" dur="500" fill="hold"/>
                                        <p:tgtEl>
                                          <p:spTgt spid="5140"/>
                                        </p:tgtEl>
                                        <p:attrNameLst>
                                          <p:attrName>ppt_x</p:attrName>
                                        </p:attrNameLst>
                                      </p:cBhvr>
                                      <p:tavLst>
                                        <p:tav tm="0">
                                          <p:val>
                                            <p:strVal val="#ppt_x"/>
                                          </p:val>
                                        </p:tav>
                                        <p:tav tm="100000">
                                          <p:val>
                                            <p:strVal val="#ppt_x"/>
                                          </p:val>
                                        </p:tav>
                                      </p:tavLst>
                                    </p:anim>
                                    <p:anim calcmode="lin" valueType="num">
                                      <p:cBhvr additive="base">
                                        <p:cTn id="46" dur="500" fill="hold"/>
                                        <p:tgtEl>
                                          <p:spTgt spid="5140"/>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141"/>
                                        </p:tgtEl>
                                        <p:attrNameLst>
                                          <p:attrName>style.visibility</p:attrName>
                                        </p:attrNameLst>
                                      </p:cBhvr>
                                      <p:to>
                                        <p:strVal val="visible"/>
                                      </p:to>
                                    </p:set>
                                    <p:anim calcmode="lin" valueType="num">
                                      <p:cBhvr additive="base">
                                        <p:cTn id="51" dur="500" fill="hold"/>
                                        <p:tgtEl>
                                          <p:spTgt spid="5141"/>
                                        </p:tgtEl>
                                        <p:attrNameLst>
                                          <p:attrName>ppt_x</p:attrName>
                                        </p:attrNameLst>
                                      </p:cBhvr>
                                      <p:tavLst>
                                        <p:tav tm="0">
                                          <p:val>
                                            <p:strVal val="#ppt_x"/>
                                          </p:val>
                                        </p:tav>
                                        <p:tav tm="100000">
                                          <p:val>
                                            <p:strVal val="#ppt_x"/>
                                          </p:val>
                                        </p:tav>
                                      </p:tavLst>
                                    </p:anim>
                                    <p:anim calcmode="lin" valueType="num">
                                      <p:cBhvr additive="base">
                                        <p:cTn id="52" dur="500" fill="hold"/>
                                        <p:tgtEl>
                                          <p:spTgt spid="5141"/>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5153"/>
                                        </p:tgtEl>
                                        <p:attrNameLst>
                                          <p:attrName>style.visibility</p:attrName>
                                        </p:attrNameLst>
                                      </p:cBhvr>
                                      <p:to>
                                        <p:strVal val="visible"/>
                                      </p:to>
                                    </p:set>
                                    <p:anim calcmode="lin" valueType="num">
                                      <p:cBhvr additive="base">
                                        <p:cTn id="57" dur="500" fill="hold"/>
                                        <p:tgtEl>
                                          <p:spTgt spid="5153"/>
                                        </p:tgtEl>
                                        <p:attrNameLst>
                                          <p:attrName>ppt_x</p:attrName>
                                        </p:attrNameLst>
                                      </p:cBhvr>
                                      <p:tavLst>
                                        <p:tav tm="0">
                                          <p:val>
                                            <p:strVal val="0-#ppt_w/2"/>
                                          </p:val>
                                        </p:tav>
                                        <p:tav tm="100000">
                                          <p:val>
                                            <p:strVal val="#ppt_x"/>
                                          </p:val>
                                        </p:tav>
                                      </p:tavLst>
                                    </p:anim>
                                    <p:anim calcmode="lin" valueType="num">
                                      <p:cBhvr additive="base">
                                        <p:cTn id="58" dur="500" fill="hold"/>
                                        <p:tgtEl>
                                          <p:spTgt spid="5153"/>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5139"/>
                                        </p:tgtEl>
                                        <p:attrNameLst>
                                          <p:attrName>style.visibility</p:attrName>
                                        </p:attrNameLst>
                                      </p:cBhvr>
                                      <p:to>
                                        <p:strVal val="visible"/>
                                      </p:to>
                                    </p:set>
                                    <p:anim calcmode="lin" valueType="num">
                                      <p:cBhvr additive="base">
                                        <p:cTn id="63" dur="500" fill="hold"/>
                                        <p:tgtEl>
                                          <p:spTgt spid="5139"/>
                                        </p:tgtEl>
                                        <p:attrNameLst>
                                          <p:attrName>ppt_x</p:attrName>
                                        </p:attrNameLst>
                                      </p:cBhvr>
                                      <p:tavLst>
                                        <p:tav tm="0">
                                          <p:val>
                                            <p:strVal val="0-#ppt_w/2"/>
                                          </p:val>
                                        </p:tav>
                                        <p:tav tm="100000">
                                          <p:val>
                                            <p:strVal val="#ppt_x"/>
                                          </p:val>
                                        </p:tav>
                                      </p:tavLst>
                                    </p:anim>
                                    <p:anim calcmode="lin" valueType="num">
                                      <p:cBhvr additive="base">
                                        <p:cTn id="64"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1" fill="hold" nodeType="clickEffect">
                                  <p:stCondLst>
                                    <p:cond delay="0"/>
                                  </p:stCondLst>
                                  <p:childTnLst>
                                    <p:set>
                                      <p:cBhvr>
                                        <p:cTn id="68" dur="1" fill="hold">
                                          <p:stCondLst>
                                            <p:cond delay="0"/>
                                          </p:stCondLst>
                                        </p:cTn>
                                        <p:tgtEl>
                                          <p:spTgt spid="5156"/>
                                        </p:tgtEl>
                                        <p:attrNameLst>
                                          <p:attrName>style.visibility</p:attrName>
                                        </p:attrNameLst>
                                      </p:cBhvr>
                                      <p:to>
                                        <p:strVal val="visible"/>
                                      </p:to>
                                    </p:set>
                                    <p:anim calcmode="lin" valueType="num">
                                      <p:cBhvr additive="base">
                                        <p:cTn id="69" dur="500" fill="hold"/>
                                        <p:tgtEl>
                                          <p:spTgt spid="5156"/>
                                        </p:tgtEl>
                                        <p:attrNameLst>
                                          <p:attrName>ppt_x</p:attrName>
                                        </p:attrNameLst>
                                      </p:cBhvr>
                                      <p:tavLst>
                                        <p:tav tm="0">
                                          <p:val>
                                            <p:strVal val="#ppt_x"/>
                                          </p:val>
                                        </p:tav>
                                        <p:tav tm="100000">
                                          <p:val>
                                            <p:strVal val="#ppt_x"/>
                                          </p:val>
                                        </p:tav>
                                      </p:tavLst>
                                    </p:anim>
                                    <p:anim calcmode="lin" valueType="num">
                                      <p:cBhvr additive="base">
                                        <p:cTn id="70" dur="500" fill="hold"/>
                                        <p:tgtEl>
                                          <p:spTgt spid="5156"/>
                                        </p:tgtEl>
                                        <p:attrNameLst>
                                          <p:attrName>ppt_y</p:attrName>
                                        </p:attrNameLst>
                                      </p:cBhvr>
                                      <p:tavLst>
                                        <p:tav tm="0">
                                          <p:val>
                                            <p:strVal val="0-#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5152"/>
                                        </p:tgtEl>
                                        <p:attrNameLst>
                                          <p:attrName>style.visibility</p:attrName>
                                        </p:attrNameLst>
                                      </p:cBhvr>
                                      <p:to>
                                        <p:strVal val="visible"/>
                                      </p:to>
                                    </p:set>
                                    <p:anim calcmode="lin" valueType="num">
                                      <p:cBhvr additive="base">
                                        <p:cTn id="75" dur="500" fill="hold"/>
                                        <p:tgtEl>
                                          <p:spTgt spid="5152"/>
                                        </p:tgtEl>
                                        <p:attrNameLst>
                                          <p:attrName>ppt_x</p:attrName>
                                        </p:attrNameLst>
                                      </p:cBhvr>
                                      <p:tavLst>
                                        <p:tav tm="0">
                                          <p:val>
                                            <p:strVal val="#ppt_x"/>
                                          </p:val>
                                        </p:tav>
                                        <p:tav tm="100000">
                                          <p:val>
                                            <p:strVal val="#ppt_x"/>
                                          </p:val>
                                        </p:tav>
                                      </p:tavLst>
                                    </p:anim>
                                    <p:anim calcmode="lin" valueType="num">
                                      <p:cBhvr additive="base">
                                        <p:cTn id="76" dur="500" fill="hold"/>
                                        <p:tgtEl>
                                          <p:spTgt spid="5152"/>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nodeType="clickEffect">
                                  <p:stCondLst>
                                    <p:cond delay="0"/>
                                  </p:stCondLst>
                                  <p:childTnLst>
                                    <p:set>
                                      <p:cBhvr>
                                        <p:cTn id="80" dur="1" fill="hold">
                                          <p:stCondLst>
                                            <p:cond delay="0"/>
                                          </p:stCondLst>
                                        </p:cTn>
                                        <p:tgtEl>
                                          <p:spTgt spid="5154"/>
                                        </p:tgtEl>
                                        <p:attrNameLst>
                                          <p:attrName>style.visibility</p:attrName>
                                        </p:attrNameLst>
                                      </p:cBhvr>
                                      <p:to>
                                        <p:strVal val="visible"/>
                                      </p:to>
                                    </p:set>
                                    <p:anim calcmode="lin" valueType="num">
                                      <p:cBhvr additive="base">
                                        <p:cTn id="81" dur="500" fill="hold"/>
                                        <p:tgtEl>
                                          <p:spTgt spid="5154"/>
                                        </p:tgtEl>
                                        <p:attrNameLst>
                                          <p:attrName>ppt_x</p:attrName>
                                        </p:attrNameLst>
                                      </p:cBhvr>
                                      <p:tavLst>
                                        <p:tav tm="0">
                                          <p:val>
                                            <p:strVal val="0-#ppt_w/2"/>
                                          </p:val>
                                        </p:tav>
                                        <p:tav tm="100000">
                                          <p:val>
                                            <p:strVal val="#ppt_x"/>
                                          </p:val>
                                        </p:tav>
                                      </p:tavLst>
                                    </p:anim>
                                    <p:anim calcmode="lin" valueType="num">
                                      <p:cBhvr additive="base">
                                        <p:cTn id="82" dur="500" fill="hold"/>
                                        <p:tgtEl>
                                          <p:spTgt spid="5154"/>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5148"/>
                                        </p:tgtEl>
                                        <p:attrNameLst>
                                          <p:attrName>style.visibility</p:attrName>
                                        </p:attrNameLst>
                                      </p:cBhvr>
                                      <p:to>
                                        <p:strVal val="visible"/>
                                      </p:to>
                                    </p:set>
                                    <p:anim calcmode="lin" valueType="num">
                                      <p:cBhvr additive="base">
                                        <p:cTn id="87" dur="500" fill="hold"/>
                                        <p:tgtEl>
                                          <p:spTgt spid="5148"/>
                                        </p:tgtEl>
                                        <p:attrNameLst>
                                          <p:attrName>ppt_x</p:attrName>
                                        </p:attrNameLst>
                                      </p:cBhvr>
                                      <p:tavLst>
                                        <p:tav tm="0">
                                          <p:val>
                                            <p:strVal val="0-#ppt_w/2"/>
                                          </p:val>
                                        </p:tav>
                                        <p:tav tm="100000">
                                          <p:val>
                                            <p:strVal val="#ppt_x"/>
                                          </p:val>
                                        </p:tav>
                                      </p:tavLst>
                                    </p:anim>
                                    <p:anim calcmode="lin" valueType="num">
                                      <p:cBhvr additive="base">
                                        <p:cTn id="88" dur="500" fill="hold"/>
                                        <p:tgtEl>
                                          <p:spTgt spid="5148"/>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nodeType="clickEffect">
                                  <p:stCondLst>
                                    <p:cond delay="0"/>
                                  </p:stCondLst>
                                  <p:childTnLst>
                                    <p:set>
                                      <p:cBhvr>
                                        <p:cTn id="92" dur="1" fill="hold">
                                          <p:stCondLst>
                                            <p:cond delay="0"/>
                                          </p:stCondLst>
                                        </p:cTn>
                                        <p:tgtEl>
                                          <p:spTgt spid="5158"/>
                                        </p:tgtEl>
                                        <p:attrNameLst>
                                          <p:attrName>style.visibility</p:attrName>
                                        </p:attrNameLst>
                                      </p:cBhvr>
                                      <p:to>
                                        <p:strVal val="visible"/>
                                      </p:to>
                                    </p:set>
                                    <p:anim calcmode="lin" valueType="num">
                                      <p:cBhvr additive="base">
                                        <p:cTn id="93" dur="500" fill="hold"/>
                                        <p:tgtEl>
                                          <p:spTgt spid="5158"/>
                                        </p:tgtEl>
                                        <p:attrNameLst>
                                          <p:attrName>ppt_x</p:attrName>
                                        </p:attrNameLst>
                                      </p:cBhvr>
                                      <p:tavLst>
                                        <p:tav tm="0">
                                          <p:val>
                                            <p:strVal val="0-#ppt_w/2"/>
                                          </p:val>
                                        </p:tav>
                                        <p:tav tm="100000">
                                          <p:val>
                                            <p:strVal val="#ppt_x"/>
                                          </p:val>
                                        </p:tav>
                                      </p:tavLst>
                                    </p:anim>
                                    <p:anim calcmode="lin" valueType="num">
                                      <p:cBhvr additive="base">
                                        <p:cTn id="94" dur="500" fill="hold"/>
                                        <p:tgtEl>
                                          <p:spTgt spid="5158"/>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nodeType="clickEffect">
                                  <p:stCondLst>
                                    <p:cond delay="0"/>
                                  </p:stCondLst>
                                  <p:childTnLst>
                                    <p:set>
                                      <p:cBhvr>
                                        <p:cTn id="98" dur="1" fill="hold">
                                          <p:stCondLst>
                                            <p:cond delay="0"/>
                                          </p:stCondLst>
                                        </p:cTn>
                                        <p:tgtEl>
                                          <p:spTgt spid="5155"/>
                                        </p:tgtEl>
                                        <p:attrNameLst>
                                          <p:attrName>style.visibility</p:attrName>
                                        </p:attrNameLst>
                                      </p:cBhvr>
                                      <p:to>
                                        <p:strVal val="visible"/>
                                      </p:to>
                                    </p:set>
                                    <p:anim calcmode="lin" valueType="num">
                                      <p:cBhvr additive="base">
                                        <p:cTn id="99" dur="500" fill="hold"/>
                                        <p:tgtEl>
                                          <p:spTgt spid="5155"/>
                                        </p:tgtEl>
                                        <p:attrNameLst>
                                          <p:attrName>ppt_x</p:attrName>
                                        </p:attrNameLst>
                                      </p:cBhvr>
                                      <p:tavLst>
                                        <p:tav tm="0">
                                          <p:val>
                                            <p:strVal val="0-#ppt_w/2"/>
                                          </p:val>
                                        </p:tav>
                                        <p:tav tm="100000">
                                          <p:val>
                                            <p:strVal val="#ppt_x"/>
                                          </p:val>
                                        </p:tav>
                                      </p:tavLst>
                                    </p:anim>
                                    <p:anim calcmode="lin" valueType="num">
                                      <p:cBhvr additive="base">
                                        <p:cTn id="100" dur="500" fill="hold"/>
                                        <p:tgtEl>
                                          <p:spTgt spid="5155"/>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5149"/>
                                        </p:tgtEl>
                                        <p:attrNameLst>
                                          <p:attrName>style.visibility</p:attrName>
                                        </p:attrNameLst>
                                      </p:cBhvr>
                                      <p:to>
                                        <p:strVal val="visible"/>
                                      </p:to>
                                    </p:set>
                                    <p:anim calcmode="lin" valueType="num">
                                      <p:cBhvr additive="base">
                                        <p:cTn id="105" dur="500" fill="hold"/>
                                        <p:tgtEl>
                                          <p:spTgt spid="5149"/>
                                        </p:tgtEl>
                                        <p:attrNameLst>
                                          <p:attrName>ppt_x</p:attrName>
                                        </p:attrNameLst>
                                      </p:cBhvr>
                                      <p:tavLst>
                                        <p:tav tm="0">
                                          <p:val>
                                            <p:strVal val="0-#ppt_w/2"/>
                                          </p:val>
                                        </p:tav>
                                        <p:tav tm="100000">
                                          <p:val>
                                            <p:strVal val="#ppt_x"/>
                                          </p:val>
                                        </p:tav>
                                      </p:tavLst>
                                    </p:anim>
                                    <p:anim calcmode="lin" valueType="num">
                                      <p:cBhvr additive="base">
                                        <p:cTn id="106" dur="500" fill="hold"/>
                                        <p:tgtEl>
                                          <p:spTgt spid="5149"/>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nodeType="clickEffect">
                                  <p:stCondLst>
                                    <p:cond delay="0"/>
                                  </p:stCondLst>
                                  <p:childTnLst>
                                    <p:set>
                                      <p:cBhvr>
                                        <p:cTn id="110" dur="1" fill="hold">
                                          <p:stCondLst>
                                            <p:cond delay="0"/>
                                          </p:stCondLst>
                                        </p:cTn>
                                        <p:tgtEl>
                                          <p:spTgt spid="5159"/>
                                        </p:tgtEl>
                                        <p:attrNameLst>
                                          <p:attrName>style.visibility</p:attrName>
                                        </p:attrNameLst>
                                      </p:cBhvr>
                                      <p:to>
                                        <p:strVal val="visible"/>
                                      </p:to>
                                    </p:set>
                                    <p:anim calcmode="lin" valueType="num">
                                      <p:cBhvr additive="base">
                                        <p:cTn id="111" dur="500" fill="hold"/>
                                        <p:tgtEl>
                                          <p:spTgt spid="5159"/>
                                        </p:tgtEl>
                                        <p:attrNameLst>
                                          <p:attrName>ppt_x</p:attrName>
                                        </p:attrNameLst>
                                      </p:cBhvr>
                                      <p:tavLst>
                                        <p:tav tm="0">
                                          <p:val>
                                            <p:strVal val="0-#ppt_w/2"/>
                                          </p:val>
                                        </p:tav>
                                        <p:tav tm="100000">
                                          <p:val>
                                            <p:strVal val="#ppt_x"/>
                                          </p:val>
                                        </p:tav>
                                      </p:tavLst>
                                    </p:anim>
                                    <p:anim calcmode="lin" valueType="num">
                                      <p:cBhvr additive="base">
                                        <p:cTn id="112" dur="500" fill="hold"/>
                                        <p:tgtEl>
                                          <p:spTgt spid="5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nimBg="1" autoUpdateAnimBg="0"/>
      <p:bldP spid="5131" grpId="0" animBg="1" autoUpdateAnimBg="0"/>
      <p:bldP spid="5138" grpId="0" animBg="1" autoUpdateAnimBg="0"/>
      <p:bldP spid="5139" grpId="0" animBg="1" autoUpdateAnimBg="0"/>
      <p:bldP spid="5141" grpId="0" animBg="1" autoUpdateAnimBg="0"/>
      <p:bldP spid="5148" grpId="0" animBg="1" autoUpdateAnimBg="0"/>
      <p:bldP spid="5149" grpId="0" animBg="1" autoUpdateAnimBg="0"/>
      <p:bldP spid="5152"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563F-E5C0-4490-8EB1-A4B24EC5D283}"/>
              </a:ext>
            </a:extLst>
          </p:cNvPr>
          <p:cNvSpPr>
            <a:spLocks noGrp="1"/>
          </p:cNvSpPr>
          <p:nvPr>
            <p:ph type="title"/>
          </p:nvPr>
        </p:nvSpPr>
        <p:spPr/>
        <p:txBody>
          <a:bodyPr/>
          <a:lstStyle/>
          <a:p>
            <a:r>
              <a:rPr lang="en-US" dirty="0"/>
              <a:t>Why Bother?</a:t>
            </a:r>
          </a:p>
        </p:txBody>
      </p:sp>
      <p:sp>
        <p:nvSpPr>
          <p:cNvPr id="3" name="Content Placeholder 2">
            <a:extLst>
              <a:ext uri="{FF2B5EF4-FFF2-40B4-BE49-F238E27FC236}">
                <a16:creationId xmlns:a16="http://schemas.microsoft.com/office/drawing/2014/main" id="{60062BD8-FC3D-4D2B-B072-49B4BD2B9CF4}"/>
              </a:ext>
            </a:extLst>
          </p:cNvPr>
          <p:cNvSpPr>
            <a:spLocks noGrp="1"/>
          </p:cNvSpPr>
          <p:nvPr>
            <p:ph idx="1"/>
          </p:nvPr>
        </p:nvSpPr>
        <p:spPr>
          <a:xfrm>
            <a:off x="951571" y="1825625"/>
            <a:ext cx="10515600" cy="4667250"/>
          </a:xfrm>
        </p:spPr>
        <p:txBody>
          <a:bodyPr>
            <a:normAutofit/>
          </a:bodyPr>
          <a:lstStyle/>
          <a:p>
            <a:endParaRPr lang="en-US" dirty="0">
              <a:solidFill>
                <a:srgbClr val="FF0000"/>
              </a:solidFill>
            </a:endParaRPr>
          </a:p>
          <a:p>
            <a:r>
              <a:rPr lang="en-US" sz="3600" dirty="0">
                <a:solidFill>
                  <a:srgbClr val="FF0000"/>
                </a:solidFill>
                <a:sym typeface="Wingdings" panose="05000000000000000000" pitchFamily="2" charset="2"/>
              </a:rPr>
              <a:t> Less </a:t>
            </a:r>
            <a:r>
              <a:rPr lang="en-US" sz="3600" b="1" u="sng" dirty="0">
                <a:solidFill>
                  <a:srgbClr val="FF0000"/>
                </a:solidFill>
                <a:sym typeface="Wingdings" panose="05000000000000000000" pitchFamily="2" charset="2"/>
              </a:rPr>
              <a:t>competition</a:t>
            </a:r>
            <a:r>
              <a:rPr lang="en-US" sz="3600" dirty="0">
                <a:solidFill>
                  <a:srgbClr val="FF0000"/>
                </a:solidFill>
                <a:sym typeface="Wingdings" panose="05000000000000000000" pitchFamily="2" charset="2"/>
              </a:rPr>
              <a:t>. </a:t>
            </a:r>
            <a:r>
              <a:rPr lang="en-US" sz="3600" dirty="0">
                <a:solidFill>
                  <a:schemeClr val="accent1"/>
                </a:solidFill>
                <a:sym typeface="Wingdings" panose="05000000000000000000" pitchFamily="2" charset="2"/>
              </a:rPr>
              <a:t> d</a:t>
            </a:r>
            <a:r>
              <a:rPr lang="en-US" altLang="en-US" sz="3600" dirty="0">
                <a:solidFill>
                  <a:schemeClr val="accent1"/>
                </a:solidFill>
              </a:rPr>
              <a:t>o not have to </a:t>
            </a:r>
            <a:r>
              <a:rPr lang="en-US" altLang="en-US" sz="3600" b="1" dirty="0">
                <a:solidFill>
                  <a:schemeClr val="accent1"/>
                </a:solidFill>
              </a:rPr>
              <a:t>compete</a:t>
            </a:r>
            <a:r>
              <a:rPr lang="en-US" altLang="en-US" sz="3600" dirty="0">
                <a:solidFill>
                  <a:schemeClr val="accent1"/>
                </a:solidFill>
              </a:rPr>
              <a:t> with the parent for resources (light, water, nutrients, space).</a:t>
            </a:r>
            <a:endParaRPr lang="en-US" sz="3600" dirty="0">
              <a:solidFill>
                <a:srgbClr val="FF0000"/>
              </a:solidFill>
              <a:sym typeface="Wingdings" panose="05000000000000000000" pitchFamily="2" charset="2"/>
            </a:endParaRPr>
          </a:p>
          <a:p>
            <a:r>
              <a:rPr lang="en-US" sz="3600" dirty="0">
                <a:solidFill>
                  <a:srgbClr val="FF0000"/>
                </a:solidFill>
                <a:sym typeface="Wingdings" panose="05000000000000000000" pitchFamily="2" charset="2"/>
              </a:rPr>
              <a:t>Allows for </a:t>
            </a:r>
            <a:r>
              <a:rPr lang="en-US" sz="3600" b="1" u="sng" dirty="0">
                <a:solidFill>
                  <a:srgbClr val="FF0000"/>
                </a:solidFill>
                <a:sym typeface="Wingdings" panose="05000000000000000000" pitchFamily="2" charset="2"/>
              </a:rPr>
              <a:t>colonization</a:t>
            </a:r>
            <a:r>
              <a:rPr lang="en-US" sz="3600" dirty="0">
                <a:solidFill>
                  <a:srgbClr val="FF0000"/>
                </a:solidFill>
                <a:sym typeface="Wingdings" panose="05000000000000000000" pitchFamily="2" charset="2"/>
              </a:rPr>
              <a:t> of new environment</a:t>
            </a:r>
            <a:endParaRPr lang="en-US" sz="3600" dirty="0">
              <a:solidFill>
                <a:srgbClr val="FF0000"/>
              </a:solidFill>
            </a:endParaRPr>
          </a:p>
        </p:txBody>
      </p:sp>
    </p:spTree>
    <p:extLst>
      <p:ext uri="{BB962C8B-B14F-4D97-AF65-F5344CB8AC3E}">
        <p14:creationId xmlns:p14="http://schemas.microsoft.com/office/powerpoint/2010/main" val="4210903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6D3B-BC83-4981-81C9-DC461CB7E70C}"/>
              </a:ext>
            </a:extLst>
          </p:cNvPr>
          <p:cNvSpPr>
            <a:spLocks noGrp="1"/>
          </p:cNvSpPr>
          <p:nvPr>
            <p:ph type="title"/>
          </p:nvPr>
        </p:nvSpPr>
        <p:spPr/>
        <p:txBody>
          <a:bodyPr/>
          <a:lstStyle/>
          <a:p>
            <a:r>
              <a:rPr lang="en-US" dirty="0"/>
              <a:t>Types of Seed Dispersal</a:t>
            </a:r>
          </a:p>
        </p:txBody>
      </p:sp>
      <p:sp>
        <p:nvSpPr>
          <p:cNvPr id="3" name="Content Placeholder 2">
            <a:extLst>
              <a:ext uri="{FF2B5EF4-FFF2-40B4-BE49-F238E27FC236}">
                <a16:creationId xmlns:a16="http://schemas.microsoft.com/office/drawing/2014/main" id="{A4258BB2-950C-4180-A032-CB894A8FD4F7}"/>
              </a:ext>
            </a:extLst>
          </p:cNvPr>
          <p:cNvSpPr>
            <a:spLocks noGrp="1"/>
          </p:cNvSpPr>
          <p:nvPr>
            <p:ph idx="1"/>
          </p:nvPr>
        </p:nvSpPr>
        <p:spPr>
          <a:xfrm>
            <a:off x="411875" y="1864014"/>
            <a:ext cx="10515600" cy="4351338"/>
          </a:xfrm>
        </p:spPr>
        <p:txBody>
          <a:bodyPr/>
          <a:lstStyle/>
          <a:p>
            <a:r>
              <a:rPr lang="en-US" b="1" u="sng" dirty="0"/>
              <a:t>Wind</a:t>
            </a:r>
          </a:p>
          <a:p>
            <a:r>
              <a:rPr lang="en-US" b="1" u="sng" dirty="0"/>
              <a:t>Water</a:t>
            </a:r>
          </a:p>
          <a:p>
            <a:r>
              <a:rPr lang="en-US" b="1" u="sng" dirty="0"/>
              <a:t>Fur</a:t>
            </a:r>
            <a:r>
              <a:rPr lang="en-US" dirty="0"/>
              <a:t> – hooks, sticky</a:t>
            </a:r>
          </a:p>
          <a:p>
            <a:r>
              <a:rPr lang="en-US" b="1" u="sng" dirty="0"/>
              <a:t>Humans/animals </a:t>
            </a:r>
            <a:r>
              <a:rPr lang="en-US" dirty="0"/>
              <a:t>– yummy fruit</a:t>
            </a:r>
          </a:p>
          <a:p>
            <a:r>
              <a:rPr lang="en-US" b="1" u="sng" dirty="0"/>
              <a:t>Explosion</a:t>
            </a:r>
            <a:r>
              <a:rPr lang="en-US" dirty="0"/>
              <a:t>  </a:t>
            </a:r>
            <a:r>
              <a:rPr lang="en-US" sz="2000" dirty="0">
                <a:hlinkClick r:id="rId3"/>
              </a:rPr>
              <a:t>https://www.youtube.com/watch?v=OB0P3mx_lxY</a:t>
            </a:r>
            <a:endParaRPr lang="en-US" sz="2000" dirty="0"/>
          </a:p>
          <a:p>
            <a:endParaRPr lang="en-US" sz="2000" dirty="0"/>
          </a:p>
          <a:p>
            <a:endParaRPr lang="en-US" dirty="0"/>
          </a:p>
        </p:txBody>
      </p:sp>
      <p:pic>
        <p:nvPicPr>
          <p:cNvPr id="33794" name="Picture 2" descr="seed dispersal">
            <a:extLst>
              <a:ext uri="{FF2B5EF4-FFF2-40B4-BE49-F238E27FC236}">
                <a16:creationId xmlns:a16="http://schemas.microsoft.com/office/drawing/2014/main" id="{E668E5AE-902A-4A8B-B18E-4DC509A00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87" y="5167312"/>
            <a:ext cx="1904545" cy="1325563"/>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Burdock Burs Photograph by Photo Researchers">
            <a:extLst>
              <a:ext uri="{FF2B5EF4-FFF2-40B4-BE49-F238E27FC236}">
                <a16:creationId xmlns:a16="http://schemas.microsoft.com/office/drawing/2014/main" id="{4D6D0E2C-F9F8-46DF-A560-487842D87B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7817" y="4615347"/>
            <a:ext cx="3374183" cy="2335684"/>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The uplifting science of how dandelion seeds stay aloft | NOVA | PBS | NOVA  | PBS">
            <a:extLst>
              <a:ext uri="{FF2B5EF4-FFF2-40B4-BE49-F238E27FC236}">
                <a16:creationId xmlns:a16="http://schemas.microsoft.com/office/drawing/2014/main" id="{5AAA3B97-BB51-4A96-8CAB-5F0D3487EF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5424" y="0"/>
            <a:ext cx="3636576" cy="2045574"/>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Abiotic Factors">
            <a:extLst>
              <a:ext uri="{FF2B5EF4-FFF2-40B4-BE49-F238E27FC236}">
                <a16:creationId xmlns:a16="http://schemas.microsoft.com/office/drawing/2014/main" id="{3EBDDBF2-64C8-4650-9E73-E006CEB0F2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0661" y="2180511"/>
            <a:ext cx="3501339" cy="2299899"/>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descr="Black Berry Bush In The Garden Stock Photo, Picture And Royalty Free Image.  Image 8167235.">
            <a:extLst>
              <a:ext uri="{FF2B5EF4-FFF2-40B4-BE49-F238E27FC236}">
                <a16:creationId xmlns:a16="http://schemas.microsoft.com/office/drawing/2014/main" id="{C9A69A60-F60C-4E54-BB96-7ABFEE5AF8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0800" y="1509713"/>
            <a:ext cx="3284017" cy="227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64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57E3-0347-4A3A-9A00-CE45F0242D57}"/>
              </a:ext>
            </a:extLst>
          </p:cNvPr>
          <p:cNvSpPr>
            <a:spLocks noGrp="1"/>
          </p:cNvSpPr>
          <p:nvPr>
            <p:ph type="title"/>
          </p:nvPr>
        </p:nvSpPr>
        <p:spPr/>
        <p:txBody>
          <a:bodyPr/>
          <a:lstStyle/>
          <a:p>
            <a:r>
              <a:rPr lang="en-US" dirty="0"/>
              <a:t>Seed Dispersal</a:t>
            </a:r>
          </a:p>
        </p:txBody>
      </p:sp>
      <p:pic>
        <p:nvPicPr>
          <p:cNvPr id="1026" name="Picture 2" descr="seed | Form, Function, Dispersal, &amp;amp; Germination | Britannica">
            <a:extLst>
              <a:ext uri="{FF2B5EF4-FFF2-40B4-BE49-F238E27FC236}">
                <a16:creationId xmlns:a16="http://schemas.microsoft.com/office/drawing/2014/main" id="{2AE01876-1CE7-4B1F-8BE4-2A11CCE80CA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8342" y="86186"/>
            <a:ext cx="11495316" cy="668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26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5E92DAC-1F29-46DF-B528-57C4711FFFC8}"/>
              </a:ext>
            </a:extLst>
          </p:cNvPr>
          <p:cNvSpPr>
            <a:spLocks noGrp="1" noChangeArrowheads="1"/>
          </p:cNvSpPr>
          <p:nvPr>
            <p:ph type="title"/>
          </p:nvPr>
        </p:nvSpPr>
        <p:spPr>
          <a:xfrm>
            <a:off x="3055939" y="1265239"/>
            <a:ext cx="6446837" cy="566737"/>
          </a:xfrm>
        </p:spPr>
        <p:txBody>
          <a:bodyPr>
            <a:normAutofit fontScale="90000"/>
          </a:bodyPr>
          <a:lstStyle/>
          <a:p>
            <a:pPr eaLnBrk="1" hangingPunct="1"/>
            <a:r>
              <a:rPr lang="en-US" altLang="en-US"/>
              <a:t>Life on land: Good, right?</a:t>
            </a:r>
          </a:p>
        </p:txBody>
      </p:sp>
      <p:sp>
        <p:nvSpPr>
          <p:cNvPr id="3" name="Content Placeholder 2">
            <a:extLst>
              <a:ext uri="{FF2B5EF4-FFF2-40B4-BE49-F238E27FC236}">
                <a16:creationId xmlns:a16="http://schemas.microsoft.com/office/drawing/2014/main" id="{A5C7A76A-0FAA-42D0-9AD8-CD5665867101}"/>
              </a:ext>
            </a:extLst>
          </p:cNvPr>
          <p:cNvSpPr>
            <a:spLocks noGrp="1"/>
          </p:cNvSpPr>
          <p:nvPr>
            <p:ph idx="1"/>
          </p:nvPr>
        </p:nvSpPr>
        <p:spPr/>
        <p:txBody>
          <a:bodyPr/>
          <a:lstStyle/>
          <a:p>
            <a:pPr marL="0" indent="0">
              <a:buNone/>
              <a:defRPr/>
            </a:pPr>
            <a:r>
              <a:rPr lang="en-US" b="1" dirty="0"/>
              <a:t>Advantages: </a:t>
            </a:r>
          </a:p>
          <a:p>
            <a:pPr eaLnBrk="1" hangingPunct="1">
              <a:defRPr/>
            </a:pPr>
            <a:r>
              <a:rPr lang="en-US" dirty="0"/>
              <a:t>Abundant sunlight, </a:t>
            </a:r>
          </a:p>
          <a:p>
            <a:pPr eaLnBrk="1" hangingPunct="1">
              <a:defRPr/>
            </a:pPr>
            <a:r>
              <a:rPr lang="en-US" dirty="0"/>
              <a:t>Continuous free movement of oxygen and CO</a:t>
            </a:r>
            <a:r>
              <a:rPr lang="en-US" baseline="-25000" dirty="0"/>
              <a:t>2</a:t>
            </a:r>
            <a:r>
              <a:rPr lang="en-US" dirty="0"/>
              <a:t>. </a:t>
            </a:r>
          </a:p>
          <a:p>
            <a:pPr eaLnBrk="1" hangingPunct="1">
              <a:defRPr/>
            </a:pPr>
            <a:endParaRPr lang="en-US" dirty="0"/>
          </a:p>
          <a:p>
            <a:pPr marL="0" indent="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41741B7-D4A8-41D2-B87E-C94D462539A7}"/>
              </a:ext>
            </a:extLst>
          </p:cNvPr>
          <p:cNvSpPr>
            <a:spLocks noGrp="1" noChangeArrowheads="1"/>
          </p:cNvSpPr>
          <p:nvPr>
            <p:ph type="title"/>
          </p:nvPr>
        </p:nvSpPr>
        <p:spPr>
          <a:xfrm>
            <a:off x="2871789" y="549275"/>
            <a:ext cx="6448425" cy="565150"/>
          </a:xfrm>
        </p:spPr>
        <p:txBody>
          <a:bodyPr>
            <a:normAutofit fontScale="90000"/>
          </a:bodyPr>
          <a:lstStyle/>
          <a:p>
            <a:pPr eaLnBrk="1" hangingPunct="1"/>
            <a:r>
              <a:rPr lang="en-US" altLang="en-US"/>
              <a:t>Life on land: Good, right?</a:t>
            </a:r>
          </a:p>
        </p:txBody>
      </p:sp>
      <p:sp>
        <p:nvSpPr>
          <p:cNvPr id="3" name="Content Placeholder 2">
            <a:extLst>
              <a:ext uri="{FF2B5EF4-FFF2-40B4-BE49-F238E27FC236}">
                <a16:creationId xmlns:a16="http://schemas.microsoft.com/office/drawing/2014/main" id="{A5C7A76A-0FAA-42D0-9AD8-CD5665867101}"/>
              </a:ext>
            </a:extLst>
          </p:cNvPr>
          <p:cNvSpPr>
            <a:spLocks noGrp="1"/>
          </p:cNvSpPr>
          <p:nvPr>
            <p:ph idx="1"/>
          </p:nvPr>
        </p:nvSpPr>
        <p:spPr>
          <a:xfrm>
            <a:off x="409074" y="1885950"/>
            <a:ext cx="11550315" cy="4057650"/>
          </a:xfrm>
        </p:spPr>
        <p:txBody>
          <a:bodyPr>
            <a:normAutofit/>
          </a:bodyPr>
          <a:lstStyle/>
          <a:p>
            <a:pPr marL="0" indent="0">
              <a:buNone/>
              <a:defRPr/>
            </a:pPr>
            <a:r>
              <a:rPr lang="en-US" b="1" dirty="0"/>
              <a:t>BUT: </a:t>
            </a:r>
          </a:p>
          <a:p>
            <a:pPr eaLnBrk="1" hangingPunct="1">
              <a:defRPr/>
            </a:pPr>
            <a:r>
              <a:rPr lang="en-US" sz="3600" dirty="0">
                <a:solidFill>
                  <a:srgbClr val="FF0000"/>
                </a:solidFill>
              </a:rPr>
              <a:t>Water and nutrients only from </a:t>
            </a:r>
            <a:r>
              <a:rPr lang="en-US" sz="3600" i="1" dirty="0">
                <a:solidFill>
                  <a:srgbClr val="FF0000"/>
                </a:solidFill>
              </a:rPr>
              <a:t>soil</a:t>
            </a:r>
            <a:r>
              <a:rPr lang="en-US" sz="3600" dirty="0">
                <a:solidFill>
                  <a:srgbClr val="FF0000"/>
                </a:solidFill>
              </a:rPr>
              <a:t>. </a:t>
            </a:r>
          </a:p>
          <a:p>
            <a:pPr eaLnBrk="1" hangingPunct="1">
              <a:defRPr/>
            </a:pPr>
            <a:r>
              <a:rPr lang="en-US" sz="3600" dirty="0">
                <a:solidFill>
                  <a:srgbClr val="FF0000"/>
                </a:solidFill>
              </a:rPr>
              <a:t>Increased risk of </a:t>
            </a:r>
            <a:r>
              <a:rPr lang="en-US" sz="3600" i="1" dirty="0">
                <a:solidFill>
                  <a:srgbClr val="FF0000"/>
                </a:solidFill>
              </a:rPr>
              <a:t>drying</a:t>
            </a:r>
            <a:r>
              <a:rPr lang="en-US" sz="3600" dirty="0">
                <a:solidFill>
                  <a:srgbClr val="FF0000"/>
                </a:solidFill>
              </a:rPr>
              <a:t> out. </a:t>
            </a:r>
          </a:p>
          <a:p>
            <a:pPr eaLnBrk="1" hangingPunct="1">
              <a:defRPr/>
            </a:pPr>
            <a:r>
              <a:rPr lang="en-US" sz="3600" dirty="0">
                <a:solidFill>
                  <a:srgbClr val="FF0000"/>
                </a:solidFill>
              </a:rPr>
              <a:t>Need to keep </a:t>
            </a:r>
            <a:r>
              <a:rPr lang="en-US" sz="3600" i="1" dirty="0">
                <a:solidFill>
                  <a:srgbClr val="FF0000"/>
                </a:solidFill>
              </a:rPr>
              <a:t>photosynthetic </a:t>
            </a:r>
            <a:r>
              <a:rPr lang="en-US" sz="3600" dirty="0">
                <a:solidFill>
                  <a:srgbClr val="FF0000"/>
                </a:solidFill>
              </a:rPr>
              <a:t>tissues upright to capture sun. </a:t>
            </a:r>
          </a:p>
          <a:p>
            <a:pPr eaLnBrk="1" hangingPunct="1">
              <a:defRPr/>
            </a:pPr>
            <a:r>
              <a:rPr lang="en-US" sz="3600" dirty="0">
                <a:solidFill>
                  <a:srgbClr val="FF0000"/>
                </a:solidFill>
              </a:rPr>
              <a:t>Need a way to </a:t>
            </a:r>
            <a:r>
              <a:rPr lang="en-US" sz="3600" i="1" dirty="0">
                <a:solidFill>
                  <a:srgbClr val="FF0000"/>
                </a:solidFill>
              </a:rPr>
              <a:t>reproduce</a:t>
            </a:r>
            <a:r>
              <a:rPr lang="en-US" sz="3600" dirty="0">
                <a:solidFill>
                  <a:srgbClr val="FF0000"/>
                </a:solidFill>
              </a:rPr>
              <a:t> that doesn’t dependent on water. </a:t>
            </a:r>
          </a:p>
          <a:p>
            <a:pPr eaLnBrk="1" hangingPunct="1">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37E84D1-8F24-4D2C-B0CF-823A9A56399D}"/>
              </a:ext>
            </a:extLst>
          </p:cNvPr>
          <p:cNvSpPr>
            <a:spLocks noGrp="1" noChangeArrowheads="1"/>
          </p:cNvSpPr>
          <p:nvPr>
            <p:ph type="title"/>
          </p:nvPr>
        </p:nvSpPr>
        <p:spPr/>
        <p:txBody>
          <a:bodyPr/>
          <a:lstStyle/>
          <a:p>
            <a:r>
              <a:rPr lang="en-US" altLang="en-US"/>
              <a:t>Why the change? Why evolve?</a:t>
            </a:r>
          </a:p>
        </p:txBody>
      </p:sp>
      <p:sp>
        <p:nvSpPr>
          <p:cNvPr id="11267" name="Content Placeholder 2">
            <a:extLst>
              <a:ext uri="{FF2B5EF4-FFF2-40B4-BE49-F238E27FC236}">
                <a16:creationId xmlns:a16="http://schemas.microsoft.com/office/drawing/2014/main" id="{7F8A0225-CD80-4397-B332-E72694CB0845}"/>
              </a:ext>
            </a:extLst>
          </p:cNvPr>
          <p:cNvSpPr>
            <a:spLocks noGrp="1" noChangeArrowheads="1"/>
          </p:cNvSpPr>
          <p:nvPr>
            <p:ph idx="1"/>
          </p:nvPr>
        </p:nvSpPr>
        <p:spPr/>
        <p:txBody>
          <a:bodyPr/>
          <a:lstStyle/>
          <a:p>
            <a:r>
              <a:rPr lang="en-US" altLang="en-US">
                <a:solidFill>
                  <a:srgbClr val="0070C0"/>
                </a:solidFill>
              </a:rPr>
              <a:t>Environments change.</a:t>
            </a:r>
          </a:p>
          <a:p>
            <a:r>
              <a:rPr lang="en-US" altLang="en-US">
                <a:solidFill>
                  <a:srgbClr val="0070C0"/>
                </a:solidFill>
              </a:rPr>
              <a:t>Continents became drier, making it harder for spore-bearing plants to survive and reproduce.</a:t>
            </a:r>
          </a:p>
          <a:p>
            <a:r>
              <a:rPr lang="en-US" altLang="en-US">
                <a:solidFill>
                  <a:srgbClr val="0070C0"/>
                </a:solidFill>
              </a:rPr>
              <a:t>Many mosses and ferns became extinct and were replaced by seed plants.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903A5F43-52BE-424E-98D1-6A40BD2C2518}"/>
              </a:ext>
            </a:extLst>
          </p:cNvPr>
          <p:cNvSpPr>
            <a:spLocks noGrp="1" noChangeArrowheads="1"/>
          </p:cNvSpPr>
          <p:nvPr>
            <p:ph type="title"/>
          </p:nvPr>
        </p:nvSpPr>
        <p:spPr/>
        <p:txBody>
          <a:bodyPr/>
          <a:lstStyle/>
          <a:p>
            <a:r>
              <a:rPr lang="en-US" altLang="en-US"/>
              <a:t>What Adaptations have Seed plants evolved?</a:t>
            </a:r>
          </a:p>
        </p:txBody>
      </p:sp>
      <p:sp>
        <p:nvSpPr>
          <p:cNvPr id="59395" name="Content Placeholder 2">
            <a:extLst>
              <a:ext uri="{FF2B5EF4-FFF2-40B4-BE49-F238E27FC236}">
                <a16:creationId xmlns:a16="http://schemas.microsoft.com/office/drawing/2014/main" id="{B10346EA-18F2-43EF-ADEE-B975CCBFAFDB}"/>
              </a:ext>
            </a:extLst>
          </p:cNvPr>
          <p:cNvSpPr>
            <a:spLocks noGrp="1" noChangeArrowheads="1"/>
          </p:cNvSpPr>
          <p:nvPr>
            <p:ph idx="1"/>
          </p:nvPr>
        </p:nvSpPr>
        <p:spPr/>
        <p:txBody>
          <a:bodyPr/>
          <a:lstStyle/>
          <a:p>
            <a:endParaRPr lang="en-US" altLang="en-US"/>
          </a:p>
        </p:txBody>
      </p:sp>
    </p:spTree>
    <p:extLst>
      <p:ext uri="{BB962C8B-B14F-4D97-AF65-F5344CB8AC3E}">
        <p14:creationId xmlns:p14="http://schemas.microsoft.com/office/powerpoint/2010/main" val="195957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94498BA-377E-4598-8B05-B166FB8428A8}"/>
              </a:ext>
            </a:extLst>
          </p:cNvPr>
          <p:cNvSpPr>
            <a:spLocks noGrp="1" noChangeArrowheads="1"/>
          </p:cNvSpPr>
          <p:nvPr>
            <p:ph type="title"/>
          </p:nvPr>
        </p:nvSpPr>
        <p:spPr>
          <a:xfrm>
            <a:off x="2205038" y="190500"/>
            <a:ext cx="7772400" cy="1143000"/>
          </a:xfrm>
        </p:spPr>
        <p:txBody>
          <a:bodyPr/>
          <a:lstStyle/>
          <a:p>
            <a:pPr algn="l"/>
            <a:r>
              <a:rPr lang="en-US" altLang="en-US"/>
              <a:t>Seed plants in General</a:t>
            </a:r>
          </a:p>
        </p:txBody>
      </p:sp>
      <p:sp>
        <p:nvSpPr>
          <p:cNvPr id="14339" name="Content Placeholder 2">
            <a:extLst>
              <a:ext uri="{FF2B5EF4-FFF2-40B4-BE49-F238E27FC236}">
                <a16:creationId xmlns:a16="http://schemas.microsoft.com/office/drawing/2014/main" id="{99E76EDD-9FE3-4903-83E4-903E10A176B5}"/>
              </a:ext>
            </a:extLst>
          </p:cNvPr>
          <p:cNvSpPr>
            <a:spLocks noGrp="1" noChangeArrowheads="1"/>
          </p:cNvSpPr>
          <p:nvPr>
            <p:ph idx="1"/>
          </p:nvPr>
        </p:nvSpPr>
        <p:spPr>
          <a:xfrm>
            <a:off x="755374" y="1628775"/>
            <a:ext cx="10416209" cy="4114800"/>
          </a:xfrm>
        </p:spPr>
        <p:txBody>
          <a:bodyPr>
            <a:normAutofit/>
          </a:bodyPr>
          <a:lstStyle/>
          <a:p>
            <a:r>
              <a:rPr lang="en-US" altLang="en-US" dirty="0">
                <a:solidFill>
                  <a:schemeClr val="accent1"/>
                </a:solidFill>
              </a:rPr>
              <a:t>Vascular tissue with True Roots, Stems, Leaves</a:t>
            </a:r>
          </a:p>
          <a:p>
            <a:r>
              <a:rPr lang="en-US" altLang="en-US" dirty="0">
                <a:solidFill>
                  <a:schemeClr val="accent1"/>
                </a:solidFill>
              </a:rPr>
              <a:t>Cell walls with cellulose (can be bigger) </a:t>
            </a:r>
          </a:p>
          <a:p>
            <a:r>
              <a:rPr lang="en-US" altLang="en-US" dirty="0">
                <a:solidFill>
                  <a:schemeClr val="accent1"/>
                </a:solidFill>
              </a:rPr>
              <a:t>Alternation of Generation: </a:t>
            </a:r>
          </a:p>
          <a:p>
            <a:pPr lvl="1"/>
            <a:r>
              <a:rPr lang="en-US" altLang="en-US" dirty="0">
                <a:solidFill>
                  <a:schemeClr val="accent1"/>
                </a:solidFill>
              </a:rPr>
              <a:t>Dominant sporophyte</a:t>
            </a:r>
          </a:p>
          <a:p>
            <a:pPr lvl="1"/>
            <a:r>
              <a:rPr lang="en-US" altLang="en-US" dirty="0">
                <a:solidFill>
                  <a:schemeClr val="accent1"/>
                </a:solidFill>
              </a:rPr>
              <a:t>Microscopic gametophyte – only a few cells</a:t>
            </a:r>
          </a:p>
          <a:p>
            <a:r>
              <a:rPr lang="en-US" altLang="en-US" b="1" dirty="0">
                <a:solidFill>
                  <a:schemeClr val="accent1"/>
                </a:solidFill>
              </a:rPr>
              <a:t>Don’t require water for reproduction: Produce Seeds</a:t>
            </a:r>
          </a:p>
          <a:p>
            <a:endParaRPr lang="en-US" altLang="en-US" dirty="0"/>
          </a:p>
        </p:txBody>
      </p:sp>
    </p:spTree>
    <p:extLst>
      <p:ext uri="{BB962C8B-B14F-4D97-AF65-F5344CB8AC3E}">
        <p14:creationId xmlns:p14="http://schemas.microsoft.com/office/powerpoint/2010/main" val="1142359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1901</Words>
  <Application>Microsoft Office PowerPoint</Application>
  <PresentationFormat>Widescreen</PresentationFormat>
  <Paragraphs>264</Paragraphs>
  <Slides>42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Comic Sans MS</vt:lpstr>
      <vt:lpstr>Floralies</vt:lpstr>
      <vt:lpstr>Times New Roman</vt:lpstr>
      <vt:lpstr>Office Theme</vt:lpstr>
      <vt:lpstr>SEEDS</vt:lpstr>
      <vt:lpstr>Learning Guide</vt:lpstr>
      <vt:lpstr>Land Plants</vt:lpstr>
      <vt:lpstr>PowerPoint Presentation</vt:lpstr>
      <vt:lpstr>Life on land: Good, right?</vt:lpstr>
      <vt:lpstr>Life on land: Good, right?</vt:lpstr>
      <vt:lpstr>Why the change? Why evolve?</vt:lpstr>
      <vt:lpstr>What Adaptations have Seed plants evolved?</vt:lpstr>
      <vt:lpstr>Seed plants in General</vt:lpstr>
      <vt:lpstr>Evolutionary Trend: shrinking gametophyte</vt:lpstr>
      <vt:lpstr>What’s New? Reduced Gametophyte</vt:lpstr>
      <vt:lpstr>What’s New? </vt:lpstr>
      <vt:lpstr>Parts of a Seed</vt:lpstr>
      <vt:lpstr>Why are seeds so great?</vt:lpstr>
      <vt:lpstr>How a seed is made</vt:lpstr>
      <vt:lpstr>Sexual Reproduction in Angiosperms (Flowering Plants)</vt:lpstr>
      <vt:lpstr>Sexual Reproduction in Angiosperms</vt:lpstr>
      <vt:lpstr>Flowers Solve Problems </vt:lpstr>
      <vt:lpstr>Why are flowers so Successful?</vt:lpstr>
      <vt:lpstr>PowerPoint Presentation</vt:lpstr>
      <vt:lpstr>Co-evolution p 476-481</vt:lpstr>
      <vt:lpstr>Methods of pollination</vt:lpstr>
      <vt:lpstr>Vector Pollination</vt:lpstr>
      <vt:lpstr>Strategies for Vector Pollination</vt:lpstr>
      <vt:lpstr>Coevolution. Strategies for Pollinators</vt:lpstr>
      <vt:lpstr>Coevolution</vt:lpstr>
      <vt:lpstr>Coevolution</vt:lpstr>
      <vt:lpstr>Mimicry </vt:lpstr>
      <vt:lpstr>Strategies for Wind Pollination</vt:lpstr>
      <vt:lpstr>Strategies for Wind Pollination</vt:lpstr>
      <vt:lpstr>PowerPoint Presentation</vt:lpstr>
      <vt:lpstr>Grasses – </vt:lpstr>
      <vt:lpstr>Getting to the Party: Pollination = Transfer of pollen to stigma</vt:lpstr>
      <vt:lpstr>Self Pollination                 Cross-pollination</vt:lpstr>
      <vt:lpstr>Self-incompatibility </vt:lpstr>
      <vt:lpstr>Post Fertilization</vt:lpstr>
      <vt:lpstr>SEED (fertilized ovule)</vt:lpstr>
      <vt:lpstr>Ovary  Fruit</vt:lpstr>
      <vt:lpstr>Why Bother?</vt:lpstr>
      <vt:lpstr>Why Bother?</vt:lpstr>
      <vt:lpstr>Types of Seed Dispersal</vt:lpstr>
      <vt:lpstr>Seed Dispersal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SEEDS</dc:title>
  <dc:creator>Tammy Wilson</dc:creator>
  <cp:lastModifiedBy>Tammy Wilson</cp:lastModifiedBy>
  <cp:revision>1</cp:revision>
  <dcterms:created xsi:type="dcterms:W3CDTF">2023-05-29T01:48:03Z</dcterms:created>
  <dcterms:modified xsi:type="dcterms:W3CDTF">2023-05-31T19:18:21Z</dcterms:modified>
</cp:coreProperties>
</file>