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43" r:id="rId3"/>
    <p:sldId id="317" r:id="rId4"/>
    <p:sldId id="352" r:id="rId5"/>
    <p:sldId id="298" r:id="rId6"/>
    <p:sldId id="353" r:id="rId7"/>
    <p:sldId id="354" r:id="rId8"/>
    <p:sldId id="306" r:id="rId9"/>
    <p:sldId id="304" r:id="rId10"/>
    <p:sldId id="347" r:id="rId11"/>
    <p:sldId id="322" r:id="rId12"/>
    <p:sldId id="330" r:id="rId13"/>
    <p:sldId id="331" r:id="rId14"/>
    <p:sldId id="351" r:id="rId15"/>
    <p:sldId id="349" r:id="rId16"/>
    <p:sldId id="257" r:id="rId17"/>
    <p:sldId id="283" r:id="rId18"/>
    <p:sldId id="287" r:id="rId19"/>
    <p:sldId id="289" r:id="rId20"/>
    <p:sldId id="258" r:id="rId21"/>
    <p:sldId id="291" r:id="rId22"/>
    <p:sldId id="293" r:id="rId23"/>
    <p:sldId id="294" r:id="rId24"/>
    <p:sldId id="261" r:id="rId25"/>
    <p:sldId id="259" r:id="rId26"/>
    <p:sldId id="286" r:id="rId27"/>
    <p:sldId id="284" r:id="rId28"/>
    <p:sldId id="297" r:id="rId29"/>
    <p:sldId id="295" r:id="rId30"/>
    <p:sldId id="309" r:id="rId31"/>
    <p:sldId id="299" r:id="rId32"/>
    <p:sldId id="350" r:id="rId33"/>
    <p:sldId id="310" r:id="rId34"/>
    <p:sldId id="268" r:id="rId35"/>
    <p:sldId id="290" r:id="rId36"/>
    <p:sldId id="269" r:id="rId37"/>
    <p:sldId id="34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B1E493-9348-4FC7-AEEE-90A42B8132D4}" v="12" dt="2023-11-05T00:40:18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0392548a-554d-41ce-90db-a9cc305eb12d" providerId="ADAL" clId="{90B1E493-9348-4FC7-AEEE-90A42B8132D4}"/>
    <pc:docChg chg="undo custSel addSld delSld modSld">
      <pc:chgData name="Tammy Wilson" userId="0392548a-554d-41ce-90db-a9cc305eb12d" providerId="ADAL" clId="{90B1E493-9348-4FC7-AEEE-90A42B8132D4}" dt="2023-11-05T00:40:18.848" v="157" actId="14100"/>
      <pc:docMkLst>
        <pc:docMk/>
      </pc:docMkLst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1077802050" sldId="257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1672752708" sldId="258"/>
        </pc:sldMkLst>
      </pc:sldChg>
      <pc:sldChg chg="modSp add">
        <pc:chgData name="Tammy Wilson" userId="0392548a-554d-41ce-90db-a9cc305eb12d" providerId="ADAL" clId="{90B1E493-9348-4FC7-AEEE-90A42B8132D4}" dt="2023-11-05T00:40:18.848" v="157" actId="14100"/>
        <pc:sldMkLst>
          <pc:docMk/>
          <pc:sldMk cId="700220687" sldId="259"/>
        </pc:sldMkLst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07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08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09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0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1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2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3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4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5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6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7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8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19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0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1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2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3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4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5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6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7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8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29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30" creationId="{00000000-0000-0000-0000-000000000000}"/>
          </ac:spMkLst>
        </pc:spChg>
        <pc:spChg chg="mod">
          <ac:chgData name="Tammy Wilson" userId="0392548a-554d-41ce-90db-a9cc305eb12d" providerId="ADAL" clId="{90B1E493-9348-4FC7-AEEE-90A42B8132D4}" dt="2023-11-05T00:40:18.848" v="157" actId="14100"/>
          <ac:spMkLst>
            <pc:docMk/>
            <pc:sldMk cId="700220687" sldId="259"/>
            <ac:spMk id="51231" creationId="{00000000-0000-0000-0000-000000000000}"/>
          </ac:spMkLst>
        </pc:spChg>
        <pc:grpChg chg="mod">
          <ac:chgData name="Tammy Wilson" userId="0392548a-554d-41ce-90db-a9cc305eb12d" providerId="ADAL" clId="{90B1E493-9348-4FC7-AEEE-90A42B8132D4}" dt="2023-11-05T00:40:18.848" v="157" actId="14100"/>
          <ac:grpSpMkLst>
            <pc:docMk/>
            <pc:sldMk cId="700220687" sldId="259"/>
            <ac:grpSpMk id="26688" creationId="{00000000-0000-0000-0000-000000000000}"/>
          </ac:grpSpMkLst>
        </pc:grpChg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727472637" sldId="261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3757879412" sldId="268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2208556580" sldId="269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401299465" sldId="283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3285193969" sldId="284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3852335232" sldId="286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2792176031" sldId="287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3970076899" sldId="289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333303029" sldId="290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629583718" sldId="291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2404045506" sldId="293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2157920867" sldId="294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2422276837" sldId="295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3419039362" sldId="297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2664644493" sldId="299"/>
        </pc:sldMkLst>
      </pc:sldChg>
      <pc:sldChg chg="modSp mod">
        <pc:chgData name="Tammy Wilson" userId="0392548a-554d-41ce-90db-a9cc305eb12d" providerId="ADAL" clId="{90B1E493-9348-4FC7-AEEE-90A42B8132D4}" dt="2023-11-05T00:29:48.518" v="154" actId="20577"/>
        <pc:sldMkLst>
          <pc:docMk/>
          <pc:sldMk cId="1129258249" sldId="306"/>
        </pc:sldMkLst>
        <pc:spChg chg="mod">
          <ac:chgData name="Tammy Wilson" userId="0392548a-554d-41ce-90db-a9cc305eb12d" providerId="ADAL" clId="{90B1E493-9348-4FC7-AEEE-90A42B8132D4}" dt="2023-11-05T00:29:48.518" v="154" actId="20577"/>
          <ac:spMkLst>
            <pc:docMk/>
            <pc:sldMk cId="1129258249" sldId="306"/>
            <ac:spMk id="3" creationId="{00000000-0000-0000-0000-000000000000}"/>
          </ac:spMkLst>
        </pc:spChg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1531500560" sldId="309"/>
        </pc:sldMkLst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4134015558" sldId="310"/>
        </pc:sldMkLst>
      </pc:sldChg>
      <pc:sldChg chg="addSp delSp modSp mod setBg addAnim delAnim">
        <pc:chgData name="Tammy Wilson" userId="0392548a-554d-41ce-90db-a9cc305eb12d" providerId="ADAL" clId="{90B1E493-9348-4FC7-AEEE-90A42B8132D4}" dt="2023-11-05T00:25:22.468" v="113" actId="26606"/>
        <pc:sldMkLst>
          <pc:docMk/>
          <pc:sldMk cId="1114701259" sldId="317"/>
        </pc:sldMkLst>
        <pc:spChg chg="mod ord">
          <ac:chgData name="Tammy Wilson" userId="0392548a-554d-41ce-90db-a9cc305eb12d" providerId="ADAL" clId="{90B1E493-9348-4FC7-AEEE-90A42B8132D4}" dt="2023-11-05T00:25:22.468" v="113" actId="26606"/>
          <ac:spMkLst>
            <pc:docMk/>
            <pc:sldMk cId="1114701259" sldId="317"/>
            <ac:spMk id="2" creationId="{00000000-0000-0000-0000-000000000000}"/>
          </ac:spMkLst>
        </pc:spChg>
        <pc:spChg chg="del mod">
          <ac:chgData name="Tammy Wilson" userId="0392548a-554d-41ce-90db-a9cc305eb12d" providerId="ADAL" clId="{90B1E493-9348-4FC7-AEEE-90A42B8132D4}" dt="2023-11-05T00:24:23.171" v="97" actId="478"/>
          <ac:spMkLst>
            <pc:docMk/>
            <pc:sldMk cId="1114701259" sldId="317"/>
            <ac:spMk id="3" creationId="{00000000-0000-0000-0000-000000000000}"/>
          </ac:spMkLst>
        </pc:spChg>
        <pc:spChg chg="add del">
          <ac:chgData name="Tammy Wilson" userId="0392548a-554d-41ce-90db-a9cc305eb12d" providerId="ADAL" clId="{90B1E493-9348-4FC7-AEEE-90A42B8132D4}" dt="2023-11-05T00:25:22.468" v="113" actId="26606"/>
          <ac:spMkLst>
            <pc:docMk/>
            <pc:sldMk cId="1114701259" sldId="317"/>
            <ac:spMk id="1031" creationId="{A4AC5506-6312-4701-8D3C-40187889A947}"/>
          </ac:spMkLst>
        </pc:spChg>
        <pc:spChg chg="add del">
          <ac:chgData name="Tammy Wilson" userId="0392548a-554d-41ce-90db-a9cc305eb12d" providerId="ADAL" clId="{90B1E493-9348-4FC7-AEEE-90A42B8132D4}" dt="2023-11-05T00:25:22.463" v="112" actId="26606"/>
          <ac:spMkLst>
            <pc:docMk/>
            <pc:sldMk cId="1114701259" sldId="317"/>
            <ac:spMk id="1036" creationId="{022BDE4A-8A20-4A69-9C5A-581C82036A4D}"/>
          </ac:spMkLst>
        </pc:spChg>
        <pc:spChg chg="add">
          <ac:chgData name="Tammy Wilson" userId="0392548a-554d-41ce-90db-a9cc305eb12d" providerId="ADAL" clId="{90B1E493-9348-4FC7-AEEE-90A42B8132D4}" dt="2023-11-05T00:25:22.468" v="113" actId="26606"/>
          <ac:spMkLst>
            <pc:docMk/>
            <pc:sldMk cId="1114701259" sldId="317"/>
            <ac:spMk id="1038" creationId="{3B47FC9C-2ED3-4100-A4EF-E8CDFEE106C9}"/>
          </ac:spMkLst>
        </pc:spChg>
        <pc:picChg chg="add del mod modCrop">
          <ac:chgData name="Tammy Wilson" userId="0392548a-554d-41ce-90db-a9cc305eb12d" providerId="ADAL" clId="{90B1E493-9348-4FC7-AEEE-90A42B8132D4}" dt="2023-11-05T00:24:57.364" v="108" actId="478"/>
          <ac:picMkLst>
            <pc:docMk/>
            <pc:sldMk cId="1114701259" sldId="317"/>
            <ac:picMk id="4" creationId="{C7DC13D4-E60E-6F6D-116A-0BEA409D0B83}"/>
          </ac:picMkLst>
        </pc:picChg>
        <pc:picChg chg="add mod">
          <ac:chgData name="Tammy Wilson" userId="0392548a-554d-41ce-90db-a9cc305eb12d" providerId="ADAL" clId="{90B1E493-9348-4FC7-AEEE-90A42B8132D4}" dt="2023-11-05T00:25:22.468" v="113" actId="26606"/>
          <ac:picMkLst>
            <pc:docMk/>
            <pc:sldMk cId="1114701259" sldId="317"/>
            <ac:picMk id="6" creationId="{F63DAB72-858E-5097-13DB-2A857BD91A7F}"/>
          </ac:picMkLst>
        </pc:picChg>
        <pc:picChg chg="mod ord">
          <ac:chgData name="Tammy Wilson" userId="0392548a-554d-41ce-90db-a9cc305eb12d" providerId="ADAL" clId="{90B1E493-9348-4FC7-AEEE-90A42B8132D4}" dt="2023-11-05T00:25:22.468" v="113" actId="26606"/>
          <ac:picMkLst>
            <pc:docMk/>
            <pc:sldMk cId="1114701259" sldId="317"/>
            <ac:picMk id="1026" creationId="{00000000-0000-0000-0000-000000000000}"/>
          </ac:picMkLst>
        </pc:picChg>
      </pc:sldChg>
      <pc:sldChg chg="modSp mod">
        <pc:chgData name="Tammy Wilson" userId="0392548a-554d-41ce-90db-a9cc305eb12d" providerId="ADAL" clId="{90B1E493-9348-4FC7-AEEE-90A42B8132D4}" dt="2023-11-05T00:06:32.533" v="41" actId="20577"/>
        <pc:sldMkLst>
          <pc:docMk/>
          <pc:sldMk cId="3640210252" sldId="345"/>
        </pc:sldMkLst>
        <pc:spChg chg="mod">
          <ac:chgData name="Tammy Wilson" userId="0392548a-554d-41ce-90db-a9cc305eb12d" providerId="ADAL" clId="{90B1E493-9348-4FC7-AEEE-90A42B8132D4}" dt="2023-11-05T00:06:32.533" v="41" actId="20577"/>
          <ac:spMkLst>
            <pc:docMk/>
            <pc:sldMk cId="3640210252" sldId="345"/>
            <ac:spMk id="3" creationId="{00000000-0000-0000-0000-000000000000}"/>
          </ac:spMkLst>
        </pc:spChg>
      </pc:sldChg>
      <pc:sldChg chg="modSp">
        <pc:chgData name="Tammy Wilson" userId="0392548a-554d-41ce-90db-a9cc305eb12d" providerId="ADAL" clId="{90B1E493-9348-4FC7-AEEE-90A42B8132D4}" dt="2023-11-05T00:31:30.392" v="156" actId="14100"/>
        <pc:sldMkLst>
          <pc:docMk/>
          <pc:sldMk cId="2214312255" sldId="347"/>
        </pc:sldMkLst>
        <pc:picChg chg="mod">
          <ac:chgData name="Tammy Wilson" userId="0392548a-554d-41ce-90db-a9cc305eb12d" providerId="ADAL" clId="{90B1E493-9348-4FC7-AEEE-90A42B8132D4}" dt="2023-11-05T00:31:30.392" v="156" actId="14100"/>
          <ac:picMkLst>
            <pc:docMk/>
            <pc:sldMk cId="2214312255" sldId="347"/>
            <ac:picMk id="1026" creationId="{00000000-0000-0000-0000-000000000000}"/>
          </ac:picMkLst>
        </pc:picChg>
      </pc:sldChg>
      <pc:sldChg chg="modSp del mod">
        <pc:chgData name="Tammy Wilson" userId="0392548a-554d-41ce-90db-a9cc305eb12d" providerId="ADAL" clId="{90B1E493-9348-4FC7-AEEE-90A42B8132D4}" dt="2023-11-05T00:29:37.842" v="152" actId="47"/>
        <pc:sldMkLst>
          <pc:docMk/>
          <pc:sldMk cId="2251433140" sldId="348"/>
        </pc:sldMkLst>
        <pc:spChg chg="mod">
          <ac:chgData name="Tammy Wilson" userId="0392548a-554d-41ce-90db-a9cc305eb12d" providerId="ADAL" clId="{90B1E493-9348-4FC7-AEEE-90A42B8132D4}" dt="2023-11-05T00:06:04.836" v="0" actId="14100"/>
          <ac:spMkLst>
            <pc:docMk/>
            <pc:sldMk cId="2251433140" sldId="348"/>
            <ac:spMk id="3" creationId="{00000000-0000-0000-0000-000000000000}"/>
          </ac:spMkLst>
        </pc:spChg>
        <pc:picChg chg="mod">
          <ac:chgData name="Tammy Wilson" userId="0392548a-554d-41ce-90db-a9cc305eb12d" providerId="ADAL" clId="{90B1E493-9348-4FC7-AEEE-90A42B8132D4}" dt="2023-11-05T00:06:06.758" v="1" actId="1076"/>
          <ac:picMkLst>
            <pc:docMk/>
            <pc:sldMk cId="2251433140" sldId="348"/>
            <ac:picMk id="2052" creationId="{00000000-0000-0000-0000-000000000000}"/>
          </ac:picMkLst>
        </pc:picChg>
      </pc:sldChg>
      <pc:sldChg chg="modSp new mod">
        <pc:chgData name="Tammy Wilson" userId="0392548a-554d-41ce-90db-a9cc305eb12d" providerId="ADAL" clId="{90B1E493-9348-4FC7-AEEE-90A42B8132D4}" dt="2023-11-05T00:07:05.970" v="72" actId="20577"/>
        <pc:sldMkLst>
          <pc:docMk/>
          <pc:sldMk cId="1344483008" sldId="349"/>
        </pc:sldMkLst>
        <pc:spChg chg="mod">
          <ac:chgData name="Tammy Wilson" userId="0392548a-554d-41ce-90db-a9cc305eb12d" providerId="ADAL" clId="{90B1E493-9348-4FC7-AEEE-90A42B8132D4}" dt="2023-11-05T00:07:05.970" v="72" actId="20577"/>
          <ac:spMkLst>
            <pc:docMk/>
            <pc:sldMk cId="1344483008" sldId="349"/>
            <ac:spMk id="2" creationId="{2374DC01-B645-06DF-4B20-AA2849815677}"/>
          </ac:spMkLst>
        </pc:spChg>
      </pc:sldChg>
      <pc:sldChg chg="add">
        <pc:chgData name="Tammy Wilson" userId="0392548a-554d-41ce-90db-a9cc305eb12d" providerId="ADAL" clId="{90B1E493-9348-4FC7-AEEE-90A42B8132D4}" dt="2023-11-05T00:10:21.119" v="73"/>
        <pc:sldMkLst>
          <pc:docMk/>
          <pc:sldMk cId="3563452932" sldId="350"/>
        </pc:sldMkLst>
      </pc:sldChg>
      <pc:sldChg chg="modSp new mod">
        <pc:chgData name="Tammy Wilson" userId="0392548a-554d-41ce-90db-a9cc305eb12d" providerId="ADAL" clId="{90B1E493-9348-4FC7-AEEE-90A42B8132D4}" dt="2023-11-05T00:13:47.288" v="94" actId="20577"/>
        <pc:sldMkLst>
          <pc:docMk/>
          <pc:sldMk cId="3401053061" sldId="351"/>
        </pc:sldMkLst>
        <pc:spChg chg="mod">
          <ac:chgData name="Tammy Wilson" userId="0392548a-554d-41ce-90db-a9cc305eb12d" providerId="ADAL" clId="{90B1E493-9348-4FC7-AEEE-90A42B8132D4}" dt="2023-11-05T00:13:38.708" v="85" actId="20577"/>
          <ac:spMkLst>
            <pc:docMk/>
            <pc:sldMk cId="3401053061" sldId="351"/>
            <ac:spMk id="2" creationId="{DD5DA2FB-5A2D-1BC3-3D75-913284F6A257}"/>
          </ac:spMkLst>
        </pc:spChg>
        <pc:spChg chg="mod">
          <ac:chgData name="Tammy Wilson" userId="0392548a-554d-41ce-90db-a9cc305eb12d" providerId="ADAL" clId="{90B1E493-9348-4FC7-AEEE-90A42B8132D4}" dt="2023-11-05T00:13:47.288" v="94" actId="20577"/>
          <ac:spMkLst>
            <pc:docMk/>
            <pc:sldMk cId="3401053061" sldId="351"/>
            <ac:spMk id="3" creationId="{7F9BCDF5-0B82-9F63-9CCF-BF9CCD215808}"/>
          </ac:spMkLst>
        </pc:spChg>
      </pc:sldChg>
      <pc:sldChg chg="add">
        <pc:chgData name="Tammy Wilson" userId="0392548a-554d-41ce-90db-a9cc305eb12d" providerId="ADAL" clId="{90B1E493-9348-4FC7-AEEE-90A42B8132D4}" dt="2023-11-05T00:24:10.773" v="95"/>
        <pc:sldMkLst>
          <pc:docMk/>
          <pc:sldMk cId="2096282041" sldId="352"/>
        </pc:sldMkLst>
      </pc:sldChg>
      <pc:sldChg chg="modSp new mod">
        <pc:chgData name="Tammy Wilson" userId="0392548a-554d-41ce-90db-a9cc305eb12d" providerId="ADAL" clId="{90B1E493-9348-4FC7-AEEE-90A42B8132D4}" dt="2023-11-05T00:29:03.459" v="116" actId="255"/>
        <pc:sldMkLst>
          <pc:docMk/>
          <pc:sldMk cId="2857262899" sldId="353"/>
        </pc:sldMkLst>
        <pc:spChg chg="mod">
          <ac:chgData name="Tammy Wilson" userId="0392548a-554d-41ce-90db-a9cc305eb12d" providerId="ADAL" clId="{90B1E493-9348-4FC7-AEEE-90A42B8132D4}" dt="2023-11-05T00:29:03.459" v="116" actId="255"/>
          <ac:spMkLst>
            <pc:docMk/>
            <pc:sldMk cId="2857262899" sldId="353"/>
            <ac:spMk id="3" creationId="{E62C148C-4A51-1975-7172-604ECDFDD3F2}"/>
          </ac:spMkLst>
        </pc:spChg>
      </pc:sldChg>
      <pc:sldChg chg="modSp add mod">
        <pc:chgData name="Tammy Wilson" userId="0392548a-554d-41ce-90db-a9cc305eb12d" providerId="ADAL" clId="{90B1E493-9348-4FC7-AEEE-90A42B8132D4}" dt="2023-11-05T00:29:27.830" v="151" actId="207"/>
        <pc:sldMkLst>
          <pc:docMk/>
          <pc:sldMk cId="312406290" sldId="354"/>
        </pc:sldMkLst>
        <pc:spChg chg="mod">
          <ac:chgData name="Tammy Wilson" userId="0392548a-554d-41ce-90db-a9cc305eb12d" providerId="ADAL" clId="{90B1E493-9348-4FC7-AEEE-90A42B8132D4}" dt="2023-11-05T00:29:27.830" v="151" actId="207"/>
          <ac:spMkLst>
            <pc:docMk/>
            <pc:sldMk cId="312406290" sldId="354"/>
            <ac:spMk id="3" creationId="{E62C148C-4A51-1975-7172-604ECDFDD3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B4AF7-58E9-4FFA-B242-FF20DC86660D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75A5F-84AB-42CD-B982-7359D9A08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51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CA" dirty="0"/>
              <a:t>Electrons circle the nucleus in special pathways called energy levels or </a:t>
            </a:r>
            <a:r>
              <a:rPr lang="en-CA" b="1" dirty="0">
                <a:solidFill>
                  <a:srgbClr val="C00000"/>
                </a:solidFill>
              </a:rPr>
              <a:t>shells</a:t>
            </a:r>
            <a:r>
              <a:rPr lang="en-CA" dirty="0"/>
              <a:t>. </a:t>
            </a:r>
          </a:p>
          <a:p>
            <a:r>
              <a:rPr lang="en-CA" dirty="0"/>
              <a:t>This region is big (it takes up 99.99% of the atom).  </a:t>
            </a:r>
          </a:p>
          <a:p>
            <a:endParaRPr lang="en-CA" dirty="0"/>
          </a:p>
          <a:p>
            <a:r>
              <a:rPr lang="en-CA" dirty="0"/>
              <a:t>An electron is like a spread-out negative charge that exists in the whole region at once- it is not a fast-moving particle racing around the nucleus. </a:t>
            </a:r>
          </a:p>
          <a:p>
            <a:r>
              <a:rPr lang="en-CA" dirty="0"/>
              <a:t>Protons and Neutrons are composite particles and are made up of </a:t>
            </a:r>
            <a:r>
              <a:rPr lang="en-CA" b="1" dirty="0"/>
              <a:t>Quarks</a:t>
            </a:r>
            <a:r>
              <a:rPr lang="en-CA" dirty="0"/>
              <a:t> and </a:t>
            </a:r>
            <a:r>
              <a:rPr lang="en-CA" b="1" dirty="0"/>
              <a:t>Gluons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13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CA" dirty="0"/>
              <a:t>Electrons circle the nucleus in special pathways called energy levels or </a:t>
            </a:r>
            <a:r>
              <a:rPr lang="en-CA" b="1" dirty="0">
                <a:solidFill>
                  <a:srgbClr val="C00000"/>
                </a:solidFill>
              </a:rPr>
              <a:t>shells</a:t>
            </a:r>
            <a:r>
              <a:rPr lang="en-CA" dirty="0"/>
              <a:t>. </a:t>
            </a:r>
          </a:p>
          <a:p>
            <a:r>
              <a:rPr lang="en-CA" dirty="0"/>
              <a:t>This region is big (it takes up 99.99% of the atom).  </a:t>
            </a:r>
          </a:p>
          <a:p>
            <a:endParaRPr lang="en-CA" dirty="0"/>
          </a:p>
          <a:p>
            <a:r>
              <a:rPr lang="en-CA" dirty="0"/>
              <a:t>An electron is like a spread-out negative charge that exists in the whole region at once- it is not a fast-moving particle racing around the nucleus. </a:t>
            </a:r>
          </a:p>
          <a:p>
            <a:r>
              <a:rPr lang="en-CA" dirty="0"/>
              <a:t>Protons and Neutrons are composite particles and are made up of </a:t>
            </a:r>
            <a:r>
              <a:rPr lang="en-CA" b="1" dirty="0"/>
              <a:t>Quarks</a:t>
            </a:r>
            <a:r>
              <a:rPr lang="en-CA" dirty="0"/>
              <a:t> and </a:t>
            </a:r>
            <a:r>
              <a:rPr lang="en-CA" b="1" dirty="0"/>
              <a:t>Gluons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4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protons (+) are attracted to </a:t>
            </a:r>
            <a:r>
              <a:rPr lang="en-CA" b="1" dirty="0">
                <a:solidFill>
                  <a:srgbClr val="C00000"/>
                </a:solidFill>
              </a:rPr>
              <a:t>electrons</a:t>
            </a:r>
            <a:r>
              <a:rPr lang="en-CA" dirty="0"/>
              <a:t> (-) </a:t>
            </a:r>
          </a:p>
          <a:p>
            <a:r>
              <a:rPr lang="en-CA" dirty="0"/>
              <a:t>Atoms are neutral: number of electrons </a:t>
            </a:r>
            <a:r>
              <a:rPr lang="en-CA" b="1" dirty="0">
                <a:solidFill>
                  <a:srgbClr val="C00000"/>
                </a:solidFill>
              </a:rPr>
              <a:t>equals</a:t>
            </a:r>
            <a:r>
              <a:rPr lang="en-CA" dirty="0"/>
              <a:t> the number of protons.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CA" dirty="0"/>
              <a:t>		e.g. 5 + and 5 – makes 0 charge</a:t>
            </a:r>
          </a:p>
          <a:p>
            <a:r>
              <a:rPr lang="en-CA" dirty="0"/>
              <a:t>protons and neutrons have much more </a:t>
            </a:r>
            <a:r>
              <a:rPr lang="en-CA" b="1" dirty="0">
                <a:solidFill>
                  <a:srgbClr val="C00000"/>
                </a:solidFill>
              </a:rPr>
              <a:t>mass</a:t>
            </a:r>
            <a:r>
              <a:rPr lang="en-CA" dirty="0"/>
              <a:t> than electrons (about 1800 times more!) 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939A42-5FCE-464C-B6B4-40020E1EA0D9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CA" altLang="en-US"/>
              <a:t>Argon</a:t>
            </a:r>
          </a:p>
        </p:txBody>
      </p:sp>
    </p:spTree>
    <p:extLst>
      <p:ext uri="{BB962C8B-B14F-4D97-AF65-F5344CB8AC3E}">
        <p14:creationId xmlns:p14="http://schemas.microsoft.com/office/powerpoint/2010/main" val="61661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939A42-5FCE-464C-B6B4-40020E1EA0D9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CA" altLang="en-US"/>
              <a:t>Argon</a:t>
            </a:r>
          </a:p>
        </p:txBody>
      </p:sp>
    </p:spTree>
    <p:extLst>
      <p:ext uri="{BB962C8B-B14F-4D97-AF65-F5344CB8AC3E}">
        <p14:creationId xmlns:p14="http://schemas.microsoft.com/office/powerpoint/2010/main" val="2948302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939A42-5FCE-464C-B6B4-40020E1EA0D9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CA" altLang="en-US"/>
              <a:t>Argon</a:t>
            </a:r>
          </a:p>
        </p:txBody>
      </p:sp>
    </p:spTree>
    <p:extLst>
      <p:ext uri="{BB962C8B-B14F-4D97-AF65-F5344CB8AC3E}">
        <p14:creationId xmlns:p14="http://schemas.microsoft.com/office/powerpoint/2010/main" val="3953370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939A42-5FCE-464C-B6B4-40020E1EA0D9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CA" altLang="en-US"/>
              <a:t>Argon</a:t>
            </a:r>
          </a:p>
        </p:txBody>
      </p:sp>
    </p:spTree>
    <p:extLst>
      <p:ext uri="{BB962C8B-B14F-4D97-AF65-F5344CB8AC3E}">
        <p14:creationId xmlns:p14="http://schemas.microsoft.com/office/powerpoint/2010/main" val="2267799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>
                <a:solidFill>
                  <a:srgbClr val="FF0000"/>
                </a:solidFill>
              </a:rPr>
              <a:t>Read  p14-15 of handout, complete atomic history chart in notes</a:t>
            </a:r>
            <a:r>
              <a:rPr lang="en-CA" dirty="0"/>
              <a:t>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90F6D5-739A-4072-A568-7A2E4A620EB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9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6B247-9D62-0EB7-117E-7842CA5B2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DA787E-C620-95FC-58B2-ABAAA4539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0FAC5-8BCF-99EB-8C17-C5388A79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C3E7E-CDA9-5163-A69B-9DC3A955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B1F5-2D24-A27B-9752-0F5953CD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5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57408-FFE1-48A0-32E2-CA58CEF1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57F02-42C1-A145-D05C-C03BC4B93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84DF3-D7FF-DC6C-AC72-F79EDB0E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E985B-501C-0180-C715-FA40ABC1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2D4A1-3090-F15C-CF7B-7909C963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4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57E6A-B5CC-4366-1688-C7541C6A7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31939A-F7D0-5CB8-2FBF-B0FBC5195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7207A-1B87-53D4-7DEA-75F112302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61554-1BF1-B822-9228-5868A078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A29A6-90C9-DEC8-9337-866BD160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7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716A-78DC-52B9-452F-DE248AD4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92261-0B21-0BA9-7922-001640AB2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065BB-585A-9ABA-F539-191F62BF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B8FEF-01E7-5E67-257E-C2879BF0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5A7F8-70C1-C333-9EA1-5F9283A3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5A0D-2B7B-1031-3D6A-E3683FB3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3325C-7D47-E811-CD87-C32D20E6B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1B972-C0B3-2A52-EE3F-7C34292E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55F5A-A567-7F28-3DF0-0E6FD9016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167C4-C5C6-9C23-E318-F6C050BF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7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4EFD-8D5C-0F57-AED2-090064988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CC78A-785D-05AB-CA03-E355CB660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96D61-4834-B3FA-1391-DE0D93292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2D42D-D57C-B50E-641C-449491F4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B7968-AE60-CCD8-1FAD-C5B2ABA2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BCD4F-553B-3614-D5B3-3AC5C1C6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1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10087-7A25-0EF2-632C-A02E8DFE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97818-6595-BF8C-47D3-8CC89D65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53A8D6-17DB-E253-1FD8-A451F0E3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15405-F9B2-F320-A697-22FFF7C32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C75BB-5695-E0A4-17AC-BE6D0019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A253B7-77BE-B4A6-D3E2-CB0D4745B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BBC0BD-C091-C9F6-B572-0FF5449A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D0400-AE3C-1905-1357-CAED0458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A86C-979E-B757-EEEB-6FC8AE13F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0F12EE-73B8-A470-EDCC-8F61FCFF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5BD97-661D-C2F1-10C9-D5159B3AE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5D985-BDA8-E19C-6BF2-5B55DDB8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2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A274A-F5B7-AB56-D577-DDFCE5B8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45832-D062-CE5B-30C5-27B79EF4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9ACB1F-B0D0-2FB0-0FCD-17AC4BEC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5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D53D-C786-6C4B-13E4-9FC0E3BD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CBE3-C0D4-D215-65C0-1C466CB61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E37EF-E16A-21AB-25A7-ABFA1732D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4AF08-57AD-5F3D-94B8-D3714963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3F372-9905-A1F1-422F-A6964D9D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A106A-E040-40CE-DA90-C83BE18B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7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9AF1-A218-12CF-3F1A-8B4E515F4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558783-C6BE-2C26-BC5A-CDC0585E42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988C-1AD8-859F-3191-723F2D53E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7C49E-4B5C-5BB1-8588-82F7E7B3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9A946-ACD4-C86F-C1FF-C0A07F246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FAA0C-369A-7F72-48DF-14A6C2CB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3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A14D6-0E6A-96F5-059C-1711A6E7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E8423-782B-A34C-C89E-9A7E83577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6F26B-8877-1E0A-0B27-2191E3C3C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E0D6C-C20A-4D59-891A-3C68523D7E2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1CF23-9579-17C9-BC97-421DCFDDA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96F3-F584-43E9-DE64-FFE04F1E3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A9DC5-9B25-4D15-B1F7-991DA22C8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6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B6F3E-5705-7A13-573C-75C8C48E88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ATOMIC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F4A98-CE98-51A8-7A4E-B671A439C0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8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tandard notation periodic tab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-500743"/>
            <a:ext cx="9837786" cy="7031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31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CA" dirty="0"/>
              <a:t>Try this: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76873"/>
            <a:ext cx="8229600" cy="3849291"/>
          </a:xfrm>
        </p:spPr>
        <p:txBody>
          <a:bodyPr/>
          <a:lstStyle/>
          <a:p>
            <a:r>
              <a:rPr lang="en-CA" dirty="0"/>
              <a:t>What is the atomic number of Oxygen ?</a:t>
            </a:r>
          </a:p>
          <a:p>
            <a:r>
              <a:rPr lang="en-CA" dirty="0"/>
              <a:t>How many protons does it have ?</a:t>
            </a:r>
          </a:p>
          <a:p>
            <a:r>
              <a:rPr lang="en-CA" dirty="0"/>
              <a:t>What is the atomic mass ?</a:t>
            </a:r>
          </a:p>
          <a:p>
            <a:r>
              <a:rPr lang="en-CA" dirty="0"/>
              <a:t>How many neutrons does it have ?</a:t>
            </a:r>
          </a:p>
          <a:p>
            <a:endParaRPr lang="en-CA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627" y="4553462"/>
            <a:ext cx="2394279" cy="230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259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9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391461807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54701956"/>
                    </a:ext>
                  </a:extLst>
                </a:gridCol>
                <a:gridCol w="1399024">
                  <a:extLst>
                    <a:ext uri="{9D8B030D-6E8A-4147-A177-3AD203B41FA5}">
                      <a16:colId xmlns:a16="http://schemas.microsoft.com/office/drawing/2014/main" val="194309306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4222942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15870734"/>
                    </a:ext>
                  </a:extLst>
                </a:gridCol>
              </a:tblGrid>
              <a:tr h="832859">
                <a:tc>
                  <a:txBody>
                    <a:bodyPr/>
                    <a:lstStyle/>
                    <a:p>
                      <a:r>
                        <a:rPr lang="en-CA" sz="24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Mass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# 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# Neutrons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694269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Hydrogen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00555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Chromium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813742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Carbon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020842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Barium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45535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Iron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54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72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997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391461807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54701956"/>
                    </a:ext>
                  </a:extLst>
                </a:gridCol>
                <a:gridCol w="1399024">
                  <a:extLst>
                    <a:ext uri="{9D8B030D-6E8A-4147-A177-3AD203B41FA5}">
                      <a16:colId xmlns:a16="http://schemas.microsoft.com/office/drawing/2014/main" val="194309306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54222942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515870734"/>
                    </a:ext>
                  </a:extLst>
                </a:gridCol>
              </a:tblGrid>
              <a:tr h="832859">
                <a:tc>
                  <a:txBody>
                    <a:bodyPr/>
                    <a:lstStyle/>
                    <a:p>
                      <a:r>
                        <a:rPr lang="en-CA" sz="24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Mass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# 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# Neutrons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694269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Hydrogen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500555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Chromium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813742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Carbon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020842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Barium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109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45535"/>
                  </a:ext>
                </a:extLst>
              </a:tr>
              <a:tr h="832859">
                <a:tc>
                  <a:txBody>
                    <a:bodyPr/>
                    <a:lstStyle/>
                    <a:p>
                      <a:r>
                        <a:rPr lang="en-CA" sz="2800" dirty="0"/>
                        <a:t>iron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54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26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DA2FB-5A2D-1BC3-3D75-913284F6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BCDF5-0B82-9F63-9CCF-BF9CCD215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 WS</a:t>
            </a:r>
          </a:p>
        </p:txBody>
      </p:sp>
    </p:spTree>
    <p:extLst>
      <p:ext uri="{BB962C8B-B14F-4D97-AF65-F5344CB8AC3E}">
        <p14:creationId xmlns:p14="http://schemas.microsoft.com/office/powerpoint/2010/main" val="3401053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DC01-B645-06DF-4B20-AA2849815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Atoms: Bohr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A2983-20C7-277F-0DD8-5C792EC28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83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Bohr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1600200"/>
            <a:ext cx="5922498" cy="5257800"/>
          </a:xfrm>
        </p:spPr>
        <p:txBody>
          <a:bodyPr>
            <a:normAutofit/>
          </a:bodyPr>
          <a:lstStyle/>
          <a:p>
            <a:r>
              <a:rPr lang="en-CA" sz="3600" dirty="0"/>
              <a:t>A Bohr Model is a diagram of the number of </a:t>
            </a:r>
            <a:r>
              <a:rPr lang="en-CA" sz="3600" b="1" u="sng" dirty="0"/>
              <a:t>electrons</a:t>
            </a:r>
            <a:r>
              <a:rPr lang="en-CA" sz="3600" dirty="0"/>
              <a:t> in each of the </a:t>
            </a:r>
            <a:r>
              <a:rPr lang="en-CA" sz="3600" b="1" u="sng" dirty="0"/>
              <a:t>energy level </a:t>
            </a:r>
            <a:r>
              <a:rPr lang="en-CA" sz="3600" dirty="0"/>
              <a:t>(shell) around the nucleus of an atom.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1026" name="Picture 2" descr="Image result for boh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778" y="1027905"/>
            <a:ext cx="4791222" cy="485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802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Bohr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3840"/>
            <a:ext cx="11130280" cy="4074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dirty="0"/>
              <a:t>Each shell can only hold a CERTAIN NUMBER of electrons:</a:t>
            </a:r>
          </a:p>
          <a:p>
            <a:pPr marL="0" indent="0">
              <a:buNone/>
            </a:pPr>
            <a:endParaRPr lang="en-CA" sz="3600" dirty="0"/>
          </a:p>
          <a:p>
            <a:r>
              <a:rPr lang="en-CA" sz="3600" dirty="0"/>
              <a:t>First shell can only hold a maximum of </a:t>
            </a:r>
            <a:r>
              <a:rPr lang="en-CA" sz="3600" b="1" u="sng" dirty="0">
                <a:solidFill>
                  <a:srgbClr val="FF0000"/>
                </a:solidFill>
              </a:rPr>
              <a:t>2 </a:t>
            </a:r>
            <a:r>
              <a:rPr lang="en-CA" sz="3600" dirty="0">
                <a:solidFill>
                  <a:srgbClr val="FF0000"/>
                </a:solidFill>
              </a:rPr>
              <a:t>electrons </a:t>
            </a:r>
            <a:endParaRPr lang="en-CA" sz="3600" dirty="0"/>
          </a:p>
          <a:p>
            <a:r>
              <a:rPr lang="en-CA" sz="3600" dirty="0"/>
              <a:t>2</a:t>
            </a:r>
            <a:r>
              <a:rPr lang="en-CA" sz="3600" baseline="30000" dirty="0"/>
              <a:t>nd</a:t>
            </a:r>
            <a:r>
              <a:rPr lang="en-CA" sz="3600" dirty="0"/>
              <a:t> shell = </a:t>
            </a:r>
            <a:r>
              <a:rPr lang="en-CA" sz="3600" dirty="0">
                <a:solidFill>
                  <a:srgbClr val="FF0000"/>
                </a:solidFill>
              </a:rPr>
              <a:t>8</a:t>
            </a:r>
            <a:r>
              <a:rPr lang="en-CA" sz="3600" dirty="0"/>
              <a:t>,     3</a:t>
            </a:r>
            <a:r>
              <a:rPr lang="en-CA" sz="3600" baseline="30000" dirty="0"/>
              <a:t>rd</a:t>
            </a:r>
            <a:r>
              <a:rPr lang="en-CA" sz="3600" dirty="0"/>
              <a:t> shell = </a:t>
            </a:r>
            <a:r>
              <a:rPr lang="en-CA" sz="3600" dirty="0">
                <a:solidFill>
                  <a:srgbClr val="FF0000"/>
                </a:solidFill>
              </a:rPr>
              <a:t>8</a:t>
            </a:r>
            <a:r>
              <a:rPr lang="en-CA" sz="3600" dirty="0"/>
              <a:t>,       </a:t>
            </a:r>
            <a:r>
              <a:rPr lang="en-CA" sz="3600" dirty="0">
                <a:solidFill>
                  <a:schemeClr val="bg2"/>
                </a:solidFill>
              </a:rPr>
              <a:t>4</a:t>
            </a:r>
            <a:r>
              <a:rPr lang="en-CA" sz="3600" baseline="30000" dirty="0">
                <a:solidFill>
                  <a:schemeClr val="bg2"/>
                </a:solidFill>
              </a:rPr>
              <a:t>th</a:t>
            </a:r>
            <a:r>
              <a:rPr lang="en-CA" sz="3600" dirty="0">
                <a:solidFill>
                  <a:schemeClr val="bg2"/>
                </a:solidFill>
              </a:rPr>
              <a:t> = 18.</a:t>
            </a:r>
          </a:p>
          <a:p>
            <a:endParaRPr lang="en-CA" sz="3600" dirty="0"/>
          </a:p>
          <a:p>
            <a:r>
              <a:rPr lang="en-CA" sz="3600" dirty="0"/>
              <a:t>The outermost shell is called the </a:t>
            </a:r>
            <a:r>
              <a:rPr lang="en-CA" sz="3600" b="1" u="sng" dirty="0"/>
              <a:t>VALENCE SHELL</a:t>
            </a:r>
            <a:r>
              <a:rPr lang="en-CA" sz="3600" dirty="0"/>
              <a:t>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2050" name="Picture 2" descr="Image result for boh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895" y="145414"/>
            <a:ext cx="240982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99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Practice: Draw a Bohr Diagram of Potassium</a:t>
            </a:r>
            <a:endParaRPr lang="en-US" dirty="0"/>
          </a:p>
        </p:txBody>
      </p:sp>
      <p:pic>
        <p:nvPicPr>
          <p:cNvPr id="3074" name="Picture 2" descr="Image result for bohr diagram blank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7" b="15404"/>
          <a:stretch/>
        </p:blipFill>
        <p:spPr bwMode="auto">
          <a:xfrm>
            <a:off x="3918693" y="1743442"/>
            <a:ext cx="4354614" cy="403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176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Practice: Draw a Bohr Diagram of Potassium</a:t>
            </a:r>
            <a:endParaRPr lang="en-US" dirty="0"/>
          </a:p>
        </p:txBody>
      </p:sp>
      <p:pic>
        <p:nvPicPr>
          <p:cNvPr id="3074" name="Picture 2" descr="Image result for bohr diagram blank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7" b="15404"/>
          <a:stretch/>
        </p:blipFill>
        <p:spPr bwMode="auto">
          <a:xfrm>
            <a:off x="8464180" y="2120551"/>
            <a:ext cx="3269719" cy="302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" y="1950720"/>
            <a:ext cx="8209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CA" sz="3200" dirty="0"/>
              <a:t>First find the number of protons by looking at its atomic number (19)</a:t>
            </a:r>
          </a:p>
          <a:p>
            <a:pPr marL="514350" indent="-514350">
              <a:buAutoNum type="arabicPeriod"/>
            </a:pPr>
            <a:r>
              <a:rPr lang="en-CA" sz="3200" dirty="0"/>
              <a:t>Now you know the number of electrons (19).</a:t>
            </a:r>
          </a:p>
          <a:p>
            <a:pPr marL="514350" indent="-514350">
              <a:buAutoNum type="arabicPeriod"/>
            </a:pPr>
            <a:r>
              <a:rPr lang="en-CA" sz="3200" dirty="0"/>
              <a:t>Place the electrons in corresponding shells at compass points (North, East, West, South). </a:t>
            </a:r>
          </a:p>
          <a:p>
            <a:pPr marL="514350" indent="-514350">
              <a:buAutoNum type="arabicPeriod"/>
            </a:pPr>
            <a:r>
              <a:rPr lang="en-CA" sz="3200" dirty="0"/>
              <a:t>Remember that the first shell can only hold 2 electrons, next shell 8, 8, </a:t>
            </a:r>
            <a:r>
              <a:rPr lang="en-CA" sz="3200" dirty="0" err="1"/>
              <a:t>etc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007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Review: What is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dirty="0"/>
              <a:t>Atom: smallest particle of an element </a:t>
            </a:r>
          </a:p>
          <a:p>
            <a:endParaRPr lang="en-CA" dirty="0"/>
          </a:p>
          <a:p>
            <a:r>
              <a:rPr lang="en-CA" dirty="0"/>
              <a:t>Element: Pure substance that cannot be broken down into simpler substances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1580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Bohr Model of Potassium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91" t="16893" r="36163" b="32717"/>
          <a:stretch/>
        </p:blipFill>
        <p:spPr>
          <a:xfrm>
            <a:off x="3271519" y="1336431"/>
            <a:ext cx="6036603" cy="5156443"/>
          </a:xfrm>
        </p:spPr>
      </p:pic>
    </p:spTree>
    <p:extLst>
      <p:ext uri="{BB962C8B-B14F-4D97-AF65-F5344CB8AC3E}">
        <p14:creationId xmlns:p14="http://schemas.microsoft.com/office/powerpoint/2010/main" val="1672752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a Bohr Diagram of Nitrogen</a:t>
            </a:r>
            <a:endParaRPr lang="en-US" dirty="0"/>
          </a:p>
        </p:txBody>
      </p:sp>
      <p:pic>
        <p:nvPicPr>
          <p:cNvPr id="3074" name="Picture 2" descr="Image result for bohr diagram blank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7" b="15404"/>
          <a:stretch/>
        </p:blipFill>
        <p:spPr bwMode="auto">
          <a:xfrm>
            <a:off x="3593632" y="1701626"/>
            <a:ext cx="4542183" cy="420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583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a Bohr Diagram of Nitrogen</a:t>
            </a:r>
            <a:endParaRPr lang="en-US" dirty="0"/>
          </a:p>
        </p:txBody>
      </p:sp>
      <p:pic>
        <p:nvPicPr>
          <p:cNvPr id="4098" name="Picture 2" descr="Image result for nitrogen bohr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46" y="1314352"/>
            <a:ext cx="5322277" cy="504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045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Draw a Bohr Diagram of Phosphorous</a:t>
            </a:r>
            <a:endParaRPr lang="en-US" dirty="0"/>
          </a:p>
        </p:txBody>
      </p:sp>
      <p:pic>
        <p:nvPicPr>
          <p:cNvPr id="3074" name="Picture 2" descr="Image result for bohr diagram blank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17" b="15404"/>
          <a:stretch/>
        </p:blipFill>
        <p:spPr bwMode="auto">
          <a:xfrm>
            <a:off x="4461140" y="2479039"/>
            <a:ext cx="3269719" cy="302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920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Bohr Model of Phosphorous:</a:t>
            </a:r>
          </a:p>
        </p:txBody>
      </p:sp>
      <p:pic>
        <p:nvPicPr>
          <p:cNvPr id="2050" name="Picture 2" descr="Image result for bohr model phosphor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417" y="1509506"/>
            <a:ext cx="5157167" cy="53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4726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9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7315200" cy="1066800"/>
          </a:xfrm>
        </p:spPr>
        <p:txBody>
          <a:bodyPr/>
          <a:lstStyle/>
          <a:p>
            <a:pPr eaLnBrk="1" hangingPunct="1"/>
            <a:r>
              <a:rPr lang="en-GB" altLang="en-US" dirty="0"/>
              <a:t>What element is this?</a:t>
            </a:r>
            <a:endParaRPr lang="en-US" altLang="en-US" dirty="0"/>
          </a:p>
        </p:txBody>
      </p:sp>
      <p:grpSp>
        <p:nvGrpSpPr>
          <p:cNvPr id="26688" name="Group 64"/>
          <p:cNvGrpSpPr>
            <a:grpSpLocks/>
          </p:cNvGrpSpPr>
          <p:nvPr/>
        </p:nvGrpSpPr>
        <p:grpSpPr bwMode="auto">
          <a:xfrm>
            <a:off x="2672862" y="2043382"/>
            <a:ext cx="4740777" cy="4009075"/>
            <a:chOff x="4032" y="2448"/>
            <a:chExt cx="1012" cy="1018"/>
          </a:xfrm>
        </p:grpSpPr>
        <p:sp>
          <p:nvSpPr>
            <p:cNvPr id="51207" name="Oval 36"/>
            <p:cNvSpPr>
              <a:spLocks noChangeArrowheads="1"/>
            </p:cNvSpPr>
            <p:nvPr/>
          </p:nvSpPr>
          <p:spPr bwMode="auto">
            <a:xfrm>
              <a:off x="4180" y="2606"/>
              <a:ext cx="709" cy="709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8" name="Oval 37"/>
            <p:cNvSpPr>
              <a:spLocks noChangeArrowheads="1"/>
            </p:cNvSpPr>
            <p:nvPr/>
          </p:nvSpPr>
          <p:spPr bwMode="auto">
            <a:xfrm>
              <a:off x="4042" y="2467"/>
              <a:ext cx="990" cy="99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9" name="Oval 34"/>
            <p:cNvSpPr>
              <a:spLocks noChangeArrowheads="1"/>
            </p:cNvSpPr>
            <p:nvPr/>
          </p:nvSpPr>
          <p:spPr bwMode="auto">
            <a:xfrm>
              <a:off x="4427" y="2862"/>
              <a:ext cx="206" cy="2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0" name="Oval 35"/>
            <p:cNvSpPr>
              <a:spLocks noChangeArrowheads="1"/>
            </p:cNvSpPr>
            <p:nvPr/>
          </p:nvSpPr>
          <p:spPr bwMode="auto">
            <a:xfrm>
              <a:off x="4301" y="2734"/>
              <a:ext cx="457" cy="45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1" name="Oval 38"/>
            <p:cNvSpPr>
              <a:spLocks noChangeArrowheads="1"/>
            </p:cNvSpPr>
            <p:nvPr/>
          </p:nvSpPr>
          <p:spPr bwMode="auto">
            <a:xfrm>
              <a:off x="4434" y="2870"/>
              <a:ext cx="194" cy="19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2" name="Oval 39"/>
            <p:cNvSpPr>
              <a:spLocks noChangeArrowheads="1"/>
            </p:cNvSpPr>
            <p:nvPr/>
          </p:nvSpPr>
          <p:spPr bwMode="auto">
            <a:xfrm>
              <a:off x="4471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3" name="Oval 40"/>
            <p:cNvSpPr>
              <a:spLocks noChangeArrowheads="1"/>
            </p:cNvSpPr>
            <p:nvPr/>
          </p:nvSpPr>
          <p:spPr bwMode="auto">
            <a:xfrm>
              <a:off x="4537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4" name="Oval 41"/>
            <p:cNvSpPr>
              <a:spLocks noChangeArrowheads="1"/>
            </p:cNvSpPr>
            <p:nvPr/>
          </p:nvSpPr>
          <p:spPr bwMode="auto">
            <a:xfrm>
              <a:off x="4471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5" name="Oval 42"/>
            <p:cNvSpPr>
              <a:spLocks noChangeArrowheads="1"/>
            </p:cNvSpPr>
            <p:nvPr/>
          </p:nvSpPr>
          <p:spPr bwMode="auto">
            <a:xfrm>
              <a:off x="4537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6" name="Oval 43"/>
            <p:cNvSpPr>
              <a:spLocks noChangeArrowheads="1"/>
            </p:cNvSpPr>
            <p:nvPr/>
          </p:nvSpPr>
          <p:spPr bwMode="auto">
            <a:xfrm>
              <a:off x="4471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7" name="Oval 44"/>
            <p:cNvSpPr>
              <a:spLocks noChangeArrowheads="1"/>
            </p:cNvSpPr>
            <p:nvPr/>
          </p:nvSpPr>
          <p:spPr bwMode="auto">
            <a:xfrm>
              <a:off x="4537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8" name="Oval 45"/>
            <p:cNvSpPr>
              <a:spLocks noChangeArrowheads="1"/>
            </p:cNvSpPr>
            <p:nvPr/>
          </p:nvSpPr>
          <p:spPr bwMode="auto">
            <a:xfrm rot="5400000">
              <a:off x="4170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9" name="Oval 46"/>
            <p:cNvSpPr>
              <a:spLocks noChangeArrowheads="1"/>
            </p:cNvSpPr>
            <p:nvPr/>
          </p:nvSpPr>
          <p:spPr bwMode="auto">
            <a:xfrm rot="5400000">
              <a:off x="4170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0" name="Oval 47"/>
            <p:cNvSpPr>
              <a:spLocks noChangeArrowheads="1"/>
            </p:cNvSpPr>
            <p:nvPr/>
          </p:nvSpPr>
          <p:spPr bwMode="auto">
            <a:xfrm rot="5400000">
              <a:off x="4872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1" name="Oval 48"/>
            <p:cNvSpPr>
              <a:spLocks noChangeArrowheads="1"/>
            </p:cNvSpPr>
            <p:nvPr/>
          </p:nvSpPr>
          <p:spPr bwMode="auto">
            <a:xfrm rot="5400000">
              <a:off x="4872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2" name="Oval 49"/>
            <p:cNvSpPr>
              <a:spLocks noChangeArrowheads="1"/>
            </p:cNvSpPr>
            <p:nvPr/>
          </p:nvSpPr>
          <p:spPr bwMode="auto">
            <a:xfrm>
              <a:off x="4471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3" name="Oval 50"/>
            <p:cNvSpPr>
              <a:spLocks noChangeArrowheads="1"/>
            </p:cNvSpPr>
            <p:nvPr/>
          </p:nvSpPr>
          <p:spPr bwMode="auto">
            <a:xfrm>
              <a:off x="4537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4" name="Oval 51"/>
            <p:cNvSpPr>
              <a:spLocks noChangeArrowheads="1"/>
            </p:cNvSpPr>
            <p:nvPr/>
          </p:nvSpPr>
          <p:spPr bwMode="auto">
            <a:xfrm>
              <a:off x="4471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5" name="Oval 52"/>
            <p:cNvSpPr>
              <a:spLocks noChangeArrowheads="1"/>
            </p:cNvSpPr>
            <p:nvPr/>
          </p:nvSpPr>
          <p:spPr bwMode="auto">
            <a:xfrm>
              <a:off x="4537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6" name="Oval 53"/>
            <p:cNvSpPr>
              <a:spLocks noChangeArrowheads="1"/>
            </p:cNvSpPr>
            <p:nvPr/>
          </p:nvSpPr>
          <p:spPr bwMode="auto">
            <a:xfrm rot="5400000">
              <a:off x="4032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7" name="Oval 54"/>
            <p:cNvSpPr>
              <a:spLocks noChangeArrowheads="1"/>
            </p:cNvSpPr>
            <p:nvPr/>
          </p:nvSpPr>
          <p:spPr bwMode="auto">
            <a:xfrm rot="5400000">
              <a:off x="4032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8" name="Oval 55"/>
            <p:cNvSpPr>
              <a:spLocks noChangeArrowheads="1"/>
            </p:cNvSpPr>
            <p:nvPr/>
          </p:nvSpPr>
          <p:spPr bwMode="auto">
            <a:xfrm rot="5400000">
              <a:off x="5010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9" name="Oval 56"/>
            <p:cNvSpPr>
              <a:spLocks noChangeArrowheads="1"/>
            </p:cNvSpPr>
            <p:nvPr/>
          </p:nvSpPr>
          <p:spPr bwMode="auto">
            <a:xfrm rot="5400000">
              <a:off x="5010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30" name="Text Box 57"/>
            <p:cNvSpPr txBox="1">
              <a:spLocks noChangeArrowheads="1"/>
            </p:cNvSpPr>
            <p:nvPr/>
          </p:nvSpPr>
          <p:spPr bwMode="auto">
            <a:xfrm>
              <a:off x="4459" y="29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>
                <a:ea typeface="ヒラギノ角ゴ Pro W3" pitchFamily="-32" charset="-128"/>
              </a:endParaRPr>
            </a:p>
          </p:txBody>
        </p:sp>
        <p:sp>
          <p:nvSpPr>
            <p:cNvPr id="51231" name="Text Box 58"/>
            <p:cNvSpPr txBox="1">
              <a:spLocks noChangeArrowheads="1"/>
            </p:cNvSpPr>
            <p:nvPr/>
          </p:nvSpPr>
          <p:spPr bwMode="auto">
            <a:xfrm>
              <a:off x="4465" y="2883"/>
              <a:ext cx="336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-23000" dirty="0">
                  <a:ea typeface="ヒラギノ角ゴ Pro W3" pitchFamily="-32" charset="-128"/>
                </a:rPr>
                <a:t>18 p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24000" dirty="0">
                  <a:ea typeface="ヒラギノ角ゴ Pro W3" pitchFamily="-32" charset="-128"/>
                </a:rPr>
                <a:t>22 n</a:t>
              </a:r>
              <a:endParaRPr lang="en-GB" altLang="en-US" sz="1600" b="1" dirty="0">
                <a:ea typeface="ヒラギノ角ゴ Pro W3" pitchFamily="-3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022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9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7315200" cy="1066800"/>
          </a:xfrm>
        </p:spPr>
        <p:txBody>
          <a:bodyPr/>
          <a:lstStyle/>
          <a:p>
            <a:pPr eaLnBrk="1" hangingPunct="1"/>
            <a:r>
              <a:rPr lang="en-GB" altLang="en-US" dirty="0"/>
              <a:t>What element is this?</a:t>
            </a:r>
            <a:endParaRPr lang="en-US" altLang="en-US" dirty="0"/>
          </a:p>
        </p:txBody>
      </p:sp>
      <p:grpSp>
        <p:nvGrpSpPr>
          <p:cNvPr id="26688" name="Group 64"/>
          <p:cNvGrpSpPr>
            <a:grpSpLocks/>
          </p:cNvGrpSpPr>
          <p:nvPr/>
        </p:nvGrpSpPr>
        <p:grpSpPr bwMode="auto">
          <a:xfrm>
            <a:off x="8632839" y="133303"/>
            <a:ext cx="3352800" cy="2923396"/>
            <a:chOff x="4032" y="2448"/>
            <a:chExt cx="1012" cy="1018"/>
          </a:xfrm>
        </p:grpSpPr>
        <p:sp>
          <p:nvSpPr>
            <p:cNvPr id="51207" name="Oval 36"/>
            <p:cNvSpPr>
              <a:spLocks noChangeArrowheads="1"/>
            </p:cNvSpPr>
            <p:nvPr/>
          </p:nvSpPr>
          <p:spPr bwMode="auto">
            <a:xfrm>
              <a:off x="4180" y="2606"/>
              <a:ext cx="709" cy="709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8" name="Oval 37"/>
            <p:cNvSpPr>
              <a:spLocks noChangeArrowheads="1"/>
            </p:cNvSpPr>
            <p:nvPr/>
          </p:nvSpPr>
          <p:spPr bwMode="auto">
            <a:xfrm>
              <a:off x="4042" y="2467"/>
              <a:ext cx="990" cy="99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9" name="Oval 34"/>
            <p:cNvSpPr>
              <a:spLocks noChangeArrowheads="1"/>
            </p:cNvSpPr>
            <p:nvPr/>
          </p:nvSpPr>
          <p:spPr bwMode="auto">
            <a:xfrm>
              <a:off x="4427" y="2862"/>
              <a:ext cx="206" cy="2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0" name="Oval 35"/>
            <p:cNvSpPr>
              <a:spLocks noChangeArrowheads="1"/>
            </p:cNvSpPr>
            <p:nvPr/>
          </p:nvSpPr>
          <p:spPr bwMode="auto">
            <a:xfrm>
              <a:off x="4301" y="2734"/>
              <a:ext cx="457" cy="45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 dirty="0"/>
            </a:p>
          </p:txBody>
        </p:sp>
        <p:sp>
          <p:nvSpPr>
            <p:cNvPr id="51211" name="Oval 38"/>
            <p:cNvSpPr>
              <a:spLocks noChangeArrowheads="1"/>
            </p:cNvSpPr>
            <p:nvPr/>
          </p:nvSpPr>
          <p:spPr bwMode="auto">
            <a:xfrm>
              <a:off x="4434" y="2870"/>
              <a:ext cx="194" cy="19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2" name="Oval 39"/>
            <p:cNvSpPr>
              <a:spLocks noChangeArrowheads="1"/>
            </p:cNvSpPr>
            <p:nvPr/>
          </p:nvSpPr>
          <p:spPr bwMode="auto">
            <a:xfrm>
              <a:off x="4471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3" name="Oval 40"/>
            <p:cNvSpPr>
              <a:spLocks noChangeArrowheads="1"/>
            </p:cNvSpPr>
            <p:nvPr/>
          </p:nvSpPr>
          <p:spPr bwMode="auto">
            <a:xfrm>
              <a:off x="4537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4" name="Oval 41"/>
            <p:cNvSpPr>
              <a:spLocks noChangeArrowheads="1"/>
            </p:cNvSpPr>
            <p:nvPr/>
          </p:nvSpPr>
          <p:spPr bwMode="auto">
            <a:xfrm>
              <a:off x="4471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5" name="Oval 42"/>
            <p:cNvSpPr>
              <a:spLocks noChangeArrowheads="1"/>
            </p:cNvSpPr>
            <p:nvPr/>
          </p:nvSpPr>
          <p:spPr bwMode="auto">
            <a:xfrm>
              <a:off x="4537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6" name="Oval 43"/>
            <p:cNvSpPr>
              <a:spLocks noChangeArrowheads="1"/>
            </p:cNvSpPr>
            <p:nvPr/>
          </p:nvSpPr>
          <p:spPr bwMode="auto">
            <a:xfrm>
              <a:off x="4471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7" name="Oval 44"/>
            <p:cNvSpPr>
              <a:spLocks noChangeArrowheads="1"/>
            </p:cNvSpPr>
            <p:nvPr/>
          </p:nvSpPr>
          <p:spPr bwMode="auto">
            <a:xfrm>
              <a:off x="4537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8" name="Oval 45"/>
            <p:cNvSpPr>
              <a:spLocks noChangeArrowheads="1"/>
            </p:cNvSpPr>
            <p:nvPr/>
          </p:nvSpPr>
          <p:spPr bwMode="auto">
            <a:xfrm rot="5400000">
              <a:off x="4170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9" name="Oval 46"/>
            <p:cNvSpPr>
              <a:spLocks noChangeArrowheads="1"/>
            </p:cNvSpPr>
            <p:nvPr/>
          </p:nvSpPr>
          <p:spPr bwMode="auto">
            <a:xfrm rot="5400000">
              <a:off x="4170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0" name="Oval 47"/>
            <p:cNvSpPr>
              <a:spLocks noChangeArrowheads="1"/>
            </p:cNvSpPr>
            <p:nvPr/>
          </p:nvSpPr>
          <p:spPr bwMode="auto">
            <a:xfrm rot="5400000">
              <a:off x="4872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1" name="Oval 48"/>
            <p:cNvSpPr>
              <a:spLocks noChangeArrowheads="1"/>
            </p:cNvSpPr>
            <p:nvPr/>
          </p:nvSpPr>
          <p:spPr bwMode="auto">
            <a:xfrm rot="5400000">
              <a:off x="4872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2" name="Oval 49"/>
            <p:cNvSpPr>
              <a:spLocks noChangeArrowheads="1"/>
            </p:cNvSpPr>
            <p:nvPr/>
          </p:nvSpPr>
          <p:spPr bwMode="auto">
            <a:xfrm>
              <a:off x="4471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3" name="Oval 50"/>
            <p:cNvSpPr>
              <a:spLocks noChangeArrowheads="1"/>
            </p:cNvSpPr>
            <p:nvPr/>
          </p:nvSpPr>
          <p:spPr bwMode="auto">
            <a:xfrm>
              <a:off x="4537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4" name="Oval 51"/>
            <p:cNvSpPr>
              <a:spLocks noChangeArrowheads="1"/>
            </p:cNvSpPr>
            <p:nvPr/>
          </p:nvSpPr>
          <p:spPr bwMode="auto">
            <a:xfrm>
              <a:off x="4471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5" name="Oval 52"/>
            <p:cNvSpPr>
              <a:spLocks noChangeArrowheads="1"/>
            </p:cNvSpPr>
            <p:nvPr/>
          </p:nvSpPr>
          <p:spPr bwMode="auto">
            <a:xfrm>
              <a:off x="4537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6" name="Oval 53"/>
            <p:cNvSpPr>
              <a:spLocks noChangeArrowheads="1"/>
            </p:cNvSpPr>
            <p:nvPr/>
          </p:nvSpPr>
          <p:spPr bwMode="auto">
            <a:xfrm rot="5400000">
              <a:off x="4032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7" name="Oval 54"/>
            <p:cNvSpPr>
              <a:spLocks noChangeArrowheads="1"/>
            </p:cNvSpPr>
            <p:nvPr/>
          </p:nvSpPr>
          <p:spPr bwMode="auto">
            <a:xfrm rot="5400000">
              <a:off x="4032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8" name="Oval 55"/>
            <p:cNvSpPr>
              <a:spLocks noChangeArrowheads="1"/>
            </p:cNvSpPr>
            <p:nvPr/>
          </p:nvSpPr>
          <p:spPr bwMode="auto">
            <a:xfrm rot="5400000">
              <a:off x="5010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9" name="Oval 56"/>
            <p:cNvSpPr>
              <a:spLocks noChangeArrowheads="1"/>
            </p:cNvSpPr>
            <p:nvPr/>
          </p:nvSpPr>
          <p:spPr bwMode="auto">
            <a:xfrm rot="5400000">
              <a:off x="5010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30" name="Text Box 57"/>
            <p:cNvSpPr txBox="1">
              <a:spLocks noChangeArrowheads="1"/>
            </p:cNvSpPr>
            <p:nvPr/>
          </p:nvSpPr>
          <p:spPr bwMode="auto">
            <a:xfrm>
              <a:off x="4459" y="29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>
                <a:ea typeface="ヒラギノ角ゴ Pro W3" pitchFamily="-32" charset="-128"/>
              </a:endParaRPr>
            </a:p>
          </p:txBody>
        </p:sp>
        <p:sp>
          <p:nvSpPr>
            <p:cNvPr id="51231" name="Text Box 58"/>
            <p:cNvSpPr txBox="1">
              <a:spLocks noChangeArrowheads="1"/>
            </p:cNvSpPr>
            <p:nvPr/>
          </p:nvSpPr>
          <p:spPr bwMode="auto">
            <a:xfrm>
              <a:off x="4465" y="2883"/>
              <a:ext cx="336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-23000" dirty="0">
                  <a:ea typeface="ヒラギノ角ゴ Pro W3" pitchFamily="-32" charset="-128"/>
                </a:rPr>
                <a:t>18 p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24000" dirty="0">
                  <a:ea typeface="ヒラギノ角ゴ Pro W3" pitchFamily="-32" charset="-128"/>
                </a:rPr>
                <a:t>22 n</a:t>
              </a:r>
              <a:endParaRPr lang="en-GB" altLang="en-US" sz="1600" b="1" dirty="0">
                <a:ea typeface="ヒラギノ角ゴ Pro W3" pitchFamily="-32" charset="-12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90880" y="2183701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If you know the number of protons, you know it’s atomic number.</a:t>
            </a:r>
          </a:p>
          <a:p>
            <a:endParaRPr lang="en-CA" sz="3600" dirty="0"/>
          </a:p>
          <a:p>
            <a:r>
              <a:rPr lang="en-CA" sz="3600" dirty="0"/>
              <a:t>Or count the electrons…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23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9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7315200" cy="1066800"/>
          </a:xfrm>
        </p:spPr>
        <p:txBody>
          <a:bodyPr/>
          <a:lstStyle/>
          <a:p>
            <a:pPr eaLnBrk="1" hangingPunct="1"/>
            <a:r>
              <a:rPr lang="en-GB" altLang="en-US" dirty="0"/>
              <a:t>What element is this?</a:t>
            </a:r>
            <a:endParaRPr lang="en-US" altLang="en-US" dirty="0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1052995" y="2554705"/>
            <a:ext cx="761297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00013" indent="-100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600" dirty="0">
                <a:ea typeface="ヒラギノ角ゴ Pro W3" pitchFamily="-32" charset="-128"/>
              </a:rPr>
              <a:t>It has 2 + 8 + 8 = 18 electrons, and therefore 18 protons.</a:t>
            </a:r>
          </a:p>
          <a:p>
            <a:pPr>
              <a:spcBef>
                <a:spcPct val="50000"/>
              </a:spcBef>
            </a:pPr>
            <a:r>
              <a:rPr lang="en-GB" altLang="en-US" sz="3600" dirty="0">
                <a:ea typeface="ヒラギノ角ゴ Pro W3" pitchFamily="-32" charset="-128"/>
              </a:rPr>
              <a:t>The element with atomic number of 18 is Argon.</a:t>
            </a:r>
          </a:p>
        </p:txBody>
      </p:sp>
      <p:grpSp>
        <p:nvGrpSpPr>
          <p:cNvPr id="26688" name="Group 64"/>
          <p:cNvGrpSpPr>
            <a:grpSpLocks/>
          </p:cNvGrpSpPr>
          <p:nvPr/>
        </p:nvGrpSpPr>
        <p:grpSpPr bwMode="auto">
          <a:xfrm>
            <a:off x="8632839" y="133303"/>
            <a:ext cx="3352800" cy="2923396"/>
            <a:chOff x="4032" y="2448"/>
            <a:chExt cx="1012" cy="1018"/>
          </a:xfrm>
        </p:grpSpPr>
        <p:sp>
          <p:nvSpPr>
            <p:cNvPr id="51207" name="Oval 36"/>
            <p:cNvSpPr>
              <a:spLocks noChangeArrowheads="1"/>
            </p:cNvSpPr>
            <p:nvPr/>
          </p:nvSpPr>
          <p:spPr bwMode="auto">
            <a:xfrm>
              <a:off x="4180" y="2606"/>
              <a:ext cx="709" cy="709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8" name="Oval 37"/>
            <p:cNvSpPr>
              <a:spLocks noChangeArrowheads="1"/>
            </p:cNvSpPr>
            <p:nvPr/>
          </p:nvSpPr>
          <p:spPr bwMode="auto">
            <a:xfrm>
              <a:off x="4042" y="2467"/>
              <a:ext cx="990" cy="99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9" name="Oval 34"/>
            <p:cNvSpPr>
              <a:spLocks noChangeArrowheads="1"/>
            </p:cNvSpPr>
            <p:nvPr/>
          </p:nvSpPr>
          <p:spPr bwMode="auto">
            <a:xfrm>
              <a:off x="4427" y="2862"/>
              <a:ext cx="206" cy="2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0" name="Oval 35"/>
            <p:cNvSpPr>
              <a:spLocks noChangeArrowheads="1"/>
            </p:cNvSpPr>
            <p:nvPr/>
          </p:nvSpPr>
          <p:spPr bwMode="auto">
            <a:xfrm>
              <a:off x="4301" y="2734"/>
              <a:ext cx="457" cy="45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1" name="Oval 38"/>
            <p:cNvSpPr>
              <a:spLocks noChangeArrowheads="1"/>
            </p:cNvSpPr>
            <p:nvPr/>
          </p:nvSpPr>
          <p:spPr bwMode="auto">
            <a:xfrm>
              <a:off x="4434" y="2870"/>
              <a:ext cx="194" cy="19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2" name="Oval 39"/>
            <p:cNvSpPr>
              <a:spLocks noChangeArrowheads="1"/>
            </p:cNvSpPr>
            <p:nvPr/>
          </p:nvSpPr>
          <p:spPr bwMode="auto">
            <a:xfrm>
              <a:off x="4471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3" name="Oval 40"/>
            <p:cNvSpPr>
              <a:spLocks noChangeArrowheads="1"/>
            </p:cNvSpPr>
            <p:nvPr/>
          </p:nvSpPr>
          <p:spPr bwMode="auto">
            <a:xfrm>
              <a:off x="4537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4" name="Oval 41"/>
            <p:cNvSpPr>
              <a:spLocks noChangeArrowheads="1"/>
            </p:cNvSpPr>
            <p:nvPr/>
          </p:nvSpPr>
          <p:spPr bwMode="auto">
            <a:xfrm>
              <a:off x="4471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5" name="Oval 42"/>
            <p:cNvSpPr>
              <a:spLocks noChangeArrowheads="1"/>
            </p:cNvSpPr>
            <p:nvPr/>
          </p:nvSpPr>
          <p:spPr bwMode="auto">
            <a:xfrm>
              <a:off x="4537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6" name="Oval 43"/>
            <p:cNvSpPr>
              <a:spLocks noChangeArrowheads="1"/>
            </p:cNvSpPr>
            <p:nvPr/>
          </p:nvSpPr>
          <p:spPr bwMode="auto">
            <a:xfrm>
              <a:off x="4471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7" name="Oval 44"/>
            <p:cNvSpPr>
              <a:spLocks noChangeArrowheads="1"/>
            </p:cNvSpPr>
            <p:nvPr/>
          </p:nvSpPr>
          <p:spPr bwMode="auto">
            <a:xfrm>
              <a:off x="4537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8" name="Oval 45"/>
            <p:cNvSpPr>
              <a:spLocks noChangeArrowheads="1"/>
            </p:cNvSpPr>
            <p:nvPr/>
          </p:nvSpPr>
          <p:spPr bwMode="auto">
            <a:xfrm rot="5400000">
              <a:off x="4170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9" name="Oval 46"/>
            <p:cNvSpPr>
              <a:spLocks noChangeArrowheads="1"/>
            </p:cNvSpPr>
            <p:nvPr/>
          </p:nvSpPr>
          <p:spPr bwMode="auto">
            <a:xfrm rot="5400000">
              <a:off x="4170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0" name="Oval 47"/>
            <p:cNvSpPr>
              <a:spLocks noChangeArrowheads="1"/>
            </p:cNvSpPr>
            <p:nvPr/>
          </p:nvSpPr>
          <p:spPr bwMode="auto">
            <a:xfrm rot="5400000">
              <a:off x="4872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1" name="Oval 48"/>
            <p:cNvSpPr>
              <a:spLocks noChangeArrowheads="1"/>
            </p:cNvSpPr>
            <p:nvPr/>
          </p:nvSpPr>
          <p:spPr bwMode="auto">
            <a:xfrm rot="5400000">
              <a:off x="4872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2" name="Oval 49"/>
            <p:cNvSpPr>
              <a:spLocks noChangeArrowheads="1"/>
            </p:cNvSpPr>
            <p:nvPr/>
          </p:nvSpPr>
          <p:spPr bwMode="auto">
            <a:xfrm>
              <a:off x="4471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3" name="Oval 50"/>
            <p:cNvSpPr>
              <a:spLocks noChangeArrowheads="1"/>
            </p:cNvSpPr>
            <p:nvPr/>
          </p:nvSpPr>
          <p:spPr bwMode="auto">
            <a:xfrm>
              <a:off x="4537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4" name="Oval 51"/>
            <p:cNvSpPr>
              <a:spLocks noChangeArrowheads="1"/>
            </p:cNvSpPr>
            <p:nvPr/>
          </p:nvSpPr>
          <p:spPr bwMode="auto">
            <a:xfrm>
              <a:off x="4471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5" name="Oval 52"/>
            <p:cNvSpPr>
              <a:spLocks noChangeArrowheads="1"/>
            </p:cNvSpPr>
            <p:nvPr/>
          </p:nvSpPr>
          <p:spPr bwMode="auto">
            <a:xfrm>
              <a:off x="4537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6" name="Oval 53"/>
            <p:cNvSpPr>
              <a:spLocks noChangeArrowheads="1"/>
            </p:cNvSpPr>
            <p:nvPr/>
          </p:nvSpPr>
          <p:spPr bwMode="auto">
            <a:xfrm rot="5400000">
              <a:off x="4032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7" name="Oval 54"/>
            <p:cNvSpPr>
              <a:spLocks noChangeArrowheads="1"/>
            </p:cNvSpPr>
            <p:nvPr/>
          </p:nvSpPr>
          <p:spPr bwMode="auto">
            <a:xfrm rot="5400000">
              <a:off x="4032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8" name="Oval 55"/>
            <p:cNvSpPr>
              <a:spLocks noChangeArrowheads="1"/>
            </p:cNvSpPr>
            <p:nvPr/>
          </p:nvSpPr>
          <p:spPr bwMode="auto">
            <a:xfrm rot="5400000">
              <a:off x="5010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9" name="Oval 56"/>
            <p:cNvSpPr>
              <a:spLocks noChangeArrowheads="1"/>
            </p:cNvSpPr>
            <p:nvPr/>
          </p:nvSpPr>
          <p:spPr bwMode="auto">
            <a:xfrm rot="5400000">
              <a:off x="5010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30" name="Text Box 57"/>
            <p:cNvSpPr txBox="1">
              <a:spLocks noChangeArrowheads="1"/>
            </p:cNvSpPr>
            <p:nvPr/>
          </p:nvSpPr>
          <p:spPr bwMode="auto">
            <a:xfrm>
              <a:off x="4459" y="29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>
                <a:ea typeface="ヒラギノ角ゴ Pro W3" pitchFamily="-32" charset="-128"/>
              </a:endParaRPr>
            </a:p>
          </p:txBody>
        </p:sp>
        <p:sp>
          <p:nvSpPr>
            <p:cNvPr id="51231" name="Text Box 58"/>
            <p:cNvSpPr txBox="1">
              <a:spLocks noChangeArrowheads="1"/>
            </p:cNvSpPr>
            <p:nvPr/>
          </p:nvSpPr>
          <p:spPr bwMode="auto">
            <a:xfrm>
              <a:off x="4465" y="2883"/>
              <a:ext cx="336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-23000" dirty="0">
                  <a:ea typeface="ヒラギノ角ゴ Pro W3" pitchFamily="-32" charset="-128"/>
                </a:rPr>
                <a:t>18 p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24000" dirty="0">
                  <a:ea typeface="ヒラギノ角ゴ Pro W3" pitchFamily="-32" charset="-128"/>
                </a:rPr>
                <a:t>22 n</a:t>
              </a:r>
              <a:endParaRPr lang="en-GB" altLang="en-US" sz="1600" b="1" dirty="0">
                <a:ea typeface="ヒラギノ角ゴ Pro W3" pitchFamily="-3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19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patterns do you notice?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02" y="1343898"/>
            <a:ext cx="10537898" cy="5514102"/>
          </a:xfrm>
          <a:prstGeom prst="rect">
            <a:avLst/>
          </a:prstGeom>
          <a:solidFill>
            <a:schemeClr val="tx1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039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Patterns of Electron Arrangement in the Periodic 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i="1" dirty="0">
                <a:solidFill>
                  <a:srgbClr val="FF0000"/>
                </a:solidFill>
              </a:rPr>
              <a:t>Have a look at the three Bohr models you drew. </a:t>
            </a:r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r>
              <a:rPr lang="en-CA" sz="3600" i="1" dirty="0">
                <a:solidFill>
                  <a:srgbClr val="FF0000"/>
                </a:solidFill>
              </a:rPr>
              <a:t>What relationship can you find between number of OCCUPIED SHELLS and the ROW that it is found on the periodic table?</a:t>
            </a:r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endParaRPr lang="en-CA" sz="3600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7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5">
            <a:extLst>
              <a:ext uri="{FF2B5EF4-FFF2-40B4-BE49-F238E27FC236}">
                <a16:creationId xmlns:a16="http://schemas.microsoft.com/office/drawing/2014/main" id="{3B47FC9C-2ED3-4100-A4EF-E8CDFEE106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Image result for atom defini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63600"/>
            <a:ext cx="4848225" cy="40147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3DAB72-858E-5097-13DB-2A857BD91A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5775" y="863600"/>
            <a:ext cx="5983288" cy="4014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58141"/>
            <a:ext cx="10515600" cy="942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Structure of the atom</a:t>
            </a:r>
          </a:p>
        </p:txBody>
      </p:sp>
    </p:spTree>
    <p:extLst>
      <p:ext uri="{BB962C8B-B14F-4D97-AF65-F5344CB8AC3E}">
        <p14:creationId xmlns:p14="http://schemas.microsoft.com/office/powerpoint/2010/main" val="1114701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Patterns of Electron Arrangement in the Periodic Table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i="1" dirty="0">
                <a:solidFill>
                  <a:srgbClr val="FF0000"/>
                </a:solidFill>
              </a:rPr>
              <a:t>Have a look at the three Bohr models you drew. </a:t>
            </a:r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r>
              <a:rPr lang="en-CA" sz="3600" i="1" dirty="0">
                <a:solidFill>
                  <a:srgbClr val="FF0000"/>
                </a:solidFill>
              </a:rPr>
              <a:t>What relationship can you find between number of OCCUPIED SHELLS and the ROW that it is found on the periodic table?</a:t>
            </a:r>
            <a:endParaRPr lang="en-CA" sz="3600" i="1">
              <a:solidFill>
                <a:srgbClr val="FF0000"/>
              </a:solidFill>
              <a:cs typeface="Calibri"/>
            </a:endParaRPr>
          </a:p>
          <a:p>
            <a:endParaRPr lang="en-CA" sz="3600" dirty="0">
              <a:solidFill>
                <a:srgbClr val="FF0000"/>
              </a:solidFill>
              <a:cs typeface="Calibri"/>
            </a:endParaRPr>
          </a:p>
          <a:p>
            <a:r>
              <a:rPr lang="en-CA" sz="3600" dirty="0">
                <a:solidFill>
                  <a:srgbClr val="FF0000"/>
                </a:solidFill>
              </a:rPr>
              <a:t>ROW = # of OCCUPIED SHELLS</a:t>
            </a:r>
            <a:endParaRPr lang="en-CA" dirty="0">
              <a:solidFill>
                <a:srgbClr val="FF0000"/>
              </a:solidFill>
            </a:endParaRPr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00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+mn-lt"/>
              </a:rPr>
              <a:t>Patterns of Electron Arrangement in the Periodic Table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5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i="1" dirty="0">
                <a:solidFill>
                  <a:srgbClr val="FF0000"/>
                </a:solidFill>
              </a:rPr>
              <a:t>Look at the Alkali Metals (Group 1).</a:t>
            </a:r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r>
              <a:rPr lang="en-CA" sz="3600" i="1" dirty="0">
                <a:solidFill>
                  <a:srgbClr val="FF0000"/>
                </a:solidFill>
              </a:rPr>
              <a:t>What relationship can you find between number of VALENCE ELECTRONS and the COLUMN that it is found on the periodic table?</a:t>
            </a:r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endParaRPr lang="en-CA" sz="3600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44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patterns do you notice?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40" y="1690688"/>
            <a:ext cx="9144000" cy="4784725"/>
          </a:xfrm>
          <a:prstGeom prst="rect">
            <a:avLst/>
          </a:prstGeom>
          <a:solidFill>
            <a:schemeClr val="tx1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452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+mn-lt"/>
              </a:rPr>
              <a:t>Patterns of Electron Arrangement in the Periodic Table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5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i="1" dirty="0">
                <a:solidFill>
                  <a:srgbClr val="FF0000"/>
                </a:solidFill>
              </a:rPr>
              <a:t>Look at the Alkali Metals (Group 1).</a:t>
            </a:r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r>
              <a:rPr lang="en-CA" sz="3600" i="1" dirty="0">
                <a:solidFill>
                  <a:srgbClr val="FF0000"/>
                </a:solidFill>
              </a:rPr>
              <a:t>What relationship can you find between number of VALENCE ELECTRONS and the COLUMN that it is found on the periodic table?</a:t>
            </a:r>
            <a:endParaRPr lang="en-CA" sz="3600" i="1" dirty="0">
              <a:solidFill>
                <a:srgbClr val="FF0000"/>
              </a:solidFill>
              <a:cs typeface="Calibri"/>
            </a:endParaRPr>
          </a:p>
          <a:p>
            <a:endParaRPr lang="en-CA" sz="3600" dirty="0">
              <a:solidFill>
                <a:srgbClr val="FF0000"/>
              </a:solidFill>
              <a:cs typeface="Calibri"/>
            </a:endParaRPr>
          </a:p>
          <a:p>
            <a:r>
              <a:rPr lang="en-CA" sz="3600" b="1" dirty="0">
                <a:solidFill>
                  <a:srgbClr val="FF0000"/>
                </a:solidFill>
              </a:rPr>
              <a:t>GROUP/COLUMN # =  #VALENCE ELECTRONS  </a:t>
            </a:r>
            <a:endParaRPr lang="en-CA" sz="3600" b="1" dirty="0">
              <a:solidFill>
                <a:srgbClr val="FF0000"/>
              </a:solidFill>
              <a:cs typeface="Calibri"/>
            </a:endParaRPr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15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244475"/>
            <a:ext cx="8385175" cy="1398588"/>
          </a:xfrm>
        </p:spPr>
        <p:txBody>
          <a:bodyPr/>
          <a:lstStyle/>
          <a:p>
            <a:pPr eaLnBrk="1" hangingPunct="1">
              <a:defRPr/>
            </a:pPr>
            <a:r>
              <a:rPr lang="en-CA" sz="4000" dirty="0"/>
              <a:t>Group number determines the number of valence electrons</a:t>
            </a:r>
          </a:p>
        </p:txBody>
      </p:sp>
      <p:pic>
        <p:nvPicPr>
          <p:cNvPr id="50179" name="Picture 2" descr="Image result for valence electr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2" t="4749" r="2995" b="25539"/>
          <a:stretch>
            <a:fillRect/>
          </a:stretch>
        </p:blipFill>
        <p:spPr>
          <a:xfrm>
            <a:off x="2286001" y="1828801"/>
            <a:ext cx="7775575" cy="460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879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9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7315200" cy="1066800"/>
          </a:xfrm>
        </p:spPr>
        <p:txBody>
          <a:bodyPr/>
          <a:lstStyle/>
          <a:p>
            <a:pPr eaLnBrk="1" hangingPunct="1"/>
            <a:r>
              <a:rPr lang="en-GB" altLang="en-US" dirty="0"/>
              <a:t>What about Argon?</a:t>
            </a:r>
            <a:endParaRPr lang="en-US" altLang="en-US" dirty="0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1052995" y="2554705"/>
            <a:ext cx="761297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>
            <a:spAutoFit/>
          </a:bodyPr>
          <a:lstStyle>
            <a:lvl1pPr marL="100013" indent="-1000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9695" indent="-99695">
              <a:spcBef>
                <a:spcPct val="50000"/>
              </a:spcBef>
            </a:pPr>
            <a:r>
              <a:rPr lang="en-GB" altLang="en-US" sz="3600" i="1" dirty="0">
                <a:latin typeface="Arial"/>
                <a:ea typeface="ヒラギノ角ゴ Pro W3" pitchFamily="-32" charset="-128"/>
                <a:cs typeface="Arial"/>
              </a:rPr>
              <a:t>It has 3 electron shells, so it is in period 3</a:t>
            </a:r>
          </a:p>
          <a:p>
            <a:pPr marL="99695" indent="-99695">
              <a:spcBef>
                <a:spcPct val="50000"/>
              </a:spcBef>
            </a:pPr>
            <a:r>
              <a:rPr lang="en-GB" altLang="en-US" sz="3600" i="1" dirty="0">
                <a:latin typeface="Arial"/>
                <a:ea typeface="ヒラギノ角ゴ Pro W3" pitchFamily="-32" charset="-128"/>
                <a:cs typeface="Arial"/>
              </a:rPr>
              <a:t>It has 8 electrons in the outer (valence) shell, therefore it is a noble gas.</a:t>
            </a:r>
          </a:p>
        </p:txBody>
      </p:sp>
      <p:grpSp>
        <p:nvGrpSpPr>
          <p:cNvPr id="26688" name="Group 64"/>
          <p:cNvGrpSpPr>
            <a:grpSpLocks/>
          </p:cNvGrpSpPr>
          <p:nvPr/>
        </p:nvGrpSpPr>
        <p:grpSpPr bwMode="auto">
          <a:xfrm>
            <a:off x="8632839" y="133303"/>
            <a:ext cx="3352800" cy="2923396"/>
            <a:chOff x="4032" y="2448"/>
            <a:chExt cx="1012" cy="1018"/>
          </a:xfrm>
        </p:grpSpPr>
        <p:sp>
          <p:nvSpPr>
            <p:cNvPr id="51207" name="Oval 36"/>
            <p:cNvSpPr>
              <a:spLocks noChangeArrowheads="1"/>
            </p:cNvSpPr>
            <p:nvPr/>
          </p:nvSpPr>
          <p:spPr bwMode="auto">
            <a:xfrm>
              <a:off x="4180" y="2606"/>
              <a:ext cx="709" cy="709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600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8" name="Oval 37"/>
            <p:cNvSpPr>
              <a:spLocks noChangeArrowheads="1"/>
            </p:cNvSpPr>
            <p:nvPr/>
          </p:nvSpPr>
          <p:spPr bwMode="auto">
            <a:xfrm>
              <a:off x="4042" y="2467"/>
              <a:ext cx="990" cy="990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09" name="Oval 34"/>
            <p:cNvSpPr>
              <a:spLocks noChangeArrowheads="1"/>
            </p:cNvSpPr>
            <p:nvPr/>
          </p:nvSpPr>
          <p:spPr bwMode="auto">
            <a:xfrm>
              <a:off x="4427" y="2862"/>
              <a:ext cx="206" cy="2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0" name="Oval 35"/>
            <p:cNvSpPr>
              <a:spLocks noChangeArrowheads="1"/>
            </p:cNvSpPr>
            <p:nvPr/>
          </p:nvSpPr>
          <p:spPr bwMode="auto">
            <a:xfrm>
              <a:off x="4301" y="2734"/>
              <a:ext cx="457" cy="457"/>
            </a:xfrm>
            <a:prstGeom prst="ellipse">
              <a:avLst/>
            </a:prstGeom>
            <a:gradFill rotWithShape="0">
              <a:gsLst>
                <a:gs pos="0">
                  <a:srgbClr val="FFFFFF">
                    <a:alpha val="0"/>
                  </a:srgb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1" name="Oval 38"/>
            <p:cNvSpPr>
              <a:spLocks noChangeArrowheads="1"/>
            </p:cNvSpPr>
            <p:nvPr/>
          </p:nvSpPr>
          <p:spPr bwMode="auto">
            <a:xfrm>
              <a:off x="4434" y="2870"/>
              <a:ext cx="194" cy="19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>
                    <a:alpha val="6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2" name="Oval 39"/>
            <p:cNvSpPr>
              <a:spLocks noChangeArrowheads="1"/>
            </p:cNvSpPr>
            <p:nvPr/>
          </p:nvSpPr>
          <p:spPr bwMode="auto">
            <a:xfrm>
              <a:off x="4471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3" name="Oval 40"/>
            <p:cNvSpPr>
              <a:spLocks noChangeArrowheads="1"/>
            </p:cNvSpPr>
            <p:nvPr/>
          </p:nvSpPr>
          <p:spPr bwMode="auto">
            <a:xfrm>
              <a:off x="4537" y="316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4" name="Oval 41"/>
            <p:cNvSpPr>
              <a:spLocks noChangeArrowheads="1"/>
            </p:cNvSpPr>
            <p:nvPr/>
          </p:nvSpPr>
          <p:spPr bwMode="auto">
            <a:xfrm>
              <a:off x="4471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5" name="Oval 42"/>
            <p:cNvSpPr>
              <a:spLocks noChangeArrowheads="1"/>
            </p:cNvSpPr>
            <p:nvPr/>
          </p:nvSpPr>
          <p:spPr bwMode="auto">
            <a:xfrm>
              <a:off x="4537" y="3294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6" name="Oval 43"/>
            <p:cNvSpPr>
              <a:spLocks noChangeArrowheads="1"/>
            </p:cNvSpPr>
            <p:nvPr/>
          </p:nvSpPr>
          <p:spPr bwMode="auto">
            <a:xfrm>
              <a:off x="4471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7" name="Oval 44"/>
            <p:cNvSpPr>
              <a:spLocks noChangeArrowheads="1"/>
            </p:cNvSpPr>
            <p:nvPr/>
          </p:nvSpPr>
          <p:spPr bwMode="auto">
            <a:xfrm>
              <a:off x="4537" y="2586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8" name="Oval 45"/>
            <p:cNvSpPr>
              <a:spLocks noChangeArrowheads="1"/>
            </p:cNvSpPr>
            <p:nvPr/>
          </p:nvSpPr>
          <p:spPr bwMode="auto">
            <a:xfrm rot="5400000">
              <a:off x="4170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19" name="Oval 46"/>
            <p:cNvSpPr>
              <a:spLocks noChangeArrowheads="1"/>
            </p:cNvSpPr>
            <p:nvPr/>
          </p:nvSpPr>
          <p:spPr bwMode="auto">
            <a:xfrm rot="5400000">
              <a:off x="4170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0" name="Oval 47"/>
            <p:cNvSpPr>
              <a:spLocks noChangeArrowheads="1"/>
            </p:cNvSpPr>
            <p:nvPr/>
          </p:nvSpPr>
          <p:spPr bwMode="auto">
            <a:xfrm rot="5400000">
              <a:off x="4872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1" name="Oval 48"/>
            <p:cNvSpPr>
              <a:spLocks noChangeArrowheads="1"/>
            </p:cNvSpPr>
            <p:nvPr/>
          </p:nvSpPr>
          <p:spPr bwMode="auto">
            <a:xfrm rot="5400000">
              <a:off x="4872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2" name="Oval 49"/>
            <p:cNvSpPr>
              <a:spLocks noChangeArrowheads="1"/>
            </p:cNvSpPr>
            <p:nvPr/>
          </p:nvSpPr>
          <p:spPr bwMode="auto">
            <a:xfrm>
              <a:off x="4471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3" name="Oval 50"/>
            <p:cNvSpPr>
              <a:spLocks noChangeArrowheads="1"/>
            </p:cNvSpPr>
            <p:nvPr/>
          </p:nvSpPr>
          <p:spPr bwMode="auto">
            <a:xfrm>
              <a:off x="4537" y="3432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4" name="Oval 51"/>
            <p:cNvSpPr>
              <a:spLocks noChangeArrowheads="1"/>
            </p:cNvSpPr>
            <p:nvPr/>
          </p:nvSpPr>
          <p:spPr bwMode="auto">
            <a:xfrm>
              <a:off x="4471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5" name="Oval 52"/>
            <p:cNvSpPr>
              <a:spLocks noChangeArrowheads="1"/>
            </p:cNvSpPr>
            <p:nvPr/>
          </p:nvSpPr>
          <p:spPr bwMode="auto">
            <a:xfrm>
              <a:off x="4537" y="2448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6" name="Oval 53"/>
            <p:cNvSpPr>
              <a:spLocks noChangeArrowheads="1"/>
            </p:cNvSpPr>
            <p:nvPr/>
          </p:nvSpPr>
          <p:spPr bwMode="auto">
            <a:xfrm rot="5400000">
              <a:off x="4032" y="290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7" name="Oval 54"/>
            <p:cNvSpPr>
              <a:spLocks noChangeArrowheads="1"/>
            </p:cNvSpPr>
            <p:nvPr/>
          </p:nvSpPr>
          <p:spPr bwMode="auto">
            <a:xfrm rot="5400000">
              <a:off x="4032" y="2967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8" name="Oval 55"/>
            <p:cNvSpPr>
              <a:spLocks noChangeArrowheads="1"/>
            </p:cNvSpPr>
            <p:nvPr/>
          </p:nvSpPr>
          <p:spPr bwMode="auto">
            <a:xfrm rot="5400000">
              <a:off x="5010" y="2895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29" name="Oval 56"/>
            <p:cNvSpPr>
              <a:spLocks noChangeArrowheads="1"/>
            </p:cNvSpPr>
            <p:nvPr/>
          </p:nvSpPr>
          <p:spPr bwMode="auto">
            <a:xfrm rot="5400000">
              <a:off x="5010" y="2961"/>
              <a:ext cx="34" cy="3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51230" name="Text Box 57"/>
            <p:cNvSpPr txBox="1">
              <a:spLocks noChangeArrowheads="1"/>
            </p:cNvSpPr>
            <p:nvPr/>
          </p:nvSpPr>
          <p:spPr bwMode="auto">
            <a:xfrm>
              <a:off x="4459" y="291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GB" altLang="en-US" sz="2400">
                <a:ea typeface="ヒラギノ角ゴ Pro W3" pitchFamily="-32" charset="-128"/>
              </a:endParaRPr>
            </a:p>
          </p:txBody>
        </p:sp>
        <p:sp>
          <p:nvSpPr>
            <p:cNvPr id="51231" name="Text Box 58"/>
            <p:cNvSpPr txBox="1">
              <a:spLocks noChangeArrowheads="1"/>
            </p:cNvSpPr>
            <p:nvPr/>
          </p:nvSpPr>
          <p:spPr bwMode="auto">
            <a:xfrm>
              <a:off x="4465" y="2883"/>
              <a:ext cx="336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-23000" dirty="0">
                  <a:ea typeface="ヒラギノ角ゴ Pro W3" pitchFamily="-32" charset="-128"/>
                </a:rPr>
                <a:t>18 p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600" b="1" baseline="24000" dirty="0">
                  <a:ea typeface="ヒラギノ角ゴ Pro W3" pitchFamily="-32" charset="-128"/>
                </a:rPr>
                <a:t>22 n</a:t>
              </a:r>
              <a:endParaRPr lang="en-GB" altLang="en-US" sz="1600" b="1" dirty="0">
                <a:ea typeface="ヒラギノ角ゴ Pro W3" pitchFamily="-3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0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Patterns in the Periodic Table regarding electron arrangement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CA" sz="3600" dirty="0"/>
              <a:t>Elements in same </a:t>
            </a:r>
            <a:r>
              <a:rPr lang="en-CA" sz="3600" b="1" u="sng" dirty="0"/>
              <a:t>family (group) </a:t>
            </a:r>
            <a:r>
              <a:rPr lang="en-CA" sz="3600" dirty="0"/>
              <a:t>have same number of </a:t>
            </a:r>
            <a:r>
              <a:rPr lang="en-CA" sz="3600" b="1" u="sng" dirty="0"/>
              <a:t>valence electrons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CA" sz="3600" dirty="0"/>
              <a:t>Period </a:t>
            </a:r>
            <a:r>
              <a:rPr lang="en-CA" sz="3600" b="1" dirty="0"/>
              <a:t>(Row)</a:t>
            </a:r>
            <a:r>
              <a:rPr lang="en-CA" sz="3600" dirty="0"/>
              <a:t> = the number of occupied </a:t>
            </a:r>
            <a:r>
              <a:rPr lang="en-CA" sz="3600" b="1" u="sng" dirty="0"/>
              <a:t>shells</a:t>
            </a:r>
            <a:r>
              <a:rPr lang="en-CA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85565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Atomic structure WS</a:t>
            </a:r>
          </a:p>
          <a:p>
            <a:endParaRPr lang="en-US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21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latin typeface="Calibri" panose="020F0502020204030204" pitchFamily="34" charset="0"/>
              </a:rPr>
              <a:t>Structure of the atom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885952"/>
            <a:ext cx="730879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i" panose="020F0502020204030204" pitchFamily="34" charset="0"/>
              </a:rPr>
              <a:t>Subatomic particles:</a:t>
            </a:r>
          </a:p>
          <a:p>
            <a:r>
              <a:rPr lang="en-US" dirty="0">
                <a:latin typeface="Calibri" panose="020F0502020204030204" pitchFamily="34" charset="0"/>
              </a:rPr>
              <a:t>Protons – positive charge </a:t>
            </a:r>
          </a:p>
          <a:p>
            <a:r>
              <a:rPr lang="en-US" dirty="0">
                <a:latin typeface="Calibri" panose="020F0502020204030204" pitchFamily="34" charset="0"/>
              </a:rPr>
              <a:t>Electrons – negative charge</a:t>
            </a:r>
          </a:p>
          <a:p>
            <a:r>
              <a:rPr lang="en-US" dirty="0">
                <a:latin typeface="Calibri" panose="020F0502020204030204" pitchFamily="34" charset="0"/>
              </a:rPr>
              <a:t>Neutrons</a:t>
            </a:r>
            <a:r>
              <a:rPr lang="en-CA" dirty="0">
                <a:latin typeface="Calibri" panose="020F0502020204030204" pitchFamily="34" charset="0"/>
              </a:rPr>
              <a:t> - </a:t>
            </a:r>
            <a:r>
              <a:rPr lang="en-US" dirty="0">
                <a:latin typeface="Calibri" panose="020F0502020204030204" pitchFamily="34" charset="0"/>
              </a:rPr>
              <a:t>no charge </a:t>
            </a:r>
            <a:endParaRPr lang="en-CA" sz="2100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Image result for atom defini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671" y="2771776"/>
            <a:ext cx="387477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28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340768"/>
          </a:xfrm>
        </p:spPr>
        <p:txBody>
          <a:bodyPr>
            <a:normAutofit/>
          </a:bodyPr>
          <a:lstStyle/>
          <a:p>
            <a:r>
              <a:rPr lang="en-CA" dirty="0"/>
              <a:t>Charge and Mass </a:t>
            </a:r>
            <a:br>
              <a:rPr lang="en-CA" dirty="0"/>
            </a:br>
            <a:r>
              <a:rPr lang="en-CA" dirty="0"/>
              <a:t>of Subatomic Particles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5257800"/>
          </a:xfrm>
        </p:spPr>
        <p:txBody>
          <a:bodyPr>
            <a:normAutofit/>
          </a:bodyPr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9" descr="atomsumm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198" y="2132856"/>
            <a:ext cx="9245046" cy="345638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8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8CA7-576E-7F96-E8F8-46F9CA44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148C-4A51-1975-7172-604ECDFD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particles make up most of the mass of the atom? 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particle make up most of the mass of the atom? 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6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8CA7-576E-7F96-E8F8-46F9CA44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C148C-4A51-1975-7172-604ECDFDD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particles make up most of the mass of the atom?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Protons and neutrons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Which particle make up most of the mass of the atom? 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electrons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 your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/>
              <a:t>What are the three subatomic particles?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Compare and contrast the electron and proton in terms of location and charge. 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accounts for an atom`s mass?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indent="-514350">
              <a:buFont typeface="+mj-lt"/>
              <a:buAutoNum type="arabicPeriod"/>
            </a:pPr>
            <a:r>
              <a:rPr lang="en-CA" dirty="0"/>
              <a:t>What accounts for an atoms volume?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925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CA" dirty="0"/>
              <a:t> </a:t>
            </a:r>
          </a:p>
        </p:txBody>
      </p:sp>
      <p:pic>
        <p:nvPicPr>
          <p:cNvPr id="6" name="Content Placeholder 5" descr="Image result for atomic mas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753" y="1446188"/>
            <a:ext cx="6038495" cy="5013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52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969</Words>
  <Application>Microsoft Office PowerPoint</Application>
  <PresentationFormat>Widescreen</PresentationFormat>
  <Paragraphs>174</Paragraphs>
  <Slides>37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ATOMIC STRUCTURE</vt:lpstr>
      <vt:lpstr>Review: What is an atom?</vt:lpstr>
      <vt:lpstr>Structure of the atom</vt:lpstr>
      <vt:lpstr>Structure of the atom</vt:lpstr>
      <vt:lpstr>Charge and Mass  of Subatomic Particles</vt:lpstr>
      <vt:lpstr>PowerPoint Presentation</vt:lpstr>
      <vt:lpstr>PowerPoint Presentation</vt:lpstr>
      <vt:lpstr>Check your Understanding</vt:lpstr>
      <vt:lpstr> </vt:lpstr>
      <vt:lpstr>PowerPoint Presentation</vt:lpstr>
      <vt:lpstr>Try this:</vt:lpstr>
      <vt:lpstr>Practice</vt:lpstr>
      <vt:lpstr>Practice</vt:lpstr>
      <vt:lpstr>Practice </vt:lpstr>
      <vt:lpstr>Representing Atoms: Bohr Model</vt:lpstr>
      <vt:lpstr>Bohr Model</vt:lpstr>
      <vt:lpstr>Bohr Model</vt:lpstr>
      <vt:lpstr>Practice: Draw a Bohr Diagram of Potassium</vt:lpstr>
      <vt:lpstr>Practice: Draw a Bohr Diagram of Potassium</vt:lpstr>
      <vt:lpstr>Bohr Model of Potassium</vt:lpstr>
      <vt:lpstr>Draw a Bohr Diagram of Nitrogen</vt:lpstr>
      <vt:lpstr>Draw a Bohr Diagram of Nitrogen</vt:lpstr>
      <vt:lpstr>Draw a Bohr Diagram of Phosphorous</vt:lpstr>
      <vt:lpstr>Bohr Model of Phosphorous:</vt:lpstr>
      <vt:lpstr>What element is this?</vt:lpstr>
      <vt:lpstr>What element is this?</vt:lpstr>
      <vt:lpstr>What element is this?</vt:lpstr>
      <vt:lpstr>What patterns do you notice?</vt:lpstr>
      <vt:lpstr>Patterns of Electron Arrangement in the Periodic Table </vt:lpstr>
      <vt:lpstr>Patterns of Electron Arrangement in the Periodic Table </vt:lpstr>
      <vt:lpstr>Patterns of Electron Arrangement in the Periodic Table </vt:lpstr>
      <vt:lpstr>What patterns do you notice?</vt:lpstr>
      <vt:lpstr>Patterns of Electron Arrangement in the Periodic Table </vt:lpstr>
      <vt:lpstr>Group number determines the number of valence electrons</vt:lpstr>
      <vt:lpstr>What about Argon?</vt:lpstr>
      <vt:lpstr>Patterns in the Periodic Table regarding electron arrangement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Tammy Wilson</dc:creator>
  <cp:lastModifiedBy>Tammy Wilson</cp:lastModifiedBy>
  <cp:revision>1</cp:revision>
  <dcterms:created xsi:type="dcterms:W3CDTF">2023-11-05T00:05:40Z</dcterms:created>
  <dcterms:modified xsi:type="dcterms:W3CDTF">2023-11-05T00:40:27Z</dcterms:modified>
</cp:coreProperties>
</file>