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15" r:id="rId2"/>
    <p:sldId id="490" r:id="rId3"/>
    <p:sldId id="406" r:id="rId4"/>
    <p:sldId id="355" r:id="rId5"/>
    <p:sldId id="407" r:id="rId6"/>
    <p:sldId id="477" r:id="rId7"/>
    <p:sldId id="527" r:id="rId8"/>
    <p:sldId id="379" r:id="rId9"/>
    <p:sldId id="400" r:id="rId10"/>
    <p:sldId id="509" r:id="rId11"/>
    <p:sldId id="405" r:id="rId12"/>
    <p:sldId id="381" r:id="rId13"/>
    <p:sldId id="395" r:id="rId14"/>
    <p:sldId id="519" r:id="rId15"/>
    <p:sldId id="517" r:id="rId16"/>
    <p:sldId id="292" r:id="rId17"/>
    <p:sldId id="285" r:id="rId18"/>
    <p:sldId id="518" r:id="rId19"/>
    <p:sldId id="398" r:id="rId20"/>
    <p:sldId id="329" r:id="rId21"/>
    <p:sldId id="399" r:id="rId22"/>
    <p:sldId id="521" r:id="rId23"/>
    <p:sldId id="528" r:id="rId24"/>
    <p:sldId id="343" r:id="rId25"/>
    <p:sldId id="468" r:id="rId26"/>
    <p:sldId id="472" r:id="rId27"/>
    <p:sldId id="473" r:id="rId28"/>
    <p:sldId id="474" r:id="rId29"/>
    <p:sldId id="480" r:id="rId30"/>
    <p:sldId id="481" r:id="rId31"/>
    <p:sldId id="482" r:id="rId32"/>
    <p:sldId id="330" r:id="rId33"/>
    <p:sldId id="485" r:id="rId34"/>
    <p:sldId id="500" r:id="rId35"/>
    <p:sldId id="486" r:id="rId36"/>
    <p:sldId id="510" r:id="rId37"/>
    <p:sldId id="47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F728A-0111-4F73-ABEA-CBCA174A2A9B}" v="3" dt="2020-02-16T20:32:25.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19" autoAdjust="0"/>
    <p:restoredTop sz="94660"/>
  </p:normalViewPr>
  <p:slideViewPr>
    <p:cSldViewPr snapToGrid="0">
      <p:cViewPr varScale="1">
        <p:scale>
          <a:sx n="32" d="100"/>
          <a:sy n="32" d="100"/>
        </p:scale>
        <p:origin x="24"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30AF728A-0111-4F73-ABEA-CBCA174A2A9B}"/>
    <pc:docChg chg="custSel addSld delSld modSld">
      <pc:chgData name="Tammy Wilson" userId="e3b55da62d900d7c" providerId="LiveId" clId="{30AF728A-0111-4F73-ABEA-CBCA174A2A9B}" dt="2020-02-16T20:32:25.085" v="16"/>
      <pc:docMkLst>
        <pc:docMk/>
      </pc:docMkLst>
      <pc:sldChg chg="add del">
        <pc:chgData name="Tammy Wilson" userId="e3b55da62d900d7c" providerId="LiveId" clId="{30AF728A-0111-4F73-ABEA-CBCA174A2A9B}" dt="2020-02-16T20:32:25.085" v="16"/>
        <pc:sldMkLst>
          <pc:docMk/>
          <pc:sldMk cId="3688781656" sldId="285"/>
        </pc:sldMkLst>
      </pc:sldChg>
      <pc:sldChg chg="del">
        <pc:chgData name="Tammy Wilson" userId="e3b55da62d900d7c" providerId="LiveId" clId="{30AF728A-0111-4F73-ABEA-CBCA174A2A9B}" dt="2020-02-16T20:28:45.017" v="8" actId="2696"/>
        <pc:sldMkLst>
          <pc:docMk/>
          <pc:sldMk cId="512565612" sldId="291"/>
        </pc:sldMkLst>
      </pc:sldChg>
      <pc:sldChg chg="add del">
        <pc:chgData name="Tammy Wilson" userId="e3b55da62d900d7c" providerId="LiveId" clId="{30AF728A-0111-4F73-ABEA-CBCA174A2A9B}" dt="2020-02-16T20:32:25.085" v="16"/>
        <pc:sldMkLst>
          <pc:docMk/>
          <pc:sldMk cId="3538677210" sldId="292"/>
        </pc:sldMkLst>
      </pc:sldChg>
      <pc:sldChg chg="add">
        <pc:chgData name="Tammy Wilson" userId="e3b55da62d900d7c" providerId="LiveId" clId="{30AF728A-0111-4F73-ABEA-CBCA174A2A9B}" dt="2020-02-16T20:32:25.085" v="16"/>
        <pc:sldMkLst>
          <pc:docMk/>
          <pc:sldMk cId="3673468279" sldId="329"/>
        </pc:sldMkLst>
      </pc:sldChg>
      <pc:sldChg chg="add">
        <pc:chgData name="Tammy Wilson" userId="e3b55da62d900d7c" providerId="LiveId" clId="{30AF728A-0111-4F73-ABEA-CBCA174A2A9B}" dt="2020-02-16T20:32:25.085" v="16"/>
        <pc:sldMkLst>
          <pc:docMk/>
          <pc:sldMk cId="1706238195" sldId="330"/>
        </pc:sldMkLst>
      </pc:sldChg>
      <pc:sldChg chg="add">
        <pc:chgData name="Tammy Wilson" userId="e3b55da62d900d7c" providerId="LiveId" clId="{30AF728A-0111-4F73-ABEA-CBCA174A2A9B}" dt="2020-02-16T20:32:25.085" v="16"/>
        <pc:sldMkLst>
          <pc:docMk/>
          <pc:sldMk cId="1516008743" sldId="343"/>
        </pc:sldMkLst>
      </pc:sldChg>
      <pc:sldChg chg="del">
        <pc:chgData name="Tammy Wilson" userId="e3b55da62d900d7c" providerId="LiveId" clId="{30AF728A-0111-4F73-ABEA-CBCA174A2A9B}" dt="2020-02-16T20:26:00.849" v="2" actId="2696"/>
        <pc:sldMkLst>
          <pc:docMk/>
          <pc:sldMk cId="4068321051" sldId="358"/>
        </pc:sldMkLst>
      </pc:sldChg>
      <pc:sldChg chg="add del">
        <pc:chgData name="Tammy Wilson" userId="e3b55da62d900d7c" providerId="LiveId" clId="{30AF728A-0111-4F73-ABEA-CBCA174A2A9B}" dt="2020-02-16T20:30:13.677" v="14"/>
        <pc:sldMkLst>
          <pc:docMk/>
          <pc:sldMk cId="3668754239" sldId="381"/>
        </pc:sldMkLst>
      </pc:sldChg>
      <pc:sldChg chg="del">
        <pc:chgData name="Tammy Wilson" userId="e3b55da62d900d7c" providerId="LiveId" clId="{30AF728A-0111-4F73-ABEA-CBCA174A2A9B}" dt="2020-02-16T20:28:45.064" v="11" actId="2696"/>
        <pc:sldMkLst>
          <pc:docMk/>
          <pc:sldMk cId="3194396443" sldId="393"/>
        </pc:sldMkLst>
      </pc:sldChg>
      <pc:sldChg chg="add del">
        <pc:chgData name="Tammy Wilson" userId="e3b55da62d900d7c" providerId="LiveId" clId="{30AF728A-0111-4F73-ABEA-CBCA174A2A9B}" dt="2020-02-16T20:30:13.677" v="14"/>
        <pc:sldMkLst>
          <pc:docMk/>
          <pc:sldMk cId="1497189056" sldId="395"/>
        </pc:sldMkLst>
      </pc:sldChg>
      <pc:sldChg chg="add">
        <pc:chgData name="Tammy Wilson" userId="e3b55da62d900d7c" providerId="LiveId" clId="{30AF728A-0111-4F73-ABEA-CBCA174A2A9B}" dt="2020-02-16T20:32:25.085" v="16"/>
        <pc:sldMkLst>
          <pc:docMk/>
          <pc:sldMk cId="1798259573" sldId="398"/>
        </pc:sldMkLst>
      </pc:sldChg>
      <pc:sldChg chg="add">
        <pc:chgData name="Tammy Wilson" userId="e3b55da62d900d7c" providerId="LiveId" clId="{30AF728A-0111-4F73-ABEA-CBCA174A2A9B}" dt="2020-02-16T20:32:25.085" v="16"/>
        <pc:sldMkLst>
          <pc:docMk/>
          <pc:sldMk cId="2042252499" sldId="399"/>
        </pc:sldMkLst>
      </pc:sldChg>
      <pc:sldChg chg="del">
        <pc:chgData name="Tammy Wilson" userId="e3b55da62d900d7c" providerId="LiveId" clId="{30AF728A-0111-4F73-ABEA-CBCA174A2A9B}" dt="2020-02-16T20:28:45.045" v="10" actId="2696"/>
        <pc:sldMkLst>
          <pc:docMk/>
          <pc:sldMk cId="2150842159" sldId="404"/>
        </pc:sldMkLst>
      </pc:sldChg>
      <pc:sldChg chg="del">
        <pc:chgData name="Tammy Wilson" userId="e3b55da62d900d7c" providerId="LiveId" clId="{30AF728A-0111-4F73-ABEA-CBCA174A2A9B}" dt="2020-02-16T20:25:58.990" v="1" actId="2696"/>
        <pc:sldMkLst>
          <pc:docMk/>
          <pc:sldMk cId="2513931133" sldId="464"/>
        </pc:sldMkLst>
      </pc:sldChg>
      <pc:sldChg chg="add">
        <pc:chgData name="Tammy Wilson" userId="e3b55da62d900d7c" providerId="LiveId" clId="{30AF728A-0111-4F73-ABEA-CBCA174A2A9B}" dt="2020-02-16T20:32:25.085" v="16"/>
        <pc:sldMkLst>
          <pc:docMk/>
          <pc:sldMk cId="511318302" sldId="468"/>
        </pc:sldMkLst>
      </pc:sldChg>
      <pc:sldChg chg="add">
        <pc:chgData name="Tammy Wilson" userId="e3b55da62d900d7c" providerId="LiveId" clId="{30AF728A-0111-4F73-ABEA-CBCA174A2A9B}" dt="2020-02-16T20:32:25.085" v="16"/>
        <pc:sldMkLst>
          <pc:docMk/>
          <pc:sldMk cId="3985429672" sldId="472"/>
        </pc:sldMkLst>
      </pc:sldChg>
      <pc:sldChg chg="add">
        <pc:chgData name="Tammy Wilson" userId="e3b55da62d900d7c" providerId="LiveId" clId="{30AF728A-0111-4F73-ABEA-CBCA174A2A9B}" dt="2020-02-16T20:32:25.085" v="16"/>
        <pc:sldMkLst>
          <pc:docMk/>
          <pc:sldMk cId="2142637747" sldId="473"/>
        </pc:sldMkLst>
      </pc:sldChg>
      <pc:sldChg chg="add">
        <pc:chgData name="Tammy Wilson" userId="e3b55da62d900d7c" providerId="LiveId" clId="{30AF728A-0111-4F73-ABEA-CBCA174A2A9B}" dt="2020-02-16T20:32:25.085" v="16"/>
        <pc:sldMkLst>
          <pc:docMk/>
          <pc:sldMk cId="3401690854" sldId="474"/>
        </pc:sldMkLst>
      </pc:sldChg>
      <pc:sldChg chg="add">
        <pc:chgData name="Tammy Wilson" userId="e3b55da62d900d7c" providerId="LiveId" clId="{30AF728A-0111-4F73-ABEA-CBCA174A2A9B}" dt="2020-02-16T20:32:25.085" v="16"/>
        <pc:sldMkLst>
          <pc:docMk/>
          <pc:sldMk cId="2271311591" sldId="479"/>
        </pc:sldMkLst>
      </pc:sldChg>
      <pc:sldChg chg="add">
        <pc:chgData name="Tammy Wilson" userId="e3b55da62d900d7c" providerId="LiveId" clId="{30AF728A-0111-4F73-ABEA-CBCA174A2A9B}" dt="2020-02-16T20:32:25.085" v="16"/>
        <pc:sldMkLst>
          <pc:docMk/>
          <pc:sldMk cId="249853232" sldId="480"/>
        </pc:sldMkLst>
      </pc:sldChg>
      <pc:sldChg chg="add">
        <pc:chgData name="Tammy Wilson" userId="e3b55da62d900d7c" providerId="LiveId" clId="{30AF728A-0111-4F73-ABEA-CBCA174A2A9B}" dt="2020-02-16T20:32:25.085" v="16"/>
        <pc:sldMkLst>
          <pc:docMk/>
          <pc:sldMk cId="3626262670" sldId="481"/>
        </pc:sldMkLst>
      </pc:sldChg>
      <pc:sldChg chg="add">
        <pc:chgData name="Tammy Wilson" userId="e3b55da62d900d7c" providerId="LiveId" clId="{30AF728A-0111-4F73-ABEA-CBCA174A2A9B}" dt="2020-02-16T20:32:25.085" v="16"/>
        <pc:sldMkLst>
          <pc:docMk/>
          <pc:sldMk cId="1888984926" sldId="482"/>
        </pc:sldMkLst>
      </pc:sldChg>
      <pc:sldChg chg="add">
        <pc:chgData name="Tammy Wilson" userId="e3b55da62d900d7c" providerId="LiveId" clId="{30AF728A-0111-4F73-ABEA-CBCA174A2A9B}" dt="2020-02-16T20:32:25.085" v="16"/>
        <pc:sldMkLst>
          <pc:docMk/>
          <pc:sldMk cId="3868257571" sldId="485"/>
        </pc:sldMkLst>
      </pc:sldChg>
      <pc:sldChg chg="add">
        <pc:chgData name="Tammy Wilson" userId="e3b55da62d900d7c" providerId="LiveId" clId="{30AF728A-0111-4F73-ABEA-CBCA174A2A9B}" dt="2020-02-16T20:32:25.085" v="16"/>
        <pc:sldMkLst>
          <pc:docMk/>
          <pc:sldMk cId="3961881318" sldId="486"/>
        </pc:sldMkLst>
      </pc:sldChg>
      <pc:sldChg chg="add">
        <pc:chgData name="Tammy Wilson" userId="e3b55da62d900d7c" providerId="LiveId" clId="{30AF728A-0111-4F73-ABEA-CBCA174A2A9B}" dt="2020-02-16T20:32:25.085" v="16"/>
        <pc:sldMkLst>
          <pc:docMk/>
          <pc:sldMk cId="3108780088" sldId="500"/>
        </pc:sldMkLst>
      </pc:sldChg>
      <pc:sldChg chg="add">
        <pc:chgData name="Tammy Wilson" userId="e3b55da62d900d7c" providerId="LiveId" clId="{30AF728A-0111-4F73-ABEA-CBCA174A2A9B}" dt="2020-02-16T20:32:25.085" v="16"/>
        <pc:sldMkLst>
          <pc:docMk/>
          <pc:sldMk cId="2542371438" sldId="510"/>
        </pc:sldMkLst>
      </pc:sldChg>
      <pc:sldChg chg="del">
        <pc:chgData name="Tammy Wilson" userId="e3b55da62d900d7c" providerId="LiveId" clId="{30AF728A-0111-4F73-ABEA-CBCA174A2A9B}" dt="2020-02-16T20:26:17.632" v="4" actId="2696"/>
        <pc:sldMkLst>
          <pc:docMk/>
          <pc:sldMk cId="1217762315" sldId="516"/>
        </pc:sldMkLst>
      </pc:sldChg>
      <pc:sldChg chg="add del">
        <pc:chgData name="Tammy Wilson" userId="e3b55da62d900d7c" providerId="LiveId" clId="{30AF728A-0111-4F73-ABEA-CBCA174A2A9B}" dt="2020-02-16T20:30:47.337" v="15"/>
        <pc:sldMkLst>
          <pc:docMk/>
          <pc:sldMk cId="3713981049" sldId="517"/>
        </pc:sldMkLst>
      </pc:sldChg>
      <pc:sldChg chg="add">
        <pc:chgData name="Tammy Wilson" userId="e3b55da62d900d7c" providerId="LiveId" clId="{30AF728A-0111-4F73-ABEA-CBCA174A2A9B}" dt="2020-02-16T20:32:25.085" v="16"/>
        <pc:sldMkLst>
          <pc:docMk/>
          <pc:sldMk cId="3748216227" sldId="518"/>
        </pc:sldMkLst>
      </pc:sldChg>
      <pc:sldChg chg="add del">
        <pc:chgData name="Tammy Wilson" userId="e3b55da62d900d7c" providerId="LiveId" clId="{30AF728A-0111-4F73-ABEA-CBCA174A2A9B}" dt="2020-02-16T20:30:13.677" v="14"/>
        <pc:sldMkLst>
          <pc:docMk/>
          <pc:sldMk cId="1360783207" sldId="519"/>
        </pc:sldMkLst>
      </pc:sldChg>
      <pc:sldChg chg="add">
        <pc:chgData name="Tammy Wilson" userId="e3b55da62d900d7c" providerId="LiveId" clId="{30AF728A-0111-4F73-ABEA-CBCA174A2A9B}" dt="2020-02-16T20:32:25.085" v="16"/>
        <pc:sldMkLst>
          <pc:docMk/>
          <pc:sldMk cId="984910093" sldId="521"/>
        </pc:sldMkLst>
      </pc:sldChg>
      <pc:sldChg chg="del">
        <pc:chgData name="Tammy Wilson" userId="e3b55da62d900d7c" providerId="LiveId" clId="{30AF728A-0111-4F73-ABEA-CBCA174A2A9B}" dt="2020-02-16T20:26:06.647" v="3" actId="2696"/>
        <pc:sldMkLst>
          <pc:docMk/>
          <pc:sldMk cId="2615742381" sldId="525"/>
        </pc:sldMkLst>
      </pc:sldChg>
      <pc:sldChg chg="del">
        <pc:chgData name="Tammy Wilson" userId="e3b55da62d900d7c" providerId="LiveId" clId="{30AF728A-0111-4F73-ABEA-CBCA174A2A9B}" dt="2020-02-16T20:25:49.968" v="0" actId="2696"/>
        <pc:sldMkLst>
          <pc:docMk/>
          <pc:sldMk cId="4194356616" sldId="526"/>
        </pc:sldMkLst>
      </pc:sldChg>
      <pc:sldChg chg="add">
        <pc:chgData name="Tammy Wilson" userId="e3b55da62d900d7c" providerId="LiveId" clId="{30AF728A-0111-4F73-ABEA-CBCA174A2A9B}" dt="2020-02-16T20:32:25.085" v="16"/>
        <pc:sldMkLst>
          <pc:docMk/>
          <pc:sldMk cId="4264986399" sldId="5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A4256-2ADB-4E08-A1F6-41D0A96ABDB4}" type="datetimeFigureOut">
              <a:rPr lang="en-CA" smtClean="0"/>
              <a:t>2020-02-16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511230-D777-4444-8F01-D4A39F2B7D23}" type="slidenum">
              <a:rPr lang="en-CA" smtClean="0"/>
              <a:t>‹#›</a:t>
            </a:fld>
            <a:endParaRPr lang="en-CA"/>
          </a:p>
        </p:txBody>
      </p:sp>
    </p:spTree>
    <p:extLst>
      <p:ext uri="{BB962C8B-B14F-4D97-AF65-F5344CB8AC3E}">
        <p14:creationId xmlns:p14="http://schemas.microsoft.com/office/powerpoint/2010/main" val="3933008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upEh-1DpLMg&amp;feature=youtu.b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Over time, this builds up a circular or oval-shaped cone, with a bowl-shaped crater at the top.</a:t>
            </a:r>
          </a:p>
          <a:p>
            <a:endParaRPr lang="en-CA" dirty="0"/>
          </a:p>
        </p:txBody>
      </p:sp>
      <p:sp>
        <p:nvSpPr>
          <p:cNvPr id="4" name="Slide Number Placeholder 3"/>
          <p:cNvSpPr>
            <a:spLocks noGrp="1"/>
          </p:cNvSpPr>
          <p:nvPr>
            <p:ph type="sldNum" sz="quarter" idx="10"/>
          </p:nvPr>
        </p:nvSpPr>
        <p:spPr/>
        <p:txBody>
          <a:bodyPr/>
          <a:lstStyle/>
          <a:p>
            <a:fld id="{01A3D945-2C03-4200-9350-90248905689A}" type="slidenum">
              <a:rPr lang="en-CA" smtClean="0"/>
              <a:t>8</a:t>
            </a:fld>
            <a:endParaRPr lang="en-CA"/>
          </a:p>
        </p:txBody>
      </p:sp>
    </p:spTree>
    <p:extLst>
      <p:ext uri="{BB962C8B-B14F-4D97-AF65-F5344CB8AC3E}">
        <p14:creationId xmlns:p14="http://schemas.microsoft.com/office/powerpoint/2010/main" val="2429424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40,000 km </a:t>
            </a:r>
          </a:p>
        </p:txBody>
      </p:sp>
      <p:sp>
        <p:nvSpPr>
          <p:cNvPr id="4" name="Slide Number Placeholder 3"/>
          <p:cNvSpPr>
            <a:spLocks noGrp="1"/>
          </p:cNvSpPr>
          <p:nvPr>
            <p:ph type="sldNum" sz="quarter" idx="10"/>
          </p:nvPr>
        </p:nvSpPr>
        <p:spPr/>
        <p:txBody>
          <a:bodyPr/>
          <a:lstStyle/>
          <a:p>
            <a:fld id="{1190F6D5-739A-4072-A568-7A2E4A620EB1}" type="slidenum">
              <a:rPr lang="en-US" smtClean="0"/>
              <a:t>32</a:t>
            </a:fld>
            <a:endParaRPr lang="en-US"/>
          </a:p>
        </p:txBody>
      </p:sp>
    </p:spTree>
    <p:extLst>
      <p:ext uri="{BB962C8B-B14F-4D97-AF65-F5344CB8AC3E}">
        <p14:creationId xmlns:p14="http://schemas.microsoft.com/office/powerpoint/2010/main" val="2448971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Perhaps the most common example of a convergent boundary is oceanic crust and continental crust colliding. Typically the oceanic crust is subducted into the lithosphere under the continental crust. This in turn, allows magma to form under the heat and pressure of the lithosphere allowing magma to be released through volcanoes that typically form along convergent boundary.</a:t>
            </a:r>
            <a:endParaRPr lang="en-CA" dirty="0"/>
          </a:p>
        </p:txBody>
      </p:sp>
      <p:sp>
        <p:nvSpPr>
          <p:cNvPr id="4" name="Slide Number Placeholder 3"/>
          <p:cNvSpPr>
            <a:spLocks noGrp="1"/>
          </p:cNvSpPr>
          <p:nvPr>
            <p:ph type="sldNum" sz="quarter" idx="10"/>
          </p:nvPr>
        </p:nvSpPr>
        <p:spPr/>
        <p:txBody>
          <a:bodyPr/>
          <a:lstStyle/>
          <a:p>
            <a:fld id="{01A3D945-2C03-4200-9350-90248905689A}" type="slidenum">
              <a:rPr lang="en-CA" smtClean="0"/>
              <a:t>33</a:t>
            </a:fld>
            <a:endParaRPr lang="en-CA"/>
          </a:p>
        </p:txBody>
      </p:sp>
    </p:spTree>
    <p:extLst>
      <p:ext uri="{BB962C8B-B14F-4D97-AF65-F5344CB8AC3E}">
        <p14:creationId xmlns:p14="http://schemas.microsoft.com/office/powerpoint/2010/main" val="1662888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Perhaps the most common example of a convergent boundary is oceanic crust and continental crust colliding. Typically the oceanic crust is subducted into the lithosphere under the continental crust. This in turn, allows magma to form under the heat and pressure of the lithosphere allowing magma to be released through volcanoes that typically form along convergent boundary.</a:t>
            </a:r>
            <a:endParaRPr lang="en-CA" dirty="0"/>
          </a:p>
        </p:txBody>
      </p:sp>
      <p:sp>
        <p:nvSpPr>
          <p:cNvPr id="4" name="Slide Number Placeholder 3"/>
          <p:cNvSpPr>
            <a:spLocks noGrp="1"/>
          </p:cNvSpPr>
          <p:nvPr>
            <p:ph type="sldNum" sz="quarter" idx="10"/>
          </p:nvPr>
        </p:nvSpPr>
        <p:spPr/>
        <p:txBody>
          <a:bodyPr/>
          <a:lstStyle/>
          <a:p>
            <a:fld id="{01A3D945-2C03-4200-9350-90248905689A}" type="slidenum">
              <a:rPr lang="en-CA" smtClean="0"/>
              <a:t>34</a:t>
            </a:fld>
            <a:endParaRPr lang="en-CA"/>
          </a:p>
        </p:txBody>
      </p:sp>
    </p:spTree>
    <p:extLst>
      <p:ext uri="{BB962C8B-B14F-4D97-AF65-F5344CB8AC3E}">
        <p14:creationId xmlns:p14="http://schemas.microsoft.com/office/powerpoint/2010/main" val="310780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A </a:t>
            </a:r>
            <a:r>
              <a:rPr lang="en-CA" sz="1200" b="1" i="0" kern="1200" dirty="0">
                <a:solidFill>
                  <a:schemeClr val="tx1"/>
                </a:solidFill>
                <a:effectLst/>
                <a:latin typeface="+mn-lt"/>
                <a:ea typeface="+mn-ea"/>
                <a:cs typeface="+mn-cs"/>
              </a:rPr>
              <a:t>cinder cone</a:t>
            </a:r>
            <a:r>
              <a:rPr lang="en-CA" sz="1200" b="0" i="0" kern="1200" dirty="0">
                <a:solidFill>
                  <a:schemeClr val="tx1"/>
                </a:solidFill>
                <a:effectLst/>
                <a:latin typeface="+mn-lt"/>
                <a:ea typeface="+mn-ea"/>
                <a:cs typeface="+mn-cs"/>
              </a:rPr>
              <a:t>, also called a </a:t>
            </a:r>
            <a:r>
              <a:rPr lang="en-CA" sz="1200" b="1" i="0" kern="1200" dirty="0">
                <a:solidFill>
                  <a:schemeClr val="tx1"/>
                </a:solidFill>
                <a:effectLst/>
                <a:latin typeface="+mn-lt"/>
                <a:ea typeface="+mn-ea"/>
                <a:cs typeface="+mn-cs"/>
              </a:rPr>
              <a:t>scoria cone</a:t>
            </a:r>
            <a:r>
              <a:rPr lang="en-CA" sz="1200" b="0" i="0" kern="1200" dirty="0">
                <a:solidFill>
                  <a:schemeClr val="tx1"/>
                </a:solidFill>
                <a:effectLst/>
                <a:latin typeface="+mn-lt"/>
                <a:ea typeface="+mn-ea"/>
                <a:cs typeface="+mn-cs"/>
              </a:rPr>
              <a:t>, is a volcano composed of </a:t>
            </a:r>
            <a:r>
              <a:rPr lang="en-CA" sz="1200" b="1" i="0" kern="1200" dirty="0">
                <a:solidFill>
                  <a:schemeClr val="tx1"/>
                </a:solidFill>
                <a:effectLst/>
                <a:latin typeface="+mn-lt"/>
                <a:ea typeface="+mn-ea"/>
                <a:cs typeface="+mn-cs"/>
              </a:rPr>
              <a:t>volcanic cinders</a:t>
            </a:r>
            <a:r>
              <a:rPr lang="en-CA" sz="1200" b="0" i="0" kern="1200" dirty="0">
                <a:solidFill>
                  <a:schemeClr val="tx1"/>
                </a:solidFill>
                <a:effectLst/>
                <a:latin typeface="+mn-lt"/>
                <a:ea typeface="+mn-ea"/>
                <a:cs typeface="+mn-cs"/>
              </a:rPr>
              <a:t> (</a:t>
            </a:r>
            <a:r>
              <a:rPr lang="en-CA" sz="1200" b="1" i="0" kern="1200" dirty="0">
                <a:solidFill>
                  <a:schemeClr val="tx1"/>
                </a:solidFill>
                <a:effectLst/>
                <a:latin typeface="+mn-lt"/>
                <a:ea typeface="+mn-ea"/>
                <a:cs typeface="+mn-cs"/>
              </a:rPr>
              <a:t>scoria</a:t>
            </a:r>
            <a:r>
              <a:rPr lang="en-CA" sz="1200" b="0" i="0" kern="1200" dirty="0">
                <a:solidFill>
                  <a:schemeClr val="tx1"/>
                </a:solidFill>
                <a:effectLst/>
                <a:latin typeface="+mn-lt"/>
                <a:ea typeface="+mn-ea"/>
                <a:cs typeface="+mn-cs"/>
              </a:rPr>
              <a:t>), or small, rough particles of hardened lava. When lava that is highly charged with gas bubbles erupts from a vent under pressure, it tends to shoot straight up into the air.</a:t>
            </a:r>
            <a:endParaRPr lang="en-CA" dirty="0"/>
          </a:p>
        </p:txBody>
      </p:sp>
      <p:sp>
        <p:nvSpPr>
          <p:cNvPr id="4" name="Slide Number Placeholder 3"/>
          <p:cNvSpPr>
            <a:spLocks noGrp="1"/>
          </p:cNvSpPr>
          <p:nvPr>
            <p:ph type="sldNum" sz="quarter" idx="10"/>
          </p:nvPr>
        </p:nvSpPr>
        <p:spPr/>
        <p:txBody>
          <a:bodyPr/>
          <a:lstStyle/>
          <a:p>
            <a:fld id="{01A3D945-2C03-4200-9350-90248905689A}" type="slidenum">
              <a:rPr lang="en-CA" smtClean="0"/>
              <a:t>9</a:t>
            </a:fld>
            <a:endParaRPr lang="en-CA"/>
          </a:p>
        </p:txBody>
      </p:sp>
    </p:spTree>
    <p:extLst>
      <p:ext uri="{BB962C8B-B14F-4D97-AF65-F5344CB8AC3E}">
        <p14:creationId xmlns:p14="http://schemas.microsoft.com/office/powerpoint/2010/main" val="570059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0.8 cubic km of ash, blocks, and bombs</a:t>
            </a:r>
            <a:r>
              <a:rPr lang="en-US" sz="1200" b="1" dirty="0"/>
              <a:t> were ejected during that eruption.</a:t>
            </a:r>
            <a:endParaRPr lang="en-CA"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(Greater than Mt. St. Helens and there were no fatalities).</a:t>
            </a:r>
            <a:endParaRPr lang="en-CA" sz="1200" b="1" dirty="0"/>
          </a:p>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16</a:t>
            </a:fld>
            <a:endParaRPr lang="en-US"/>
          </a:p>
        </p:txBody>
      </p:sp>
    </p:spTree>
    <p:extLst>
      <p:ext uri="{BB962C8B-B14F-4D97-AF65-F5344CB8AC3E}">
        <p14:creationId xmlns:p14="http://schemas.microsoft.com/office/powerpoint/2010/main" val="304751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Over a century ago, on August 26,1883, the island volcano of Krakatau ("Krakatoa") in Indonesia,  a virtually unknown volcanic island with a history of violent volcanic activity, exploded with </a:t>
            </a:r>
          </a:p>
          <a:p>
            <a:r>
              <a:rPr lang="en-US" sz="1200" b="1" dirty="0"/>
              <a:t>devastating fury. The eruption was one of the most catastrophic natural disasters in recorded history. </a:t>
            </a:r>
          </a:p>
          <a:p>
            <a:r>
              <a:rPr lang="en-US" sz="1200" b="1" dirty="0"/>
              <a:t>The effects were experienced on a global scale. Fine ashes from the eruption were carried by upper </a:t>
            </a:r>
          </a:p>
          <a:p>
            <a:r>
              <a:rPr lang="en-US" sz="1200" b="1" dirty="0"/>
              <a:t>level winds as far away as New York City. </a:t>
            </a:r>
          </a:p>
          <a:p>
            <a:r>
              <a:rPr lang="en-US" sz="1200" b="1" dirty="0"/>
              <a:t>	The explosion was heard more than 3000 miles away. Volcanic dust blew into the upper atmosphere affecting incoming solar radiation and the earth's weather for several years.  A series of large tsunami waves generated by the main explosion, some reaching a height of nearly 40 meters (more than 120 feet) above sea level, killed more than 36,000 people in the coastal towns and villages along the </a:t>
            </a:r>
            <a:r>
              <a:rPr lang="en-US" sz="1200" b="1" dirty="0" err="1"/>
              <a:t>Sunda</a:t>
            </a:r>
            <a:r>
              <a:rPr lang="en-US" sz="1200" b="1" dirty="0"/>
              <a:t> Strait on Java and Sumatra islands. </a:t>
            </a:r>
          </a:p>
          <a:p>
            <a:r>
              <a:rPr lang="en-US" sz="1200" b="1" dirty="0"/>
              <a:t>	Tsunami waves were recorded or observed throughout the Indian Ocean, the Pacific Ocean, the </a:t>
            </a:r>
          </a:p>
          <a:p>
            <a:r>
              <a:rPr lang="en-US" sz="1200" b="1" dirty="0"/>
              <a:t>American West Coast, South America, and even as far away as the English Channel.</a:t>
            </a:r>
          </a:p>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17</a:t>
            </a:fld>
            <a:endParaRPr lang="en-US"/>
          </a:p>
        </p:txBody>
      </p:sp>
    </p:spTree>
    <p:extLst>
      <p:ext uri="{BB962C8B-B14F-4D97-AF65-F5344CB8AC3E}">
        <p14:creationId xmlns:p14="http://schemas.microsoft.com/office/powerpoint/2010/main" val="3020570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hlinkClick r:id="rId3"/>
              </a:rPr>
              <a:t>Video: When Earth Erupts – Composite volcanoes</a:t>
            </a:r>
          </a:p>
          <a:p>
            <a:r>
              <a:rPr lang="en-CA" sz="1200" dirty="0">
                <a:hlinkClick r:id="rId3"/>
              </a:rPr>
              <a:t>https://www.youtube.com/watch?v=upEh-1DpLMg&amp;feature=youtu.be</a:t>
            </a:r>
            <a:endParaRPr lang="en-CA" sz="1200" dirty="0"/>
          </a:p>
          <a:p>
            <a:endParaRPr lang="en-CA" dirty="0"/>
          </a:p>
        </p:txBody>
      </p:sp>
      <p:sp>
        <p:nvSpPr>
          <p:cNvPr id="4" name="Slide Number Placeholder 3"/>
          <p:cNvSpPr>
            <a:spLocks noGrp="1"/>
          </p:cNvSpPr>
          <p:nvPr>
            <p:ph type="sldNum" sz="quarter" idx="5"/>
          </p:nvPr>
        </p:nvSpPr>
        <p:spPr/>
        <p:txBody>
          <a:bodyPr/>
          <a:lstStyle/>
          <a:p>
            <a:fld id="{01A3D945-2C03-4200-9350-90248905689A}" type="slidenum">
              <a:rPr lang="en-CA" smtClean="0"/>
              <a:t>18</a:t>
            </a:fld>
            <a:endParaRPr lang="en-CA"/>
          </a:p>
        </p:txBody>
      </p:sp>
    </p:spTree>
    <p:extLst>
      <p:ext uri="{BB962C8B-B14F-4D97-AF65-F5344CB8AC3E}">
        <p14:creationId xmlns:p14="http://schemas.microsoft.com/office/powerpoint/2010/main" val="3016456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Although these eruptions destroy property, death or injury to humans rarely occurs.</a:t>
            </a:r>
          </a:p>
          <a:p>
            <a:r>
              <a:rPr lang="en-CA" dirty="0"/>
              <a:t>These volcanos build up slowly over time, with hundreds of eruptions, creating many layers.</a:t>
            </a:r>
          </a:p>
          <a:p>
            <a:r>
              <a:rPr lang="en-US" dirty="0"/>
              <a:t>Found </a:t>
            </a:r>
            <a:endParaRPr lang="en-CA" dirty="0"/>
          </a:p>
        </p:txBody>
      </p:sp>
      <p:sp>
        <p:nvSpPr>
          <p:cNvPr id="4" name="Slide Number Placeholder 3"/>
          <p:cNvSpPr>
            <a:spLocks noGrp="1"/>
          </p:cNvSpPr>
          <p:nvPr>
            <p:ph type="sldNum" sz="quarter" idx="10"/>
          </p:nvPr>
        </p:nvSpPr>
        <p:spPr/>
        <p:txBody>
          <a:bodyPr/>
          <a:lstStyle/>
          <a:p>
            <a:fld id="{01A3D945-2C03-4200-9350-90248905689A}" type="slidenum">
              <a:rPr lang="en-CA" smtClean="0"/>
              <a:t>19</a:t>
            </a:fld>
            <a:endParaRPr lang="en-CA"/>
          </a:p>
        </p:txBody>
      </p:sp>
    </p:spTree>
    <p:extLst>
      <p:ext uri="{BB962C8B-B14F-4D97-AF65-F5344CB8AC3E}">
        <p14:creationId xmlns:p14="http://schemas.microsoft.com/office/powerpoint/2010/main" val="2668780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Found at Hot Spots </a:t>
            </a:r>
            <a:r>
              <a:rPr lang="en-CA" dirty="0"/>
              <a:t>not at plate boundaries</a:t>
            </a:r>
          </a:p>
          <a:p>
            <a:endParaRPr lang="en-CA" dirty="0"/>
          </a:p>
        </p:txBody>
      </p:sp>
      <p:sp>
        <p:nvSpPr>
          <p:cNvPr id="4" name="Slide Number Placeholder 3"/>
          <p:cNvSpPr>
            <a:spLocks noGrp="1"/>
          </p:cNvSpPr>
          <p:nvPr>
            <p:ph type="sldNum" sz="quarter" idx="10"/>
          </p:nvPr>
        </p:nvSpPr>
        <p:spPr/>
        <p:txBody>
          <a:bodyPr/>
          <a:lstStyle/>
          <a:p>
            <a:fld id="{01A3D945-2C03-4200-9350-90248905689A}" type="slidenum">
              <a:rPr lang="en-CA" smtClean="0"/>
              <a:t>20</a:t>
            </a:fld>
            <a:endParaRPr lang="en-CA"/>
          </a:p>
        </p:txBody>
      </p:sp>
    </p:spTree>
    <p:extLst>
      <p:ext uri="{BB962C8B-B14F-4D97-AF65-F5344CB8AC3E}">
        <p14:creationId xmlns:p14="http://schemas.microsoft.com/office/powerpoint/2010/main" val="3028489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Olympus Mons – a shield volcano – towers more than 20 kilometres over the Martian landscape and covers almost as much area as France.</a:t>
            </a:r>
            <a:endParaRPr lang="en-CA" dirty="0"/>
          </a:p>
        </p:txBody>
      </p:sp>
      <p:sp>
        <p:nvSpPr>
          <p:cNvPr id="4" name="Slide Number Placeholder 3"/>
          <p:cNvSpPr>
            <a:spLocks noGrp="1"/>
          </p:cNvSpPr>
          <p:nvPr>
            <p:ph type="sldNum" sz="quarter" idx="10"/>
          </p:nvPr>
        </p:nvSpPr>
        <p:spPr/>
        <p:txBody>
          <a:bodyPr/>
          <a:lstStyle/>
          <a:p>
            <a:fld id="{01A3D945-2C03-4200-9350-90248905689A}" type="slidenum">
              <a:rPr lang="en-CA" smtClean="0"/>
              <a:t>27</a:t>
            </a:fld>
            <a:endParaRPr lang="en-CA"/>
          </a:p>
        </p:txBody>
      </p:sp>
    </p:spTree>
    <p:extLst>
      <p:ext uri="{BB962C8B-B14F-4D97-AF65-F5344CB8AC3E}">
        <p14:creationId xmlns:p14="http://schemas.microsoft.com/office/powerpoint/2010/main" val="3095274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Io is about the size of Earth’s moon</a:t>
            </a:r>
          </a:p>
        </p:txBody>
      </p:sp>
      <p:sp>
        <p:nvSpPr>
          <p:cNvPr id="4" name="Slide Number Placeholder 3"/>
          <p:cNvSpPr>
            <a:spLocks noGrp="1"/>
          </p:cNvSpPr>
          <p:nvPr>
            <p:ph type="sldNum" sz="quarter" idx="10"/>
          </p:nvPr>
        </p:nvSpPr>
        <p:spPr/>
        <p:txBody>
          <a:bodyPr/>
          <a:lstStyle/>
          <a:p>
            <a:fld id="{01A3D945-2C03-4200-9350-90248905689A}" type="slidenum">
              <a:rPr lang="en-CA" smtClean="0"/>
              <a:t>28</a:t>
            </a:fld>
            <a:endParaRPr lang="en-CA"/>
          </a:p>
        </p:txBody>
      </p:sp>
    </p:spTree>
    <p:extLst>
      <p:ext uri="{BB962C8B-B14F-4D97-AF65-F5344CB8AC3E}">
        <p14:creationId xmlns:p14="http://schemas.microsoft.com/office/powerpoint/2010/main" val="580604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541A3-586B-457B-89FD-BD53E7D08D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78E7BAC-6149-4573-990A-D670408DF9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5F50BD4-A12D-420D-B6A6-3D1C09B1F6FD}"/>
              </a:ext>
            </a:extLst>
          </p:cNvPr>
          <p:cNvSpPr>
            <a:spLocks noGrp="1"/>
          </p:cNvSpPr>
          <p:nvPr>
            <p:ph type="dt" sz="half" idx="10"/>
          </p:nvPr>
        </p:nvSpPr>
        <p:spPr/>
        <p:txBody>
          <a:bodyPr/>
          <a:lstStyle/>
          <a:p>
            <a:fld id="{C453B541-6D5B-4CC3-A399-FA12E1789FD2}" type="datetimeFigureOut">
              <a:rPr lang="en-CA" smtClean="0"/>
              <a:t>2020-02-16</a:t>
            </a:fld>
            <a:endParaRPr lang="en-CA"/>
          </a:p>
        </p:txBody>
      </p:sp>
      <p:sp>
        <p:nvSpPr>
          <p:cNvPr id="5" name="Footer Placeholder 4">
            <a:extLst>
              <a:ext uri="{FF2B5EF4-FFF2-40B4-BE49-F238E27FC236}">
                <a16:creationId xmlns:a16="http://schemas.microsoft.com/office/drawing/2014/main" id="{322F6244-F41A-41EB-824F-BC403FAE3E9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6C12827-EA00-43E1-B22F-5C854E7E5BBF}"/>
              </a:ext>
            </a:extLst>
          </p:cNvPr>
          <p:cNvSpPr>
            <a:spLocks noGrp="1"/>
          </p:cNvSpPr>
          <p:nvPr>
            <p:ph type="sldNum" sz="quarter" idx="12"/>
          </p:nvPr>
        </p:nvSpPr>
        <p:spPr/>
        <p:txBody>
          <a:bodyPr/>
          <a:lstStyle/>
          <a:p>
            <a:fld id="{9FFE29DF-FA6C-4E94-8AFE-E692E3C575FD}" type="slidenum">
              <a:rPr lang="en-CA" smtClean="0"/>
              <a:t>‹#›</a:t>
            </a:fld>
            <a:endParaRPr lang="en-CA"/>
          </a:p>
        </p:txBody>
      </p:sp>
    </p:spTree>
    <p:extLst>
      <p:ext uri="{BB962C8B-B14F-4D97-AF65-F5344CB8AC3E}">
        <p14:creationId xmlns:p14="http://schemas.microsoft.com/office/powerpoint/2010/main" val="1986053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8F92-EE64-460E-BA6C-99F03CF74E5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89FA659-563C-4005-A0F4-76643B1E6B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5541169-86E5-4270-9740-9845CEB7CC00}"/>
              </a:ext>
            </a:extLst>
          </p:cNvPr>
          <p:cNvSpPr>
            <a:spLocks noGrp="1"/>
          </p:cNvSpPr>
          <p:nvPr>
            <p:ph type="dt" sz="half" idx="10"/>
          </p:nvPr>
        </p:nvSpPr>
        <p:spPr/>
        <p:txBody>
          <a:bodyPr/>
          <a:lstStyle/>
          <a:p>
            <a:fld id="{C453B541-6D5B-4CC3-A399-FA12E1789FD2}" type="datetimeFigureOut">
              <a:rPr lang="en-CA" smtClean="0"/>
              <a:t>2020-02-16</a:t>
            </a:fld>
            <a:endParaRPr lang="en-CA"/>
          </a:p>
        </p:txBody>
      </p:sp>
      <p:sp>
        <p:nvSpPr>
          <p:cNvPr id="5" name="Footer Placeholder 4">
            <a:extLst>
              <a:ext uri="{FF2B5EF4-FFF2-40B4-BE49-F238E27FC236}">
                <a16:creationId xmlns:a16="http://schemas.microsoft.com/office/drawing/2014/main" id="{E9A0A2D3-4C66-4303-9165-9036E0CE001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9B6D1D6-2F2D-4D97-BED3-CB59B2E1865C}"/>
              </a:ext>
            </a:extLst>
          </p:cNvPr>
          <p:cNvSpPr>
            <a:spLocks noGrp="1"/>
          </p:cNvSpPr>
          <p:nvPr>
            <p:ph type="sldNum" sz="quarter" idx="12"/>
          </p:nvPr>
        </p:nvSpPr>
        <p:spPr/>
        <p:txBody>
          <a:bodyPr/>
          <a:lstStyle/>
          <a:p>
            <a:fld id="{9FFE29DF-FA6C-4E94-8AFE-E692E3C575FD}" type="slidenum">
              <a:rPr lang="en-CA" smtClean="0"/>
              <a:t>‹#›</a:t>
            </a:fld>
            <a:endParaRPr lang="en-CA"/>
          </a:p>
        </p:txBody>
      </p:sp>
    </p:spTree>
    <p:extLst>
      <p:ext uri="{BB962C8B-B14F-4D97-AF65-F5344CB8AC3E}">
        <p14:creationId xmlns:p14="http://schemas.microsoft.com/office/powerpoint/2010/main" val="351689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3F9CF0-02FD-400D-BF8A-9F7044B9B6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31CB2FC-ABD7-4992-88F5-7831E34791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3AEAC7-078E-4C42-B34C-4993F625911C}"/>
              </a:ext>
            </a:extLst>
          </p:cNvPr>
          <p:cNvSpPr>
            <a:spLocks noGrp="1"/>
          </p:cNvSpPr>
          <p:nvPr>
            <p:ph type="dt" sz="half" idx="10"/>
          </p:nvPr>
        </p:nvSpPr>
        <p:spPr/>
        <p:txBody>
          <a:bodyPr/>
          <a:lstStyle/>
          <a:p>
            <a:fld id="{C453B541-6D5B-4CC3-A399-FA12E1789FD2}" type="datetimeFigureOut">
              <a:rPr lang="en-CA" smtClean="0"/>
              <a:t>2020-02-16</a:t>
            </a:fld>
            <a:endParaRPr lang="en-CA"/>
          </a:p>
        </p:txBody>
      </p:sp>
      <p:sp>
        <p:nvSpPr>
          <p:cNvPr id="5" name="Footer Placeholder 4">
            <a:extLst>
              <a:ext uri="{FF2B5EF4-FFF2-40B4-BE49-F238E27FC236}">
                <a16:creationId xmlns:a16="http://schemas.microsoft.com/office/drawing/2014/main" id="{E056C6DC-9AE3-4771-8C72-02039B18BA0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62837CD-1DD3-4D4D-90BC-6283647B80EE}"/>
              </a:ext>
            </a:extLst>
          </p:cNvPr>
          <p:cNvSpPr>
            <a:spLocks noGrp="1"/>
          </p:cNvSpPr>
          <p:nvPr>
            <p:ph type="sldNum" sz="quarter" idx="12"/>
          </p:nvPr>
        </p:nvSpPr>
        <p:spPr/>
        <p:txBody>
          <a:bodyPr/>
          <a:lstStyle/>
          <a:p>
            <a:fld id="{9FFE29DF-FA6C-4E94-8AFE-E692E3C575FD}" type="slidenum">
              <a:rPr lang="en-CA" smtClean="0"/>
              <a:t>‹#›</a:t>
            </a:fld>
            <a:endParaRPr lang="en-CA"/>
          </a:p>
        </p:txBody>
      </p:sp>
    </p:spTree>
    <p:extLst>
      <p:ext uri="{BB962C8B-B14F-4D97-AF65-F5344CB8AC3E}">
        <p14:creationId xmlns:p14="http://schemas.microsoft.com/office/powerpoint/2010/main" val="49301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DEA00-A7A7-42D7-80A9-A5754C62EC2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AA0CBE8-40F8-405D-9ACD-145138329A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B7CDB89-4A3D-46B6-A32C-C28C4515EFF3}"/>
              </a:ext>
            </a:extLst>
          </p:cNvPr>
          <p:cNvSpPr>
            <a:spLocks noGrp="1"/>
          </p:cNvSpPr>
          <p:nvPr>
            <p:ph type="dt" sz="half" idx="10"/>
          </p:nvPr>
        </p:nvSpPr>
        <p:spPr/>
        <p:txBody>
          <a:bodyPr/>
          <a:lstStyle/>
          <a:p>
            <a:fld id="{C453B541-6D5B-4CC3-A399-FA12E1789FD2}" type="datetimeFigureOut">
              <a:rPr lang="en-CA" smtClean="0"/>
              <a:t>2020-02-16</a:t>
            </a:fld>
            <a:endParaRPr lang="en-CA"/>
          </a:p>
        </p:txBody>
      </p:sp>
      <p:sp>
        <p:nvSpPr>
          <p:cNvPr id="5" name="Footer Placeholder 4">
            <a:extLst>
              <a:ext uri="{FF2B5EF4-FFF2-40B4-BE49-F238E27FC236}">
                <a16:creationId xmlns:a16="http://schemas.microsoft.com/office/drawing/2014/main" id="{62281970-EC3C-45B4-9D91-377AC7F432B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9A018CC-1B9E-4D12-A183-019F50C504B7}"/>
              </a:ext>
            </a:extLst>
          </p:cNvPr>
          <p:cNvSpPr>
            <a:spLocks noGrp="1"/>
          </p:cNvSpPr>
          <p:nvPr>
            <p:ph type="sldNum" sz="quarter" idx="12"/>
          </p:nvPr>
        </p:nvSpPr>
        <p:spPr/>
        <p:txBody>
          <a:bodyPr/>
          <a:lstStyle/>
          <a:p>
            <a:fld id="{9FFE29DF-FA6C-4E94-8AFE-E692E3C575FD}" type="slidenum">
              <a:rPr lang="en-CA" smtClean="0"/>
              <a:t>‹#›</a:t>
            </a:fld>
            <a:endParaRPr lang="en-CA"/>
          </a:p>
        </p:txBody>
      </p:sp>
    </p:spTree>
    <p:extLst>
      <p:ext uri="{BB962C8B-B14F-4D97-AF65-F5344CB8AC3E}">
        <p14:creationId xmlns:p14="http://schemas.microsoft.com/office/powerpoint/2010/main" val="4024029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E7FA3-C574-4C19-9BBB-A59E11D549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FCF36C7-30E7-4932-B6DE-95CF82044A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9FB8F4-9894-4227-AF87-91FC1CC92DAA}"/>
              </a:ext>
            </a:extLst>
          </p:cNvPr>
          <p:cNvSpPr>
            <a:spLocks noGrp="1"/>
          </p:cNvSpPr>
          <p:nvPr>
            <p:ph type="dt" sz="half" idx="10"/>
          </p:nvPr>
        </p:nvSpPr>
        <p:spPr/>
        <p:txBody>
          <a:bodyPr/>
          <a:lstStyle/>
          <a:p>
            <a:fld id="{C453B541-6D5B-4CC3-A399-FA12E1789FD2}" type="datetimeFigureOut">
              <a:rPr lang="en-CA" smtClean="0"/>
              <a:t>2020-02-16</a:t>
            </a:fld>
            <a:endParaRPr lang="en-CA"/>
          </a:p>
        </p:txBody>
      </p:sp>
      <p:sp>
        <p:nvSpPr>
          <p:cNvPr id="5" name="Footer Placeholder 4">
            <a:extLst>
              <a:ext uri="{FF2B5EF4-FFF2-40B4-BE49-F238E27FC236}">
                <a16:creationId xmlns:a16="http://schemas.microsoft.com/office/drawing/2014/main" id="{80923955-4CAE-4F2A-A00D-FB4B78F7498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5E15C4F-D203-433C-94BD-B6966962709B}"/>
              </a:ext>
            </a:extLst>
          </p:cNvPr>
          <p:cNvSpPr>
            <a:spLocks noGrp="1"/>
          </p:cNvSpPr>
          <p:nvPr>
            <p:ph type="sldNum" sz="quarter" idx="12"/>
          </p:nvPr>
        </p:nvSpPr>
        <p:spPr/>
        <p:txBody>
          <a:bodyPr/>
          <a:lstStyle/>
          <a:p>
            <a:fld id="{9FFE29DF-FA6C-4E94-8AFE-E692E3C575FD}" type="slidenum">
              <a:rPr lang="en-CA" smtClean="0"/>
              <a:t>‹#›</a:t>
            </a:fld>
            <a:endParaRPr lang="en-CA"/>
          </a:p>
        </p:txBody>
      </p:sp>
    </p:spTree>
    <p:extLst>
      <p:ext uri="{BB962C8B-B14F-4D97-AF65-F5344CB8AC3E}">
        <p14:creationId xmlns:p14="http://schemas.microsoft.com/office/powerpoint/2010/main" val="312421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19DF-281A-4F0B-AF25-FE3E853AB01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0626233-A6D7-4F73-92C0-EE3FB82DD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F3A8ACB-1966-4749-B778-3178492FEF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9C2BA67-E5F8-40D1-A408-D6FE529819E7}"/>
              </a:ext>
            </a:extLst>
          </p:cNvPr>
          <p:cNvSpPr>
            <a:spLocks noGrp="1"/>
          </p:cNvSpPr>
          <p:nvPr>
            <p:ph type="dt" sz="half" idx="10"/>
          </p:nvPr>
        </p:nvSpPr>
        <p:spPr/>
        <p:txBody>
          <a:bodyPr/>
          <a:lstStyle/>
          <a:p>
            <a:fld id="{C453B541-6D5B-4CC3-A399-FA12E1789FD2}" type="datetimeFigureOut">
              <a:rPr lang="en-CA" smtClean="0"/>
              <a:t>2020-02-16</a:t>
            </a:fld>
            <a:endParaRPr lang="en-CA"/>
          </a:p>
        </p:txBody>
      </p:sp>
      <p:sp>
        <p:nvSpPr>
          <p:cNvPr id="6" name="Footer Placeholder 5">
            <a:extLst>
              <a:ext uri="{FF2B5EF4-FFF2-40B4-BE49-F238E27FC236}">
                <a16:creationId xmlns:a16="http://schemas.microsoft.com/office/drawing/2014/main" id="{D2E1C4AB-092B-430F-AD41-9ADE2FDBC3E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BB719B4-8F39-41E1-8E19-9A8C928E6A1C}"/>
              </a:ext>
            </a:extLst>
          </p:cNvPr>
          <p:cNvSpPr>
            <a:spLocks noGrp="1"/>
          </p:cNvSpPr>
          <p:nvPr>
            <p:ph type="sldNum" sz="quarter" idx="12"/>
          </p:nvPr>
        </p:nvSpPr>
        <p:spPr/>
        <p:txBody>
          <a:bodyPr/>
          <a:lstStyle/>
          <a:p>
            <a:fld id="{9FFE29DF-FA6C-4E94-8AFE-E692E3C575FD}" type="slidenum">
              <a:rPr lang="en-CA" smtClean="0"/>
              <a:t>‹#›</a:t>
            </a:fld>
            <a:endParaRPr lang="en-CA"/>
          </a:p>
        </p:txBody>
      </p:sp>
    </p:spTree>
    <p:extLst>
      <p:ext uri="{BB962C8B-B14F-4D97-AF65-F5344CB8AC3E}">
        <p14:creationId xmlns:p14="http://schemas.microsoft.com/office/powerpoint/2010/main" val="376248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E8365-67D6-4731-B3FD-2BA8C1D60AD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E140DA6-30AE-4D54-8D73-91F909C59C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58F2E3-3098-4023-9511-2F7499A0EF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77DE85C-E67D-40D0-AC61-038B6608EC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58BEFC-50A6-427E-B5B5-A4243D9276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A311BE4-5A6A-4CF8-A5F3-EB5BDA6DAC1E}"/>
              </a:ext>
            </a:extLst>
          </p:cNvPr>
          <p:cNvSpPr>
            <a:spLocks noGrp="1"/>
          </p:cNvSpPr>
          <p:nvPr>
            <p:ph type="dt" sz="half" idx="10"/>
          </p:nvPr>
        </p:nvSpPr>
        <p:spPr/>
        <p:txBody>
          <a:bodyPr/>
          <a:lstStyle/>
          <a:p>
            <a:fld id="{C453B541-6D5B-4CC3-A399-FA12E1789FD2}" type="datetimeFigureOut">
              <a:rPr lang="en-CA" smtClean="0"/>
              <a:t>2020-02-16</a:t>
            </a:fld>
            <a:endParaRPr lang="en-CA"/>
          </a:p>
        </p:txBody>
      </p:sp>
      <p:sp>
        <p:nvSpPr>
          <p:cNvPr id="8" name="Footer Placeholder 7">
            <a:extLst>
              <a:ext uri="{FF2B5EF4-FFF2-40B4-BE49-F238E27FC236}">
                <a16:creationId xmlns:a16="http://schemas.microsoft.com/office/drawing/2014/main" id="{59326447-ED26-4A90-BEE8-F27042048FE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F33D1F2-A685-4C11-A5E8-E85CB0076DF9}"/>
              </a:ext>
            </a:extLst>
          </p:cNvPr>
          <p:cNvSpPr>
            <a:spLocks noGrp="1"/>
          </p:cNvSpPr>
          <p:nvPr>
            <p:ph type="sldNum" sz="quarter" idx="12"/>
          </p:nvPr>
        </p:nvSpPr>
        <p:spPr/>
        <p:txBody>
          <a:bodyPr/>
          <a:lstStyle/>
          <a:p>
            <a:fld id="{9FFE29DF-FA6C-4E94-8AFE-E692E3C575FD}" type="slidenum">
              <a:rPr lang="en-CA" smtClean="0"/>
              <a:t>‹#›</a:t>
            </a:fld>
            <a:endParaRPr lang="en-CA"/>
          </a:p>
        </p:txBody>
      </p:sp>
    </p:spTree>
    <p:extLst>
      <p:ext uri="{BB962C8B-B14F-4D97-AF65-F5344CB8AC3E}">
        <p14:creationId xmlns:p14="http://schemas.microsoft.com/office/powerpoint/2010/main" val="1801812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8DD71-70C0-411B-9CE5-74A09788FAC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1E1989C-04D1-4F32-AAFE-522662748F34}"/>
              </a:ext>
            </a:extLst>
          </p:cNvPr>
          <p:cNvSpPr>
            <a:spLocks noGrp="1"/>
          </p:cNvSpPr>
          <p:nvPr>
            <p:ph type="dt" sz="half" idx="10"/>
          </p:nvPr>
        </p:nvSpPr>
        <p:spPr/>
        <p:txBody>
          <a:bodyPr/>
          <a:lstStyle/>
          <a:p>
            <a:fld id="{C453B541-6D5B-4CC3-A399-FA12E1789FD2}" type="datetimeFigureOut">
              <a:rPr lang="en-CA" smtClean="0"/>
              <a:t>2020-02-16</a:t>
            </a:fld>
            <a:endParaRPr lang="en-CA"/>
          </a:p>
        </p:txBody>
      </p:sp>
      <p:sp>
        <p:nvSpPr>
          <p:cNvPr id="4" name="Footer Placeholder 3">
            <a:extLst>
              <a:ext uri="{FF2B5EF4-FFF2-40B4-BE49-F238E27FC236}">
                <a16:creationId xmlns:a16="http://schemas.microsoft.com/office/drawing/2014/main" id="{7BCC300B-2F8D-4D16-B69F-226F990593E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1C06F3D-ADC0-454B-98A6-855D8B1425D0}"/>
              </a:ext>
            </a:extLst>
          </p:cNvPr>
          <p:cNvSpPr>
            <a:spLocks noGrp="1"/>
          </p:cNvSpPr>
          <p:nvPr>
            <p:ph type="sldNum" sz="quarter" idx="12"/>
          </p:nvPr>
        </p:nvSpPr>
        <p:spPr/>
        <p:txBody>
          <a:bodyPr/>
          <a:lstStyle/>
          <a:p>
            <a:fld id="{9FFE29DF-FA6C-4E94-8AFE-E692E3C575FD}" type="slidenum">
              <a:rPr lang="en-CA" smtClean="0"/>
              <a:t>‹#›</a:t>
            </a:fld>
            <a:endParaRPr lang="en-CA"/>
          </a:p>
        </p:txBody>
      </p:sp>
    </p:spTree>
    <p:extLst>
      <p:ext uri="{BB962C8B-B14F-4D97-AF65-F5344CB8AC3E}">
        <p14:creationId xmlns:p14="http://schemas.microsoft.com/office/powerpoint/2010/main" val="3983446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A9F890-F8B4-4E2D-975E-9FDA0D698C4C}"/>
              </a:ext>
            </a:extLst>
          </p:cNvPr>
          <p:cNvSpPr>
            <a:spLocks noGrp="1"/>
          </p:cNvSpPr>
          <p:nvPr>
            <p:ph type="dt" sz="half" idx="10"/>
          </p:nvPr>
        </p:nvSpPr>
        <p:spPr/>
        <p:txBody>
          <a:bodyPr/>
          <a:lstStyle/>
          <a:p>
            <a:fld id="{C453B541-6D5B-4CC3-A399-FA12E1789FD2}" type="datetimeFigureOut">
              <a:rPr lang="en-CA" smtClean="0"/>
              <a:t>2020-02-16</a:t>
            </a:fld>
            <a:endParaRPr lang="en-CA"/>
          </a:p>
        </p:txBody>
      </p:sp>
      <p:sp>
        <p:nvSpPr>
          <p:cNvPr id="3" name="Footer Placeholder 2">
            <a:extLst>
              <a:ext uri="{FF2B5EF4-FFF2-40B4-BE49-F238E27FC236}">
                <a16:creationId xmlns:a16="http://schemas.microsoft.com/office/drawing/2014/main" id="{33932B77-FF04-4D59-A4D8-440A561E2BD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21C70A7-B9BF-4BE2-B222-B86640EDD9C1}"/>
              </a:ext>
            </a:extLst>
          </p:cNvPr>
          <p:cNvSpPr>
            <a:spLocks noGrp="1"/>
          </p:cNvSpPr>
          <p:nvPr>
            <p:ph type="sldNum" sz="quarter" idx="12"/>
          </p:nvPr>
        </p:nvSpPr>
        <p:spPr/>
        <p:txBody>
          <a:bodyPr/>
          <a:lstStyle/>
          <a:p>
            <a:fld id="{9FFE29DF-FA6C-4E94-8AFE-E692E3C575FD}" type="slidenum">
              <a:rPr lang="en-CA" smtClean="0"/>
              <a:t>‹#›</a:t>
            </a:fld>
            <a:endParaRPr lang="en-CA"/>
          </a:p>
        </p:txBody>
      </p:sp>
    </p:spTree>
    <p:extLst>
      <p:ext uri="{BB962C8B-B14F-4D97-AF65-F5344CB8AC3E}">
        <p14:creationId xmlns:p14="http://schemas.microsoft.com/office/powerpoint/2010/main" val="2739428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CB12-2403-4ADB-9C13-1E41CD7152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7161477-B5D4-48E7-9A2E-2F9FE1E463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FE9F510-14FC-436D-BD8E-2690DDB50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0361D2-2F37-44EC-A859-59231A00D3BF}"/>
              </a:ext>
            </a:extLst>
          </p:cNvPr>
          <p:cNvSpPr>
            <a:spLocks noGrp="1"/>
          </p:cNvSpPr>
          <p:nvPr>
            <p:ph type="dt" sz="half" idx="10"/>
          </p:nvPr>
        </p:nvSpPr>
        <p:spPr/>
        <p:txBody>
          <a:bodyPr/>
          <a:lstStyle/>
          <a:p>
            <a:fld id="{C453B541-6D5B-4CC3-A399-FA12E1789FD2}" type="datetimeFigureOut">
              <a:rPr lang="en-CA" smtClean="0"/>
              <a:t>2020-02-16</a:t>
            </a:fld>
            <a:endParaRPr lang="en-CA"/>
          </a:p>
        </p:txBody>
      </p:sp>
      <p:sp>
        <p:nvSpPr>
          <p:cNvPr id="6" name="Footer Placeholder 5">
            <a:extLst>
              <a:ext uri="{FF2B5EF4-FFF2-40B4-BE49-F238E27FC236}">
                <a16:creationId xmlns:a16="http://schemas.microsoft.com/office/drawing/2014/main" id="{DA3E7B49-2491-4F43-8900-9BE8751D6A3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C2CA450-299E-490C-AF27-9E38A39EE0D5}"/>
              </a:ext>
            </a:extLst>
          </p:cNvPr>
          <p:cNvSpPr>
            <a:spLocks noGrp="1"/>
          </p:cNvSpPr>
          <p:nvPr>
            <p:ph type="sldNum" sz="quarter" idx="12"/>
          </p:nvPr>
        </p:nvSpPr>
        <p:spPr/>
        <p:txBody>
          <a:bodyPr/>
          <a:lstStyle/>
          <a:p>
            <a:fld id="{9FFE29DF-FA6C-4E94-8AFE-E692E3C575FD}" type="slidenum">
              <a:rPr lang="en-CA" smtClean="0"/>
              <a:t>‹#›</a:t>
            </a:fld>
            <a:endParaRPr lang="en-CA"/>
          </a:p>
        </p:txBody>
      </p:sp>
    </p:spTree>
    <p:extLst>
      <p:ext uri="{BB962C8B-B14F-4D97-AF65-F5344CB8AC3E}">
        <p14:creationId xmlns:p14="http://schemas.microsoft.com/office/powerpoint/2010/main" val="3102981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B06BC-0B5A-4B3E-85B3-6784733827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32AC33B-27F4-4419-872E-B67BD9CC3A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86CFDF7-8E63-4ECE-B19C-8C32BEDB5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619AC-DA1C-4B9B-9814-B27DBD63EF4B}"/>
              </a:ext>
            </a:extLst>
          </p:cNvPr>
          <p:cNvSpPr>
            <a:spLocks noGrp="1"/>
          </p:cNvSpPr>
          <p:nvPr>
            <p:ph type="dt" sz="half" idx="10"/>
          </p:nvPr>
        </p:nvSpPr>
        <p:spPr/>
        <p:txBody>
          <a:bodyPr/>
          <a:lstStyle/>
          <a:p>
            <a:fld id="{C453B541-6D5B-4CC3-A399-FA12E1789FD2}" type="datetimeFigureOut">
              <a:rPr lang="en-CA" smtClean="0"/>
              <a:t>2020-02-16</a:t>
            </a:fld>
            <a:endParaRPr lang="en-CA"/>
          </a:p>
        </p:txBody>
      </p:sp>
      <p:sp>
        <p:nvSpPr>
          <p:cNvPr id="6" name="Footer Placeholder 5">
            <a:extLst>
              <a:ext uri="{FF2B5EF4-FFF2-40B4-BE49-F238E27FC236}">
                <a16:creationId xmlns:a16="http://schemas.microsoft.com/office/drawing/2014/main" id="{F536ADD4-0F35-4518-9C05-10C948357FA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C5A70D4-3269-40C5-B3F4-99CE900E89BE}"/>
              </a:ext>
            </a:extLst>
          </p:cNvPr>
          <p:cNvSpPr>
            <a:spLocks noGrp="1"/>
          </p:cNvSpPr>
          <p:nvPr>
            <p:ph type="sldNum" sz="quarter" idx="12"/>
          </p:nvPr>
        </p:nvSpPr>
        <p:spPr/>
        <p:txBody>
          <a:bodyPr/>
          <a:lstStyle/>
          <a:p>
            <a:fld id="{9FFE29DF-FA6C-4E94-8AFE-E692E3C575FD}" type="slidenum">
              <a:rPr lang="en-CA" smtClean="0"/>
              <a:t>‹#›</a:t>
            </a:fld>
            <a:endParaRPr lang="en-CA"/>
          </a:p>
        </p:txBody>
      </p:sp>
    </p:spTree>
    <p:extLst>
      <p:ext uri="{BB962C8B-B14F-4D97-AF65-F5344CB8AC3E}">
        <p14:creationId xmlns:p14="http://schemas.microsoft.com/office/powerpoint/2010/main" val="1939473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5B27FA-C1D9-47DE-BA54-CCB9588E4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DA1CDE8-DAC2-473E-A937-F29A80A7E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B9BA522-C2CA-4C3A-836E-D30CDFD62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3B541-6D5B-4CC3-A399-FA12E1789FD2}" type="datetimeFigureOut">
              <a:rPr lang="en-CA" smtClean="0"/>
              <a:t>2020-02-16</a:t>
            </a:fld>
            <a:endParaRPr lang="en-CA"/>
          </a:p>
        </p:txBody>
      </p:sp>
      <p:sp>
        <p:nvSpPr>
          <p:cNvPr id="5" name="Footer Placeholder 4">
            <a:extLst>
              <a:ext uri="{FF2B5EF4-FFF2-40B4-BE49-F238E27FC236}">
                <a16:creationId xmlns:a16="http://schemas.microsoft.com/office/drawing/2014/main" id="{29144229-68EA-4536-968A-282D062CE9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314E0CE-3A2B-4534-AEF7-AD6FC497D2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E29DF-FA6C-4E94-8AFE-E692E3C575FD}" type="slidenum">
              <a:rPr lang="en-CA" smtClean="0"/>
              <a:t>‹#›</a:t>
            </a:fld>
            <a:endParaRPr lang="en-CA"/>
          </a:p>
        </p:txBody>
      </p:sp>
    </p:spTree>
    <p:extLst>
      <p:ext uri="{BB962C8B-B14F-4D97-AF65-F5344CB8AC3E}">
        <p14:creationId xmlns:p14="http://schemas.microsoft.com/office/powerpoint/2010/main" val="2957459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SulM31nqaKw"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aS_xl3nu_m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hyperlink" Target="https://video.nationalgeographic.com/video/101-videos/00000144-0a2c-d3cb-a96c-7b2d221d000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byJp5o49IF4"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vox.com/science-and-health/2018/1/24/16924312/earthquake-volcano-mayon-philippines-japa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708" y="692697"/>
            <a:ext cx="11994292" cy="1470025"/>
          </a:xfrm>
        </p:spPr>
        <p:txBody>
          <a:bodyPr>
            <a:normAutofit/>
          </a:bodyPr>
          <a:lstStyle/>
          <a:p>
            <a:r>
              <a:rPr lang="en-US" dirty="0"/>
              <a:t> Volcanology: The Study of Volcanoes</a:t>
            </a:r>
          </a:p>
        </p:txBody>
      </p:sp>
      <p:pic>
        <p:nvPicPr>
          <p:cNvPr id="4" name="Picture 3"/>
          <p:cNvPicPr>
            <a:picLocks noChangeAspect="1"/>
          </p:cNvPicPr>
          <p:nvPr/>
        </p:nvPicPr>
        <p:blipFill>
          <a:blip r:embed="rId2"/>
          <a:stretch>
            <a:fillRect/>
          </a:stretch>
        </p:blipFill>
        <p:spPr>
          <a:xfrm>
            <a:off x="2740702" y="2317640"/>
            <a:ext cx="6908303" cy="3847663"/>
          </a:xfrm>
          <a:prstGeom prst="rect">
            <a:avLst/>
          </a:prstGeom>
        </p:spPr>
      </p:pic>
    </p:spTree>
    <p:extLst>
      <p:ext uri="{BB962C8B-B14F-4D97-AF65-F5344CB8AC3E}">
        <p14:creationId xmlns:p14="http://schemas.microsoft.com/office/powerpoint/2010/main" val="993434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6C887-B4AC-4E8D-94FE-644FFCF3D21B}"/>
              </a:ext>
            </a:extLst>
          </p:cNvPr>
          <p:cNvSpPr>
            <a:spLocks noGrp="1"/>
          </p:cNvSpPr>
          <p:nvPr>
            <p:ph type="title"/>
          </p:nvPr>
        </p:nvSpPr>
        <p:spPr/>
        <p:txBody>
          <a:bodyPr/>
          <a:lstStyle/>
          <a:p>
            <a:r>
              <a:rPr lang="en-CA" dirty="0"/>
              <a:t>Cinder Cones erode quickly</a:t>
            </a:r>
          </a:p>
        </p:txBody>
      </p:sp>
      <p:sp>
        <p:nvSpPr>
          <p:cNvPr id="3" name="Content Placeholder 2">
            <a:extLst>
              <a:ext uri="{FF2B5EF4-FFF2-40B4-BE49-F238E27FC236}">
                <a16:creationId xmlns:a16="http://schemas.microsoft.com/office/drawing/2014/main" id="{04A8856C-9781-4A1F-843B-8290824299CA}"/>
              </a:ext>
            </a:extLst>
          </p:cNvPr>
          <p:cNvSpPr>
            <a:spLocks noGrp="1"/>
          </p:cNvSpPr>
          <p:nvPr>
            <p:ph idx="1"/>
          </p:nvPr>
        </p:nvSpPr>
        <p:spPr/>
        <p:txBody>
          <a:bodyPr>
            <a:normAutofit/>
          </a:bodyPr>
          <a:lstStyle/>
          <a:p>
            <a:pPr marL="0" indent="0">
              <a:buNone/>
            </a:pPr>
            <a:r>
              <a:rPr lang="en-CA" b="1" u="sng" dirty="0"/>
              <a:t>Erode </a:t>
            </a:r>
            <a:r>
              <a:rPr lang="en-CA" dirty="0"/>
              <a:t>very quickly due to what they are made of, their shape, and their stature:</a:t>
            </a:r>
          </a:p>
          <a:p>
            <a:pPr marL="0" indent="0">
              <a:buNone/>
            </a:pPr>
            <a:endParaRPr lang="en-CA" dirty="0"/>
          </a:p>
          <a:p>
            <a:pPr marL="0" indent="0">
              <a:buNone/>
            </a:pPr>
            <a:r>
              <a:rPr lang="en-CA" i="1" dirty="0"/>
              <a:t>Lava is blown violently into the air, and breaks into pieces called </a:t>
            </a:r>
            <a:r>
              <a:rPr lang="en-CA" i="1" u="sng" dirty="0"/>
              <a:t>cinders</a:t>
            </a:r>
            <a:r>
              <a:rPr lang="en-CA" i="1" dirty="0"/>
              <a:t> which rain down around the vent to form a circular or oval cone. </a:t>
            </a:r>
          </a:p>
          <a:p>
            <a:pPr marL="0" indent="0">
              <a:buNone/>
            </a:pPr>
            <a:r>
              <a:rPr lang="en-CA" i="1" dirty="0"/>
              <a:t>They are formed of unstable bombs, pebbles lapilli, etc. </a:t>
            </a:r>
          </a:p>
          <a:p>
            <a:pPr marL="0" indent="0">
              <a:buNone/>
            </a:pPr>
            <a:r>
              <a:rPr lang="en-CA" i="1" dirty="0"/>
              <a:t>They just aren't nearly as structurally sound.</a:t>
            </a:r>
          </a:p>
        </p:txBody>
      </p:sp>
    </p:spTree>
    <p:extLst>
      <p:ext uri="{BB962C8B-B14F-4D97-AF65-F5344CB8AC3E}">
        <p14:creationId xmlns:p14="http://schemas.microsoft.com/office/powerpoint/2010/main" val="3790813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6EAD-2903-4502-859A-9E1DD9A353F6}"/>
              </a:ext>
            </a:extLst>
          </p:cNvPr>
          <p:cNvSpPr>
            <a:spLocks noGrp="1"/>
          </p:cNvSpPr>
          <p:nvPr>
            <p:ph type="title"/>
          </p:nvPr>
        </p:nvSpPr>
        <p:spPr/>
        <p:txBody>
          <a:bodyPr/>
          <a:lstStyle/>
          <a:p>
            <a:r>
              <a:rPr lang="en-CA" dirty="0"/>
              <a:t>Sunset Crater, Arizona</a:t>
            </a:r>
          </a:p>
        </p:txBody>
      </p:sp>
      <p:sp>
        <p:nvSpPr>
          <p:cNvPr id="3" name="Content Placeholder 2">
            <a:extLst>
              <a:ext uri="{FF2B5EF4-FFF2-40B4-BE49-F238E27FC236}">
                <a16:creationId xmlns:a16="http://schemas.microsoft.com/office/drawing/2014/main" id="{0C21EC22-0F85-4207-9E62-92FA3224A604}"/>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4D285A50-48A5-4134-A417-E9EE745DB495}"/>
              </a:ext>
            </a:extLst>
          </p:cNvPr>
          <p:cNvPicPr>
            <a:picLocks noChangeAspect="1"/>
          </p:cNvPicPr>
          <p:nvPr/>
        </p:nvPicPr>
        <p:blipFill>
          <a:blip r:embed="rId2"/>
          <a:stretch>
            <a:fillRect/>
          </a:stretch>
        </p:blipFill>
        <p:spPr>
          <a:xfrm>
            <a:off x="838200" y="1568858"/>
            <a:ext cx="7650649" cy="4864871"/>
          </a:xfrm>
          <a:prstGeom prst="rect">
            <a:avLst/>
          </a:prstGeom>
        </p:spPr>
      </p:pic>
    </p:spTree>
    <p:extLst>
      <p:ext uri="{BB962C8B-B14F-4D97-AF65-F5344CB8AC3E}">
        <p14:creationId xmlns:p14="http://schemas.microsoft.com/office/powerpoint/2010/main" val="513153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AD661-CDBF-4A1A-B6BD-72E11FC27DB6}"/>
              </a:ext>
            </a:extLst>
          </p:cNvPr>
          <p:cNvSpPr>
            <a:spLocks noGrp="1"/>
          </p:cNvSpPr>
          <p:nvPr>
            <p:ph type="title"/>
          </p:nvPr>
        </p:nvSpPr>
        <p:spPr>
          <a:xfrm>
            <a:off x="487681" y="365125"/>
            <a:ext cx="10866119" cy="1325563"/>
          </a:xfrm>
        </p:spPr>
        <p:txBody>
          <a:bodyPr/>
          <a:lstStyle/>
          <a:p>
            <a:r>
              <a:rPr lang="en-CA" dirty="0"/>
              <a:t>Composite Volcanoes (Stratovolcanoes)</a:t>
            </a:r>
          </a:p>
        </p:txBody>
      </p:sp>
      <p:sp>
        <p:nvSpPr>
          <p:cNvPr id="3" name="Content Placeholder 2">
            <a:extLst>
              <a:ext uri="{FF2B5EF4-FFF2-40B4-BE49-F238E27FC236}">
                <a16:creationId xmlns:a16="http://schemas.microsoft.com/office/drawing/2014/main" id="{7AECCE66-C21A-438E-A8E8-64C87C78C7CB}"/>
              </a:ext>
            </a:extLst>
          </p:cNvPr>
          <p:cNvSpPr>
            <a:spLocks noGrp="1"/>
          </p:cNvSpPr>
          <p:nvPr>
            <p:ph idx="1"/>
          </p:nvPr>
        </p:nvSpPr>
        <p:spPr>
          <a:xfrm>
            <a:off x="487681" y="1690688"/>
            <a:ext cx="6217920" cy="5789240"/>
          </a:xfrm>
        </p:spPr>
        <p:txBody>
          <a:bodyPr>
            <a:normAutofit/>
          </a:bodyPr>
          <a:lstStyle/>
          <a:p>
            <a:r>
              <a:rPr lang="en-CA" b="1" u="sng" dirty="0"/>
              <a:t>Steep</a:t>
            </a:r>
            <a:r>
              <a:rPr lang="en-CA" dirty="0"/>
              <a:t>-sided cone </a:t>
            </a:r>
          </a:p>
          <a:p>
            <a:r>
              <a:rPr lang="en-CA" b="1" u="sng" dirty="0"/>
              <a:t>Alternating</a:t>
            </a:r>
            <a:r>
              <a:rPr lang="en-CA" dirty="0"/>
              <a:t> layers (strata) of pyroclastic material and lava.</a:t>
            </a:r>
          </a:p>
          <a:p>
            <a:r>
              <a:rPr lang="en-CA" b="1" u="sng" dirty="0"/>
              <a:t>Several </a:t>
            </a:r>
            <a:r>
              <a:rPr lang="en-CA" dirty="0"/>
              <a:t>separate vents, with secondary cinder cones and craters.</a:t>
            </a:r>
          </a:p>
          <a:p>
            <a:r>
              <a:rPr lang="en-CA" b="1" u="sng" dirty="0"/>
              <a:t>Larger</a:t>
            </a:r>
            <a:r>
              <a:rPr lang="en-CA" dirty="0"/>
              <a:t> than cinder cones, (up to 2,400 m)</a:t>
            </a:r>
          </a:p>
          <a:p>
            <a:pPr marL="0" indent="0">
              <a:buNone/>
            </a:pPr>
            <a:endParaRPr lang="en-CA" dirty="0"/>
          </a:p>
        </p:txBody>
      </p:sp>
      <p:pic>
        <p:nvPicPr>
          <p:cNvPr id="5" name="Picture 2" descr="Composite Volcano">
            <a:extLst>
              <a:ext uri="{FF2B5EF4-FFF2-40B4-BE49-F238E27FC236}">
                <a16:creationId xmlns:a16="http://schemas.microsoft.com/office/drawing/2014/main" id="{F624FE79-1682-4F10-9ED2-B58408C59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912" y="2039815"/>
            <a:ext cx="4565565" cy="4058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754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2D8D3-FACA-4C06-AF1B-1B61C0DD3918}"/>
              </a:ext>
            </a:extLst>
          </p:cNvPr>
          <p:cNvSpPr>
            <a:spLocks noGrp="1"/>
          </p:cNvSpPr>
          <p:nvPr>
            <p:ph type="title"/>
          </p:nvPr>
        </p:nvSpPr>
        <p:spPr/>
        <p:txBody>
          <a:bodyPr/>
          <a:lstStyle/>
          <a:p>
            <a:r>
              <a:rPr lang="en-CA" dirty="0"/>
              <a:t>Composite Volcanoes</a:t>
            </a:r>
          </a:p>
        </p:txBody>
      </p:sp>
      <p:sp>
        <p:nvSpPr>
          <p:cNvPr id="3" name="Content Placeholder 2">
            <a:extLst>
              <a:ext uri="{FF2B5EF4-FFF2-40B4-BE49-F238E27FC236}">
                <a16:creationId xmlns:a16="http://schemas.microsoft.com/office/drawing/2014/main" id="{3A3A8FC8-A0CE-4788-94E2-453A72D568C3}"/>
              </a:ext>
            </a:extLst>
          </p:cNvPr>
          <p:cNvSpPr>
            <a:spLocks noGrp="1"/>
          </p:cNvSpPr>
          <p:nvPr>
            <p:ph idx="1"/>
          </p:nvPr>
        </p:nvSpPr>
        <p:spPr>
          <a:xfrm>
            <a:off x="838200" y="1825625"/>
            <a:ext cx="10515600" cy="5268858"/>
          </a:xfrm>
        </p:spPr>
        <p:txBody>
          <a:bodyPr vert="horz" lIns="91440" tIns="45720" rIns="91440" bIns="45720" rtlCol="0" anchor="t">
            <a:normAutofit/>
          </a:bodyPr>
          <a:lstStyle/>
          <a:p>
            <a:r>
              <a:rPr lang="en-CA" b="1" u="sng" dirty="0">
                <a:latin typeface="Arial"/>
                <a:cs typeface="Arial"/>
              </a:rPr>
              <a:t>Violent </a:t>
            </a:r>
            <a:r>
              <a:rPr lang="en-CA" dirty="0">
                <a:latin typeface="Arial"/>
                <a:cs typeface="Arial"/>
              </a:rPr>
              <a:t>Eruptions, Most Dangerous </a:t>
            </a:r>
            <a:endParaRPr lang="en-CA" dirty="0"/>
          </a:p>
          <a:p>
            <a:r>
              <a:rPr lang="en-US" dirty="0">
                <a:latin typeface="Arial"/>
                <a:cs typeface="Arial"/>
              </a:rPr>
              <a:t>Magma is usually very </a:t>
            </a:r>
            <a:r>
              <a:rPr lang="en-US" b="1" u="sng" dirty="0">
                <a:latin typeface="Arial"/>
                <a:cs typeface="Arial"/>
              </a:rPr>
              <a:t>viscous </a:t>
            </a:r>
            <a:r>
              <a:rPr lang="en-US" dirty="0">
                <a:latin typeface="Arial"/>
                <a:cs typeface="Arial"/>
              </a:rPr>
              <a:t>(felsic) and traps gas producing explosive eruptions.</a:t>
            </a:r>
          </a:p>
          <a:p>
            <a:r>
              <a:rPr lang="en-CA" i="1" dirty="0">
                <a:latin typeface="Arial"/>
                <a:cs typeface="Arial"/>
              </a:rPr>
              <a:t>Sometimes eruption so violent, crater collapses to form a caldera </a:t>
            </a:r>
            <a:r>
              <a:rPr lang="en-CA" i="1" dirty="0" err="1">
                <a:latin typeface="Arial"/>
                <a:cs typeface="Arial"/>
              </a:rPr>
              <a:t>eg.</a:t>
            </a:r>
            <a:r>
              <a:rPr lang="en-CA" i="1" dirty="0">
                <a:latin typeface="Arial"/>
                <a:cs typeface="Arial"/>
              </a:rPr>
              <a:t> </a:t>
            </a:r>
            <a:endParaRPr lang="en-CA" i="1" dirty="0"/>
          </a:p>
          <a:p>
            <a:r>
              <a:rPr lang="en-CA" i="1" dirty="0" err="1">
                <a:latin typeface="Arial"/>
                <a:cs typeface="Arial"/>
              </a:rPr>
              <a:t>Eg.</a:t>
            </a:r>
            <a:r>
              <a:rPr lang="en-CA" i="1" dirty="0">
                <a:latin typeface="Arial"/>
                <a:cs typeface="Arial"/>
              </a:rPr>
              <a:t> Yellowstone -One of the most powerful volcanoes in the world is now a massive caldera that has collapsed several times. </a:t>
            </a:r>
            <a:endParaRPr lang="en-CA" i="1" dirty="0"/>
          </a:p>
          <a:p>
            <a:endParaRPr lang="en-US" dirty="0"/>
          </a:p>
          <a:p>
            <a:endParaRPr lang="en-CA" sz="3600" dirty="0"/>
          </a:p>
          <a:p>
            <a:endParaRPr lang="en-CA" dirty="0"/>
          </a:p>
        </p:txBody>
      </p:sp>
    </p:spTree>
    <p:extLst>
      <p:ext uri="{BB962C8B-B14F-4D97-AF65-F5344CB8AC3E}">
        <p14:creationId xmlns:p14="http://schemas.microsoft.com/office/powerpoint/2010/main" val="1497189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F786E-2509-47A7-8FF7-14041CE56FF7}"/>
              </a:ext>
            </a:extLst>
          </p:cNvPr>
          <p:cNvSpPr>
            <a:spLocks noGrp="1"/>
          </p:cNvSpPr>
          <p:nvPr>
            <p:ph type="title"/>
          </p:nvPr>
        </p:nvSpPr>
        <p:spPr>
          <a:xfrm>
            <a:off x="838200" y="365125"/>
            <a:ext cx="11349037" cy="1325563"/>
          </a:xfrm>
        </p:spPr>
        <p:txBody>
          <a:bodyPr/>
          <a:lstStyle/>
          <a:p>
            <a:r>
              <a:rPr lang="en-US">
                <a:latin typeface="Arial"/>
                <a:cs typeface="Arial"/>
              </a:rPr>
              <a:t>Composite Volcanoes: Famously destructive</a:t>
            </a:r>
            <a:endParaRPr lang="en-US"/>
          </a:p>
        </p:txBody>
      </p:sp>
      <p:sp>
        <p:nvSpPr>
          <p:cNvPr id="3" name="Content Placeholder 2">
            <a:extLst>
              <a:ext uri="{FF2B5EF4-FFF2-40B4-BE49-F238E27FC236}">
                <a16:creationId xmlns:a16="http://schemas.microsoft.com/office/drawing/2014/main" id="{0EABE7FA-F7A6-455C-9D58-F27EFEFF654B}"/>
              </a:ext>
            </a:extLst>
          </p:cNvPr>
          <p:cNvSpPr>
            <a:spLocks noGrp="1"/>
          </p:cNvSpPr>
          <p:nvPr>
            <p:ph idx="1"/>
          </p:nvPr>
        </p:nvSpPr>
        <p:spPr/>
        <p:txBody>
          <a:bodyPr vert="horz" lIns="91440" tIns="45720" rIns="91440" bIns="45720" rtlCol="0" anchor="t">
            <a:normAutofit/>
          </a:bodyPr>
          <a:lstStyle/>
          <a:p>
            <a:r>
              <a:rPr lang="en-US" i="1" dirty="0">
                <a:latin typeface="Arial"/>
                <a:cs typeface="Arial"/>
              </a:rPr>
              <a:t>First the volcano will have an explosive eruption that ejects huge amounts of steam, gas and ash.</a:t>
            </a:r>
          </a:p>
          <a:p>
            <a:r>
              <a:rPr lang="en-US" i="1" dirty="0">
                <a:latin typeface="Arial"/>
                <a:cs typeface="Arial"/>
              </a:rPr>
              <a:t>Followed by the ejection of lava. </a:t>
            </a:r>
            <a:endParaRPr lang="en-US" i="1" dirty="0"/>
          </a:p>
          <a:p>
            <a:endParaRPr lang="en-US" dirty="0">
              <a:latin typeface="Arial"/>
              <a:cs typeface="Arial"/>
            </a:endParaRPr>
          </a:p>
          <a:p>
            <a:r>
              <a:rPr lang="en-US" dirty="0">
                <a:latin typeface="Arial"/>
                <a:cs typeface="Arial"/>
              </a:rPr>
              <a:t>Mt. St. Helens and Rainier in Washington, </a:t>
            </a:r>
          </a:p>
          <a:p>
            <a:r>
              <a:rPr lang="en-US" dirty="0">
                <a:latin typeface="Arial"/>
                <a:cs typeface="Arial"/>
              </a:rPr>
              <a:t>Mt. Fuji in Japan, </a:t>
            </a:r>
          </a:p>
          <a:p>
            <a:r>
              <a:rPr lang="en-US" dirty="0">
                <a:latin typeface="Arial"/>
                <a:cs typeface="Arial"/>
              </a:rPr>
              <a:t>Mt. Pinatubo in the Philippines, and </a:t>
            </a:r>
            <a:endParaRPr lang="en-US" dirty="0"/>
          </a:p>
          <a:p>
            <a:r>
              <a:rPr lang="en-US" dirty="0">
                <a:latin typeface="Arial"/>
                <a:cs typeface="Arial"/>
              </a:rPr>
              <a:t>Mt. Etna in Sicily.</a:t>
            </a:r>
            <a:endParaRPr lang="en-US" dirty="0"/>
          </a:p>
        </p:txBody>
      </p:sp>
    </p:spTree>
    <p:extLst>
      <p:ext uri="{BB962C8B-B14F-4D97-AF65-F5344CB8AC3E}">
        <p14:creationId xmlns:p14="http://schemas.microsoft.com/office/powerpoint/2010/main" val="1360783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727A-5967-4920-93A1-1FB7B234B106}"/>
              </a:ext>
            </a:extLst>
          </p:cNvPr>
          <p:cNvSpPr>
            <a:spLocks noGrp="1"/>
          </p:cNvSpPr>
          <p:nvPr>
            <p:ph type="title"/>
          </p:nvPr>
        </p:nvSpPr>
        <p:spPr/>
        <p:txBody>
          <a:bodyPr/>
          <a:lstStyle/>
          <a:p>
            <a:r>
              <a:rPr lang="en-CA" dirty="0"/>
              <a:t>Super Volcano: Yellowstone</a:t>
            </a:r>
          </a:p>
        </p:txBody>
      </p:sp>
      <p:sp>
        <p:nvSpPr>
          <p:cNvPr id="3" name="Content Placeholder 2">
            <a:extLst>
              <a:ext uri="{FF2B5EF4-FFF2-40B4-BE49-F238E27FC236}">
                <a16:creationId xmlns:a16="http://schemas.microsoft.com/office/drawing/2014/main" id="{ADC2B6E0-9B84-429F-BEA7-E56A89956DD4}"/>
              </a:ext>
            </a:extLst>
          </p:cNvPr>
          <p:cNvSpPr>
            <a:spLocks noGrp="1"/>
          </p:cNvSpPr>
          <p:nvPr>
            <p:ph idx="1"/>
          </p:nvPr>
        </p:nvSpPr>
        <p:spPr/>
        <p:txBody>
          <a:bodyPr>
            <a:normAutofit/>
          </a:bodyPr>
          <a:lstStyle/>
          <a:p>
            <a:pPr marL="0" indent="0">
              <a:buNone/>
            </a:pPr>
            <a:endParaRPr lang="en-CA" dirty="0"/>
          </a:p>
          <a:p>
            <a:r>
              <a:rPr lang="en-CA" dirty="0"/>
              <a:t>The largest super volcano in North America is beneath Yellowstone National Park in Wyoming.</a:t>
            </a:r>
          </a:p>
          <a:p>
            <a:r>
              <a:rPr lang="en-CA" dirty="0"/>
              <a:t>Yellowstone sits above a hotspot that has erupted catastrophically three times: 2.1 million, 1.3 million, and 640,000 years ago. </a:t>
            </a:r>
          </a:p>
          <a:p>
            <a:r>
              <a:rPr lang="en-CA" sz="2800" dirty="0"/>
              <a:t>2min:</a:t>
            </a:r>
          </a:p>
          <a:p>
            <a:r>
              <a:rPr lang="en-CA" dirty="0">
                <a:hlinkClick r:id="rId2"/>
              </a:rPr>
              <a:t>https://youtu.be/SulM31nqaKw</a:t>
            </a:r>
            <a:endParaRPr lang="en-CA" dirty="0"/>
          </a:p>
          <a:p>
            <a:endParaRPr lang="en-CA" dirty="0"/>
          </a:p>
        </p:txBody>
      </p:sp>
    </p:spTree>
    <p:extLst>
      <p:ext uri="{BB962C8B-B14F-4D97-AF65-F5344CB8AC3E}">
        <p14:creationId xmlns:p14="http://schemas.microsoft.com/office/powerpoint/2010/main" val="3713981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uji"/>
          <p:cNvPicPr>
            <a:picLocks noChangeAspect="1" noChangeArrowheads="1"/>
          </p:cNvPicPr>
          <p:nvPr/>
        </p:nvPicPr>
        <p:blipFill>
          <a:blip r:embed="rId3" cstate="print"/>
          <a:srcRect/>
          <a:stretch>
            <a:fillRect/>
          </a:stretch>
        </p:blipFill>
        <p:spPr bwMode="auto">
          <a:xfrm>
            <a:off x="2023318" y="1938994"/>
            <a:ext cx="7077940" cy="4904449"/>
          </a:xfrm>
          <a:prstGeom prst="rect">
            <a:avLst/>
          </a:prstGeom>
          <a:noFill/>
        </p:spPr>
      </p:pic>
      <p:sp>
        <p:nvSpPr>
          <p:cNvPr id="3" name="Text Box 3"/>
          <p:cNvSpPr txBox="1">
            <a:spLocks noChangeArrowheads="1"/>
          </p:cNvSpPr>
          <p:nvPr/>
        </p:nvSpPr>
        <p:spPr bwMode="auto">
          <a:xfrm>
            <a:off x="1524001" y="1"/>
            <a:ext cx="2996333" cy="646331"/>
          </a:xfrm>
          <a:prstGeom prst="rect">
            <a:avLst/>
          </a:prstGeom>
          <a:noFill/>
          <a:ln w="9525">
            <a:noFill/>
            <a:miter lim="800000"/>
            <a:headEnd/>
            <a:tailEnd/>
          </a:ln>
          <a:effectLst/>
        </p:spPr>
        <p:txBody>
          <a:bodyPr wrap="none">
            <a:spAutoFit/>
          </a:bodyPr>
          <a:lstStyle/>
          <a:p>
            <a:r>
              <a:rPr lang="en-US" sz="3600" b="1" dirty="0">
                <a:solidFill>
                  <a:srgbClr val="0000FF"/>
                </a:solidFill>
              </a:rPr>
              <a:t>Mt. Fuji, Japan</a:t>
            </a:r>
            <a:endParaRPr lang="en-CA" sz="3600" b="1" dirty="0">
              <a:solidFill>
                <a:srgbClr val="0000FF"/>
              </a:solidFill>
            </a:endParaRPr>
          </a:p>
        </p:txBody>
      </p:sp>
      <p:sp>
        <p:nvSpPr>
          <p:cNvPr id="4" name="Text Box 4"/>
          <p:cNvSpPr txBox="1">
            <a:spLocks noChangeArrowheads="1"/>
          </p:cNvSpPr>
          <p:nvPr/>
        </p:nvSpPr>
        <p:spPr bwMode="auto">
          <a:xfrm>
            <a:off x="593725" y="646332"/>
            <a:ext cx="11004549" cy="646331"/>
          </a:xfrm>
          <a:prstGeom prst="rect">
            <a:avLst/>
          </a:prstGeom>
          <a:noFill/>
          <a:ln w="9525">
            <a:noFill/>
            <a:miter lim="800000"/>
            <a:headEnd/>
            <a:tailEnd/>
          </a:ln>
          <a:effectLst/>
        </p:spPr>
        <p:txBody>
          <a:bodyPr wrap="square">
            <a:spAutoFit/>
          </a:bodyPr>
          <a:lstStyle/>
          <a:p>
            <a:r>
              <a:rPr lang="en-US" sz="3600" dirty="0"/>
              <a:t>A stratovolcano that has erupted 16 times since 781 AD.</a:t>
            </a:r>
            <a:endParaRPr lang="en-CA" sz="3600" dirty="0"/>
          </a:p>
        </p:txBody>
      </p:sp>
      <p:sp>
        <p:nvSpPr>
          <p:cNvPr id="5" name="Rectangle 5"/>
          <p:cNvSpPr>
            <a:spLocks noChangeArrowheads="1"/>
          </p:cNvSpPr>
          <p:nvPr/>
        </p:nvSpPr>
        <p:spPr bwMode="auto">
          <a:xfrm>
            <a:off x="593725" y="1321972"/>
            <a:ext cx="11961690" cy="646331"/>
          </a:xfrm>
          <a:prstGeom prst="rect">
            <a:avLst/>
          </a:prstGeom>
          <a:noFill/>
          <a:ln w="9525">
            <a:noFill/>
            <a:miter lim="800000"/>
            <a:headEnd/>
            <a:tailEnd/>
          </a:ln>
          <a:effectLst/>
        </p:spPr>
        <p:txBody>
          <a:bodyPr wrap="square">
            <a:spAutoFit/>
          </a:bodyPr>
          <a:lstStyle/>
          <a:p>
            <a:r>
              <a:rPr lang="en-CA" sz="3600" dirty="0"/>
              <a:t>The most recent eruption was in 1707-1708</a:t>
            </a:r>
          </a:p>
        </p:txBody>
      </p:sp>
    </p:spTree>
    <p:extLst>
      <p:ext uri="{BB962C8B-B14F-4D97-AF65-F5344CB8AC3E}">
        <p14:creationId xmlns:p14="http://schemas.microsoft.com/office/powerpoint/2010/main" val="353867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krakatau_map"/>
          <p:cNvPicPr>
            <a:picLocks noChangeAspect="1" noChangeArrowheads="1"/>
          </p:cNvPicPr>
          <p:nvPr/>
        </p:nvPicPr>
        <p:blipFill>
          <a:blip r:embed="rId3" cstate="print"/>
          <a:srcRect/>
          <a:stretch>
            <a:fillRect/>
          </a:stretch>
        </p:blipFill>
        <p:spPr bwMode="auto">
          <a:xfrm>
            <a:off x="426580" y="1869966"/>
            <a:ext cx="4131814" cy="4902309"/>
          </a:xfrm>
          <a:prstGeom prst="rect">
            <a:avLst/>
          </a:prstGeom>
          <a:noFill/>
        </p:spPr>
      </p:pic>
      <p:pic>
        <p:nvPicPr>
          <p:cNvPr id="3" name="Picture 6" descr="krakatau_5a"/>
          <p:cNvPicPr>
            <a:picLocks noChangeAspect="1" noChangeArrowheads="1"/>
          </p:cNvPicPr>
          <p:nvPr/>
        </p:nvPicPr>
        <p:blipFill>
          <a:blip r:embed="rId4" cstate="print"/>
          <a:srcRect/>
          <a:stretch>
            <a:fillRect/>
          </a:stretch>
        </p:blipFill>
        <p:spPr bwMode="auto">
          <a:xfrm>
            <a:off x="4558392" y="1869966"/>
            <a:ext cx="7482053" cy="4988035"/>
          </a:xfrm>
          <a:prstGeom prst="rect">
            <a:avLst/>
          </a:prstGeom>
          <a:noFill/>
        </p:spPr>
      </p:pic>
      <p:sp>
        <p:nvSpPr>
          <p:cNvPr id="5" name="Text Box 7"/>
          <p:cNvSpPr txBox="1">
            <a:spLocks noChangeArrowheads="1"/>
          </p:cNvSpPr>
          <p:nvPr/>
        </p:nvSpPr>
        <p:spPr bwMode="auto">
          <a:xfrm>
            <a:off x="1740580" y="860649"/>
            <a:ext cx="7523772" cy="646331"/>
          </a:xfrm>
          <a:prstGeom prst="rect">
            <a:avLst/>
          </a:prstGeom>
          <a:noFill/>
          <a:ln w="9525">
            <a:noFill/>
            <a:miter lim="800000"/>
            <a:headEnd/>
            <a:tailEnd/>
          </a:ln>
          <a:effectLst/>
        </p:spPr>
        <p:txBody>
          <a:bodyPr wrap="square">
            <a:spAutoFit/>
          </a:bodyPr>
          <a:lstStyle/>
          <a:p>
            <a:r>
              <a:rPr lang="en-US" sz="3600" dirty="0"/>
              <a:t>KRAKATAU: World’s largest explosion</a:t>
            </a:r>
            <a:r>
              <a:rPr lang="en-US" dirty="0"/>
              <a:t>?</a:t>
            </a:r>
          </a:p>
        </p:txBody>
      </p:sp>
      <p:sp>
        <p:nvSpPr>
          <p:cNvPr id="6" name="Rectangle 5"/>
          <p:cNvSpPr/>
          <p:nvPr/>
        </p:nvSpPr>
        <p:spPr>
          <a:xfrm>
            <a:off x="1524000" y="3429000"/>
            <a:ext cx="9144000" cy="338554"/>
          </a:xfrm>
          <a:prstGeom prst="rect">
            <a:avLst/>
          </a:prstGeom>
        </p:spPr>
        <p:txBody>
          <a:bodyPr wrap="square">
            <a:spAutoFit/>
          </a:bodyPr>
          <a:lstStyle/>
          <a:p>
            <a:r>
              <a:rPr lang="en-US" sz="1600" b="1" dirty="0"/>
              <a:t>	</a:t>
            </a:r>
          </a:p>
        </p:txBody>
      </p:sp>
    </p:spTree>
    <p:extLst>
      <p:ext uri="{BB962C8B-B14F-4D97-AF65-F5344CB8AC3E}">
        <p14:creationId xmlns:p14="http://schemas.microsoft.com/office/powerpoint/2010/main" val="3688781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2D8D3-FACA-4C06-AF1B-1B61C0DD3918}"/>
              </a:ext>
            </a:extLst>
          </p:cNvPr>
          <p:cNvSpPr>
            <a:spLocks noGrp="1"/>
          </p:cNvSpPr>
          <p:nvPr>
            <p:ph type="title"/>
          </p:nvPr>
        </p:nvSpPr>
        <p:spPr/>
        <p:txBody>
          <a:bodyPr/>
          <a:lstStyle/>
          <a:p>
            <a:r>
              <a:rPr lang="en-CA" dirty="0"/>
              <a:t>Composite Volcanoes</a:t>
            </a:r>
          </a:p>
        </p:txBody>
      </p:sp>
      <p:sp>
        <p:nvSpPr>
          <p:cNvPr id="3" name="Content Placeholder 2">
            <a:extLst>
              <a:ext uri="{FF2B5EF4-FFF2-40B4-BE49-F238E27FC236}">
                <a16:creationId xmlns:a16="http://schemas.microsoft.com/office/drawing/2014/main" id="{3A3A8FC8-A0CE-4788-94E2-453A72D568C3}"/>
              </a:ext>
            </a:extLst>
          </p:cNvPr>
          <p:cNvSpPr>
            <a:spLocks noGrp="1"/>
          </p:cNvSpPr>
          <p:nvPr>
            <p:ph idx="1"/>
          </p:nvPr>
        </p:nvSpPr>
        <p:spPr>
          <a:xfrm>
            <a:off x="838200" y="1825625"/>
            <a:ext cx="10515600" cy="5268858"/>
          </a:xfrm>
        </p:spPr>
        <p:txBody>
          <a:bodyPr vert="horz" lIns="91440" tIns="45720" rIns="91440" bIns="45720" rtlCol="0" anchor="t">
            <a:normAutofit/>
          </a:bodyPr>
          <a:lstStyle/>
          <a:p>
            <a:r>
              <a:rPr lang="en-CA" dirty="0">
                <a:latin typeface="Arial"/>
                <a:cs typeface="Arial"/>
              </a:rPr>
              <a:t>Most form along Earth's </a:t>
            </a:r>
            <a:r>
              <a:rPr lang="en-CA" b="1" u="sng" dirty="0">
                <a:latin typeface="Arial"/>
                <a:cs typeface="Arial"/>
              </a:rPr>
              <a:t>subduction</a:t>
            </a:r>
            <a:r>
              <a:rPr lang="en-CA" b="1" dirty="0">
                <a:latin typeface="Arial"/>
                <a:cs typeface="Arial"/>
              </a:rPr>
              <a:t> </a:t>
            </a:r>
            <a:r>
              <a:rPr lang="en-CA" dirty="0">
                <a:latin typeface="Arial"/>
                <a:cs typeface="Arial"/>
              </a:rPr>
              <a:t>zones.</a:t>
            </a:r>
            <a:endParaRPr lang="en-CA" sz="3600" dirty="0"/>
          </a:p>
          <a:p>
            <a:r>
              <a:rPr lang="en-CA" dirty="0">
                <a:latin typeface="Arial"/>
                <a:cs typeface="Arial"/>
              </a:rPr>
              <a:t>However, Yellowstone formed at a </a:t>
            </a:r>
            <a:r>
              <a:rPr lang="en-CA" b="1" u="sng" dirty="0">
                <a:latin typeface="Arial"/>
                <a:cs typeface="Arial"/>
              </a:rPr>
              <a:t>hot spot.</a:t>
            </a:r>
          </a:p>
          <a:p>
            <a:endParaRPr lang="en-CA" b="1" u="sng" dirty="0"/>
          </a:p>
          <a:p>
            <a:endParaRPr lang="en-CA" dirty="0"/>
          </a:p>
          <a:p>
            <a:endParaRPr lang="en-CA" dirty="0"/>
          </a:p>
          <a:p>
            <a:endParaRPr lang="en-CA" dirty="0"/>
          </a:p>
        </p:txBody>
      </p:sp>
      <p:pic>
        <p:nvPicPr>
          <p:cNvPr id="4" name="Picture 3" descr="Image result for composite volcano">
            <a:extLst>
              <a:ext uri="{FF2B5EF4-FFF2-40B4-BE49-F238E27FC236}">
                <a16:creationId xmlns:a16="http://schemas.microsoft.com/office/drawing/2014/main" id="{3707BD26-AC12-4A58-934B-5D54E9B1F4EF}"/>
              </a:ext>
            </a:extLst>
          </p:cNvPr>
          <p:cNvPicPr/>
          <p:nvPr/>
        </p:nvPicPr>
        <p:blipFill rotWithShape="1">
          <a:blip r:embed="rId3">
            <a:extLst>
              <a:ext uri="{28A0092B-C50C-407E-A947-70E740481C1C}">
                <a14:useLocalDpi xmlns:a14="http://schemas.microsoft.com/office/drawing/2010/main" val="0"/>
              </a:ext>
            </a:extLst>
          </a:blip>
          <a:srcRect l="7211" r="38302"/>
          <a:stretch/>
        </p:blipFill>
        <p:spPr bwMode="auto">
          <a:xfrm>
            <a:off x="1704108" y="3172689"/>
            <a:ext cx="7620693" cy="392179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8216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65DDB-142E-43A6-A9CD-BFF764388779}"/>
              </a:ext>
            </a:extLst>
          </p:cNvPr>
          <p:cNvSpPr>
            <a:spLocks noGrp="1"/>
          </p:cNvSpPr>
          <p:nvPr>
            <p:ph type="title"/>
          </p:nvPr>
        </p:nvSpPr>
        <p:spPr/>
        <p:txBody>
          <a:bodyPr/>
          <a:lstStyle/>
          <a:p>
            <a:r>
              <a:rPr lang="en-CA" dirty="0"/>
              <a:t>Shield Volcano</a:t>
            </a:r>
          </a:p>
        </p:txBody>
      </p:sp>
      <p:sp>
        <p:nvSpPr>
          <p:cNvPr id="3" name="Content Placeholder 2">
            <a:extLst>
              <a:ext uri="{FF2B5EF4-FFF2-40B4-BE49-F238E27FC236}">
                <a16:creationId xmlns:a16="http://schemas.microsoft.com/office/drawing/2014/main" id="{65FBDA08-FD4E-491F-8F00-9F66BCC7CE7C}"/>
              </a:ext>
            </a:extLst>
          </p:cNvPr>
          <p:cNvSpPr>
            <a:spLocks noGrp="1"/>
          </p:cNvSpPr>
          <p:nvPr>
            <p:ph idx="1"/>
          </p:nvPr>
        </p:nvSpPr>
        <p:spPr>
          <a:xfrm>
            <a:off x="968753" y="2393662"/>
            <a:ext cx="10515600" cy="4351338"/>
          </a:xfrm>
        </p:spPr>
        <p:txBody>
          <a:bodyPr>
            <a:normAutofit/>
          </a:bodyPr>
          <a:lstStyle/>
          <a:p>
            <a:endParaRPr lang="en-CA" dirty="0"/>
          </a:p>
          <a:p>
            <a:endParaRPr lang="en-CA" dirty="0"/>
          </a:p>
          <a:p>
            <a:endParaRPr lang="en-CA" dirty="0"/>
          </a:p>
          <a:p>
            <a:endParaRPr lang="en-CA" dirty="0"/>
          </a:p>
          <a:p>
            <a:endParaRPr lang="en-CA" dirty="0"/>
          </a:p>
          <a:p>
            <a:endParaRPr lang="en-CA" dirty="0"/>
          </a:p>
          <a:p>
            <a:r>
              <a:rPr lang="en-CA" sz="2200" dirty="0"/>
              <a:t>When Earth Erupts – Shield  Volcano</a:t>
            </a:r>
          </a:p>
          <a:p>
            <a:r>
              <a:rPr lang="en-CA" sz="2200" dirty="0">
                <a:hlinkClick r:id="rId3"/>
              </a:rPr>
              <a:t>https://www.youtube.com/watch?v=aS_xl3nu_mY</a:t>
            </a:r>
            <a:endParaRPr lang="en-CA" sz="2200" dirty="0"/>
          </a:p>
          <a:p>
            <a:endParaRPr lang="en-CA" dirty="0"/>
          </a:p>
        </p:txBody>
      </p:sp>
      <p:pic>
        <p:nvPicPr>
          <p:cNvPr id="7170" name="Picture 2" descr="Image result for shield volcano diagram">
            <a:extLst>
              <a:ext uri="{FF2B5EF4-FFF2-40B4-BE49-F238E27FC236}">
                <a16:creationId xmlns:a16="http://schemas.microsoft.com/office/drawing/2014/main" id="{7B5B5286-2A69-438B-959B-70C13FB9C9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10" t="14671" r="12248" b="5044"/>
          <a:stretch/>
        </p:blipFill>
        <p:spPr bwMode="auto">
          <a:xfrm>
            <a:off x="838200" y="113000"/>
            <a:ext cx="8311662" cy="5310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259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097EA-89FB-44E4-BC24-F11916394B84}"/>
              </a:ext>
            </a:extLst>
          </p:cNvPr>
          <p:cNvSpPr>
            <a:spLocks noGrp="1"/>
          </p:cNvSpPr>
          <p:nvPr>
            <p:ph type="title"/>
          </p:nvPr>
        </p:nvSpPr>
        <p:spPr/>
        <p:txBody>
          <a:bodyPr/>
          <a:lstStyle/>
          <a:p>
            <a:r>
              <a:rPr lang="en-CA" dirty="0"/>
              <a:t>What is a volcano?</a:t>
            </a:r>
          </a:p>
        </p:txBody>
      </p:sp>
      <p:sp>
        <p:nvSpPr>
          <p:cNvPr id="3" name="Content Placeholder 2">
            <a:extLst>
              <a:ext uri="{FF2B5EF4-FFF2-40B4-BE49-F238E27FC236}">
                <a16:creationId xmlns:a16="http://schemas.microsoft.com/office/drawing/2014/main" id="{A80AA62A-7019-4E2D-B2A3-926A3561F2DF}"/>
              </a:ext>
            </a:extLst>
          </p:cNvPr>
          <p:cNvSpPr>
            <a:spLocks noGrp="1"/>
          </p:cNvSpPr>
          <p:nvPr>
            <p:ph idx="1"/>
          </p:nvPr>
        </p:nvSpPr>
        <p:spPr/>
        <p:txBody>
          <a:bodyPr vert="horz" lIns="91440" tIns="45720" rIns="91440" bIns="45720" rtlCol="0" anchor="t">
            <a:normAutofit/>
          </a:bodyPr>
          <a:lstStyle/>
          <a:p>
            <a:r>
              <a:rPr lang="en-CA" dirty="0">
                <a:latin typeface="Arial"/>
                <a:cs typeface="Arial"/>
              </a:rPr>
              <a:t>Volcanoes 101, </a:t>
            </a:r>
            <a:r>
              <a:rPr lang="en-CA" sz="2900" dirty="0">
                <a:latin typeface="Arial"/>
                <a:cs typeface="Arial"/>
              </a:rPr>
              <a:t>5min</a:t>
            </a:r>
          </a:p>
          <a:p>
            <a:r>
              <a:rPr lang="en-CA" dirty="0">
                <a:latin typeface="Arial"/>
                <a:cs typeface="Arial"/>
                <a:hlinkClick r:id="rId2"/>
              </a:rPr>
              <a:t>https://video.nationalgeographic.com/video/101-videos/00000144-0a2c-d3cb-a96c-7b2d221d0000</a:t>
            </a:r>
            <a:endParaRPr lang="en-CA" dirty="0">
              <a:latin typeface="Arial"/>
              <a:cs typeface="Arial"/>
            </a:endParaRPr>
          </a:p>
          <a:p>
            <a:endParaRPr lang="en-CA" dirty="0"/>
          </a:p>
          <a:p>
            <a:pPr marL="0" indent="0">
              <a:buNone/>
            </a:pPr>
            <a:endParaRPr lang="en-CA" dirty="0">
              <a:latin typeface="Arial"/>
              <a:cs typeface="Arial"/>
            </a:endParaRPr>
          </a:p>
          <a:p>
            <a:endParaRPr lang="en-CA" dirty="0">
              <a:latin typeface="Arial"/>
              <a:cs typeface="Arial"/>
            </a:endParaRPr>
          </a:p>
          <a:p>
            <a:endParaRPr lang="en-CA" dirty="0"/>
          </a:p>
        </p:txBody>
      </p:sp>
    </p:spTree>
    <p:extLst>
      <p:ext uri="{BB962C8B-B14F-4D97-AF65-F5344CB8AC3E}">
        <p14:creationId xmlns:p14="http://schemas.microsoft.com/office/powerpoint/2010/main" val="1273192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0515600" cy="1325563"/>
          </a:xfrm>
        </p:spPr>
        <p:txBody>
          <a:bodyPr>
            <a:normAutofit/>
          </a:bodyPr>
          <a:lstStyle/>
          <a:p>
            <a:pPr algn="l"/>
            <a:r>
              <a:rPr lang="en-US" b="1" dirty="0"/>
              <a:t>Shield volcanoes: </a:t>
            </a:r>
            <a:endParaRPr lang="en-CA" dirty="0"/>
          </a:p>
        </p:txBody>
      </p:sp>
      <p:sp>
        <p:nvSpPr>
          <p:cNvPr id="3" name="Content Placeholder 2"/>
          <p:cNvSpPr>
            <a:spLocks noGrp="1"/>
          </p:cNvSpPr>
          <p:nvPr>
            <p:ph idx="1"/>
          </p:nvPr>
        </p:nvSpPr>
        <p:spPr>
          <a:xfrm>
            <a:off x="270164" y="2634065"/>
            <a:ext cx="11071538" cy="4983162"/>
          </a:xfrm>
        </p:spPr>
        <p:txBody>
          <a:bodyPr>
            <a:normAutofit/>
          </a:bodyPr>
          <a:lstStyle/>
          <a:p>
            <a:r>
              <a:rPr lang="en-US" sz="3900" dirty="0"/>
              <a:t>Low, </a:t>
            </a:r>
            <a:r>
              <a:rPr lang="en-US" sz="3900" b="1" u="sng" dirty="0"/>
              <a:t>dome</a:t>
            </a:r>
            <a:r>
              <a:rPr lang="en-US" sz="3900" dirty="0"/>
              <a:t>-shaped profile </a:t>
            </a:r>
          </a:p>
          <a:p>
            <a:r>
              <a:rPr lang="en-US" sz="3900" dirty="0">
                <a:cs typeface="Times New Roman" pitchFamily="18" charset="0"/>
              </a:rPr>
              <a:t>composed of layers of </a:t>
            </a:r>
            <a:r>
              <a:rPr lang="en-US" sz="3900" b="1" u="sng" dirty="0">
                <a:cs typeface="Times New Roman" pitchFamily="18" charset="0"/>
              </a:rPr>
              <a:t>lava.</a:t>
            </a:r>
          </a:p>
          <a:p>
            <a:r>
              <a:rPr lang="en-US" sz="3900" b="1" u="sng" dirty="0">
                <a:cs typeface="Times New Roman" pitchFamily="18" charset="0"/>
              </a:rPr>
              <a:t>high </a:t>
            </a:r>
            <a:r>
              <a:rPr lang="en-US" sz="3900" dirty="0">
                <a:cs typeface="Times New Roman" pitchFamily="18" charset="0"/>
              </a:rPr>
              <a:t>temperature, </a:t>
            </a:r>
            <a:r>
              <a:rPr lang="en-US" sz="3900" b="1" u="sng" dirty="0">
                <a:cs typeface="Times New Roman" pitchFamily="18" charset="0"/>
              </a:rPr>
              <a:t>low </a:t>
            </a:r>
            <a:r>
              <a:rPr lang="en-US" sz="3900" dirty="0">
                <a:cs typeface="Times New Roman" pitchFamily="18" charset="0"/>
              </a:rPr>
              <a:t>viscosity </a:t>
            </a:r>
            <a:r>
              <a:rPr lang="en-US" sz="3900" i="1" dirty="0">
                <a:cs typeface="Times New Roman" pitchFamily="18" charset="0"/>
              </a:rPr>
              <a:t>basaltic</a:t>
            </a:r>
            <a:r>
              <a:rPr lang="en-US" sz="3900" dirty="0">
                <a:cs typeface="Times New Roman" pitchFamily="18" charset="0"/>
              </a:rPr>
              <a:t> magma.</a:t>
            </a:r>
          </a:p>
          <a:p>
            <a:r>
              <a:rPr lang="en-CA" sz="4000" i="1" dirty="0"/>
              <a:t>Thin, fast flowing lava can flow for many km producing </a:t>
            </a:r>
            <a:r>
              <a:rPr lang="en-CA" sz="4000" i="1" u="sng" dirty="0"/>
              <a:t>gentle</a:t>
            </a:r>
            <a:r>
              <a:rPr lang="en-CA" sz="4000" i="1" dirty="0"/>
              <a:t> slope</a:t>
            </a:r>
          </a:p>
          <a:p>
            <a:r>
              <a:rPr lang="en-CA" sz="3900" b="1" u="sng" dirty="0"/>
              <a:t>Frequent</a:t>
            </a:r>
            <a:r>
              <a:rPr lang="en-CA" sz="3900" dirty="0"/>
              <a:t> but non- explosive eruptions</a:t>
            </a:r>
          </a:p>
          <a:p>
            <a:endParaRPr lang="en-CA" sz="4000" dirty="0"/>
          </a:p>
          <a:p>
            <a:endParaRPr lang="en-CA" sz="3900" dirty="0"/>
          </a:p>
          <a:p>
            <a:endParaRPr lang="en-CA" dirty="0"/>
          </a:p>
        </p:txBody>
      </p:sp>
      <p:pic>
        <p:nvPicPr>
          <p:cNvPr id="4" name="Content Placeholder 3">
            <a:extLst>
              <a:ext uri="{FF2B5EF4-FFF2-40B4-BE49-F238E27FC236}">
                <a16:creationId xmlns:a16="http://schemas.microsoft.com/office/drawing/2014/main" id="{680BF798-C3F9-4186-82A1-B0783B392E37}"/>
              </a:ext>
            </a:extLst>
          </p:cNvPr>
          <p:cNvPicPr>
            <a:picLocks noChangeAspect="1"/>
          </p:cNvPicPr>
          <p:nvPr/>
        </p:nvPicPr>
        <p:blipFill>
          <a:blip r:embed="rId3"/>
          <a:stretch>
            <a:fillRect/>
          </a:stretch>
        </p:blipFill>
        <p:spPr>
          <a:xfrm>
            <a:off x="5638800" y="449150"/>
            <a:ext cx="6303818" cy="1752826"/>
          </a:xfrm>
          <a:prstGeom prst="rect">
            <a:avLst/>
          </a:prstGeom>
        </p:spPr>
      </p:pic>
    </p:spTree>
    <p:extLst>
      <p:ext uri="{BB962C8B-B14F-4D97-AF65-F5344CB8AC3E}">
        <p14:creationId xmlns:p14="http://schemas.microsoft.com/office/powerpoint/2010/main" val="3673468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061B1-5CBB-466D-A30E-A75ABB475ADE}"/>
              </a:ext>
            </a:extLst>
          </p:cNvPr>
          <p:cNvSpPr>
            <a:spLocks noGrp="1"/>
          </p:cNvSpPr>
          <p:nvPr>
            <p:ph type="title"/>
          </p:nvPr>
        </p:nvSpPr>
        <p:spPr/>
        <p:txBody>
          <a:bodyPr/>
          <a:lstStyle/>
          <a:p>
            <a:r>
              <a:rPr lang="en-CA" dirty="0"/>
              <a:t>Shield Volcanoes</a:t>
            </a:r>
          </a:p>
        </p:txBody>
      </p:sp>
      <p:sp>
        <p:nvSpPr>
          <p:cNvPr id="3" name="Content Placeholder 2">
            <a:extLst>
              <a:ext uri="{FF2B5EF4-FFF2-40B4-BE49-F238E27FC236}">
                <a16:creationId xmlns:a16="http://schemas.microsoft.com/office/drawing/2014/main" id="{FBC47144-8B32-4A92-ACC5-AEAA321B35C6}"/>
              </a:ext>
            </a:extLst>
          </p:cNvPr>
          <p:cNvSpPr>
            <a:spLocks noGrp="1"/>
          </p:cNvSpPr>
          <p:nvPr>
            <p:ph idx="1"/>
          </p:nvPr>
        </p:nvSpPr>
        <p:spPr/>
        <p:txBody>
          <a:bodyPr vert="horz" lIns="91440" tIns="45720" rIns="91440" bIns="45720" rtlCol="0" anchor="t">
            <a:normAutofit/>
          </a:bodyPr>
          <a:lstStyle/>
          <a:p>
            <a:r>
              <a:rPr lang="en-US" dirty="0">
                <a:latin typeface="Arial"/>
                <a:cs typeface="Arial"/>
              </a:rPr>
              <a:t>Found at </a:t>
            </a:r>
            <a:r>
              <a:rPr lang="en-US" b="1" u="sng" dirty="0">
                <a:latin typeface="Arial"/>
                <a:cs typeface="Arial"/>
              </a:rPr>
              <a:t>Hot Spots</a:t>
            </a:r>
            <a:r>
              <a:rPr lang="en-US" dirty="0">
                <a:latin typeface="Arial"/>
                <a:cs typeface="Arial"/>
              </a:rPr>
              <a:t> </a:t>
            </a:r>
            <a:r>
              <a:rPr lang="en-CA" dirty="0">
                <a:latin typeface="Arial"/>
                <a:cs typeface="Arial"/>
              </a:rPr>
              <a:t>not at plate boundaries</a:t>
            </a:r>
          </a:p>
          <a:p>
            <a:r>
              <a:rPr lang="en-CA" dirty="0"/>
              <a:t>Hawaiian Islands, especially Mauna Loa and Mauna Kea. </a:t>
            </a:r>
          </a:p>
          <a:p>
            <a:r>
              <a:rPr lang="en-CA" sz="1800" dirty="0">
                <a:latin typeface="Arial"/>
                <a:cs typeface="Arial"/>
              </a:rPr>
              <a:t>When Earth Erupts video: </a:t>
            </a:r>
          </a:p>
          <a:p>
            <a:r>
              <a:rPr lang="en-CA" sz="1800" dirty="0">
                <a:latin typeface="Arial"/>
                <a:cs typeface="Arial"/>
                <a:hlinkClick r:id="rId2"/>
              </a:rPr>
              <a:t>https://www.youtube.com/watch?v=byJp5o49IF4</a:t>
            </a:r>
            <a:endParaRPr lang="en-CA" sz="1800" dirty="0">
              <a:latin typeface="Arial"/>
              <a:cs typeface="Arial"/>
            </a:endParaRPr>
          </a:p>
          <a:p>
            <a:pPr marL="0" indent="0">
              <a:buNone/>
            </a:pPr>
            <a:endParaRPr lang="en-CA" dirty="0"/>
          </a:p>
        </p:txBody>
      </p:sp>
      <p:pic>
        <p:nvPicPr>
          <p:cNvPr id="4" name="P 16">
            <a:extLst>
              <a:ext uri="{FF2B5EF4-FFF2-40B4-BE49-F238E27FC236}">
                <a16:creationId xmlns:a16="http://schemas.microsoft.com/office/drawing/2014/main" id="{F08007F6-8D28-4FB4-88BE-323588CB4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268985"/>
            <a:ext cx="5143717" cy="258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 15">
            <a:extLst>
              <a:ext uri="{FF2B5EF4-FFF2-40B4-BE49-F238E27FC236}">
                <a16:creationId xmlns:a16="http://schemas.microsoft.com/office/drawing/2014/main" id="{26120BAB-E75A-4147-AAFF-AD8DE7B316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7091" y="4268985"/>
            <a:ext cx="4666709" cy="20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25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79A8A-F68C-458D-8675-70FD0E309F4B}"/>
              </a:ext>
            </a:extLst>
          </p:cNvPr>
          <p:cNvSpPr>
            <a:spLocks noGrp="1"/>
          </p:cNvSpPr>
          <p:nvPr>
            <p:ph type="ctrTitle"/>
          </p:nvPr>
        </p:nvSpPr>
        <p:spPr/>
        <p:txBody>
          <a:bodyPr/>
          <a:lstStyle/>
          <a:p>
            <a:r>
              <a:rPr lang="en-US">
                <a:cs typeface="Calibri Light"/>
              </a:rPr>
              <a:t>Active, Dormant, Extinct</a:t>
            </a:r>
            <a:endParaRPr lang="en-US"/>
          </a:p>
        </p:txBody>
      </p:sp>
      <p:sp>
        <p:nvSpPr>
          <p:cNvPr id="3" name="Subtitle 2">
            <a:extLst>
              <a:ext uri="{FF2B5EF4-FFF2-40B4-BE49-F238E27FC236}">
                <a16:creationId xmlns:a16="http://schemas.microsoft.com/office/drawing/2014/main" id="{6C147D18-F212-4AF3-B375-BE05718F00C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84910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BF9A-5E9A-4F59-8C5E-DCA144248247}"/>
              </a:ext>
            </a:extLst>
          </p:cNvPr>
          <p:cNvSpPr>
            <a:spLocks noGrp="1"/>
          </p:cNvSpPr>
          <p:nvPr>
            <p:ph type="title"/>
          </p:nvPr>
        </p:nvSpPr>
        <p:spPr>
          <a:xfrm>
            <a:off x="395416" y="365125"/>
            <a:ext cx="10958384" cy="1325563"/>
          </a:xfrm>
        </p:spPr>
        <p:txBody>
          <a:bodyPr>
            <a:normAutofit/>
          </a:bodyPr>
          <a:lstStyle/>
          <a:p>
            <a:r>
              <a:rPr lang="en-CA" dirty="0"/>
              <a:t>ACTIVE, DORMANT, EXTINCT (~10,000)</a:t>
            </a:r>
          </a:p>
        </p:txBody>
      </p:sp>
      <p:sp>
        <p:nvSpPr>
          <p:cNvPr id="3" name="Content Placeholder 2">
            <a:extLst>
              <a:ext uri="{FF2B5EF4-FFF2-40B4-BE49-F238E27FC236}">
                <a16:creationId xmlns:a16="http://schemas.microsoft.com/office/drawing/2014/main" id="{7CB6D0BE-1305-4E5E-A96E-D5A03FB46F8A}"/>
              </a:ext>
            </a:extLst>
          </p:cNvPr>
          <p:cNvSpPr>
            <a:spLocks noGrp="1"/>
          </p:cNvSpPr>
          <p:nvPr>
            <p:ph idx="1"/>
          </p:nvPr>
        </p:nvSpPr>
        <p:spPr/>
        <p:txBody>
          <a:bodyPr>
            <a:normAutofit/>
          </a:bodyPr>
          <a:lstStyle/>
          <a:p>
            <a:pPr lvl="0"/>
            <a:r>
              <a:rPr lang="en-CA" dirty="0"/>
              <a:t>An </a:t>
            </a:r>
            <a:r>
              <a:rPr lang="en-CA" b="1" u="sng" dirty="0"/>
              <a:t>active </a:t>
            </a:r>
            <a:r>
              <a:rPr lang="en-CA" dirty="0"/>
              <a:t>volcano has had at least one eruption during the past 10,000 years. May be erupting or dormant. (529)</a:t>
            </a:r>
          </a:p>
          <a:p>
            <a:pPr lvl="0"/>
            <a:r>
              <a:rPr lang="en-CA" dirty="0"/>
              <a:t>A </a:t>
            </a:r>
            <a:r>
              <a:rPr lang="en-CA" b="1" u="sng" dirty="0"/>
              <a:t>dormant </a:t>
            </a:r>
            <a:r>
              <a:rPr lang="en-CA" dirty="0"/>
              <a:t>volcano is not erupting, but supposed to erupt again. Considered active. (1340)</a:t>
            </a:r>
          </a:p>
          <a:p>
            <a:pPr lvl="0"/>
            <a:r>
              <a:rPr lang="en-CA" dirty="0"/>
              <a:t>An </a:t>
            </a:r>
            <a:r>
              <a:rPr lang="en-CA" b="1" u="sng" dirty="0"/>
              <a:t>extinct </a:t>
            </a:r>
            <a:r>
              <a:rPr lang="en-CA" dirty="0"/>
              <a:t>volcano has not erupted for at least 10,000 years and is not expected to erupt again.</a:t>
            </a:r>
          </a:p>
        </p:txBody>
      </p:sp>
    </p:spTree>
    <p:extLst>
      <p:ext uri="{BB962C8B-B14F-4D97-AF65-F5344CB8AC3E}">
        <p14:creationId xmlns:p14="http://schemas.microsoft.com/office/powerpoint/2010/main" val="4264986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Kilauea Volcano: 2018 Eruption">
            <a:extLst>
              <a:ext uri="{FF2B5EF4-FFF2-40B4-BE49-F238E27FC236}">
                <a16:creationId xmlns:a16="http://schemas.microsoft.com/office/drawing/2014/main" id="{F900394C-8698-4CA6-AA7F-0D15D2F1BB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2518" y="0"/>
            <a:ext cx="9586964" cy="709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008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F6CE-0802-411D-8D49-2364E66079B4}"/>
              </a:ext>
            </a:extLst>
          </p:cNvPr>
          <p:cNvSpPr>
            <a:spLocks noGrp="1"/>
          </p:cNvSpPr>
          <p:nvPr>
            <p:ph type="ctrTitle"/>
          </p:nvPr>
        </p:nvSpPr>
        <p:spPr/>
        <p:txBody>
          <a:bodyPr/>
          <a:lstStyle/>
          <a:p>
            <a:r>
              <a:rPr lang="en-CA" dirty="0"/>
              <a:t>Extraterrestrial Volcanoes</a:t>
            </a:r>
          </a:p>
        </p:txBody>
      </p:sp>
      <p:sp>
        <p:nvSpPr>
          <p:cNvPr id="3" name="Subtitle 2">
            <a:extLst>
              <a:ext uri="{FF2B5EF4-FFF2-40B4-BE49-F238E27FC236}">
                <a16:creationId xmlns:a16="http://schemas.microsoft.com/office/drawing/2014/main" id="{B3038532-AB4D-4EF4-8450-6BCA6D3C4C04}"/>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511318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87099-8B07-4920-B3E2-01F433632120}"/>
              </a:ext>
            </a:extLst>
          </p:cNvPr>
          <p:cNvSpPr>
            <a:spLocks noGrp="1"/>
          </p:cNvSpPr>
          <p:nvPr>
            <p:ph type="title"/>
          </p:nvPr>
        </p:nvSpPr>
        <p:spPr/>
        <p:txBody>
          <a:bodyPr/>
          <a:lstStyle/>
          <a:p>
            <a:r>
              <a:rPr lang="en-CA" dirty="0"/>
              <a:t>Extraterrestrial Volcanoes: </a:t>
            </a:r>
            <a:r>
              <a:rPr lang="en-CA" b="1" u="sng" dirty="0"/>
              <a:t>on our Moon</a:t>
            </a:r>
          </a:p>
        </p:txBody>
      </p:sp>
      <p:sp>
        <p:nvSpPr>
          <p:cNvPr id="3" name="Content Placeholder 2">
            <a:extLst>
              <a:ext uri="{FF2B5EF4-FFF2-40B4-BE49-F238E27FC236}">
                <a16:creationId xmlns:a16="http://schemas.microsoft.com/office/drawing/2014/main" id="{48E3CF92-33E6-428A-BEB7-A79E30BC3583}"/>
              </a:ext>
            </a:extLst>
          </p:cNvPr>
          <p:cNvSpPr>
            <a:spLocks noGrp="1"/>
          </p:cNvSpPr>
          <p:nvPr>
            <p:ph idx="1"/>
          </p:nvPr>
        </p:nvSpPr>
        <p:spPr>
          <a:xfrm>
            <a:off x="444138" y="1825625"/>
            <a:ext cx="6740434" cy="4667250"/>
          </a:xfrm>
        </p:spPr>
        <p:txBody>
          <a:bodyPr>
            <a:normAutofit fontScale="92500"/>
          </a:bodyPr>
          <a:lstStyle/>
          <a:p>
            <a:r>
              <a:rPr lang="en-CA" sz="3900" i="1" dirty="0"/>
              <a:t>Near side of our moon is covered with basaltic lava flows. </a:t>
            </a:r>
          </a:p>
          <a:p>
            <a:r>
              <a:rPr lang="en-CA" sz="3900" i="1" dirty="0"/>
              <a:t>Craters are a result of meteorites</a:t>
            </a:r>
          </a:p>
          <a:p>
            <a:r>
              <a:rPr lang="en-CA" sz="3900" i="1" dirty="0"/>
              <a:t>Deep basins later flooded with lava. </a:t>
            </a:r>
          </a:p>
          <a:p>
            <a:r>
              <a:rPr lang="en-CA" sz="3900" i="1" dirty="0"/>
              <a:t>These basins are called Lunar Maria (singular – Mare).</a:t>
            </a:r>
          </a:p>
          <a:p>
            <a:endParaRPr lang="en-CA" dirty="0"/>
          </a:p>
          <a:p>
            <a:pPr marL="0" indent="0">
              <a:buNone/>
            </a:pPr>
            <a:endParaRPr lang="en-CA" dirty="0"/>
          </a:p>
        </p:txBody>
      </p:sp>
      <p:pic>
        <p:nvPicPr>
          <p:cNvPr id="1028" name="Picture 4" descr="Image result for maria on moon">
            <a:extLst>
              <a:ext uri="{FF2B5EF4-FFF2-40B4-BE49-F238E27FC236}">
                <a16:creationId xmlns:a16="http://schemas.microsoft.com/office/drawing/2014/main" id="{631D7142-DCB8-43BB-894D-6F49C98EE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4571" y="1825625"/>
            <a:ext cx="4351339" cy="435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429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87099-8B07-4920-B3E2-01F433632120}"/>
              </a:ext>
            </a:extLst>
          </p:cNvPr>
          <p:cNvSpPr>
            <a:spLocks noGrp="1"/>
          </p:cNvSpPr>
          <p:nvPr>
            <p:ph type="title"/>
          </p:nvPr>
        </p:nvSpPr>
        <p:spPr>
          <a:xfrm>
            <a:off x="838200" y="365125"/>
            <a:ext cx="10515600" cy="1325563"/>
          </a:xfrm>
        </p:spPr>
        <p:txBody>
          <a:bodyPr/>
          <a:lstStyle/>
          <a:p>
            <a:r>
              <a:rPr lang="en-CA" dirty="0"/>
              <a:t>Olympus Mons on </a:t>
            </a:r>
            <a:r>
              <a:rPr lang="en-CA" b="1" u="sng" dirty="0"/>
              <a:t>Mars</a:t>
            </a:r>
          </a:p>
        </p:txBody>
      </p:sp>
      <p:sp>
        <p:nvSpPr>
          <p:cNvPr id="3" name="Content Placeholder 2">
            <a:extLst>
              <a:ext uri="{FF2B5EF4-FFF2-40B4-BE49-F238E27FC236}">
                <a16:creationId xmlns:a16="http://schemas.microsoft.com/office/drawing/2014/main" id="{48E3CF92-33E6-428A-BEB7-A79E30BC3583}"/>
              </a:ext>
            </a:extLst>
          </p:cNvPr>
          <p:cNvSpPr>
            <a:spLocks noGrp="1"/>
          </p:cNvSpPr>
          <p:nvPr>
            <p:ph idx="1"/>
          </p:nvPr>
        </p:nvSpPr>
        <p:spPr>
          <a:xfrm>
            <a:off x="838200" y="1825625"/>
            <a:ext cx="10515600" cy="4351338"/>
          </a:xfrm>
        </p:spPr>
        <p:txBody>
          <a:bodyPr>
            <a:normAutofit/>
          </a:bodyPr>
          <a:lstStyle/>
          <a:p>
            <a:r>
              <a:rPr lang="en-CA" i="1" dirty="0"/>
              <a:t>Largest volcano on Mars </a:t>
            </a:r>
          </a:p>
          <a:p>
            <a:r>
              <a:rPr lang="en-CA" i="1" dirty="0"/>
              <a:t>Shield volcano, nearly 28km high, base 600km across, caldera 70km across</a:t>
            </a:r>
          </a:p>
          <a:p>
            <a:r>
              <a:rPr lang="en-CA" i="1" dirty="0"/>
              <a:t>Active</a:t>
            </a:r>
          </a:p>
        </p:txBody>
      </p:sp>
      <p:pic>
        <p:nvPicPr>
          <p:cNvPr id="2050" name="Picture 2" descr="Image result for volcanic activity on mars">
            <a:extLst>
              <a:ext uri="{FF2B5EF4-FFF2-40B4-BE49-F238E27FC236}">
                <a16:creationId xmlns:a16="http://schemas.microsoft.com/office/drawing/2014/main" id="{023773FB-A6CD-4155-B754-D239EB91F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252" y="4001294"/>
            <a:ext cx="5272088" cy="298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637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87099-8B07-4920-B3E2-01F433632120}"/>
              </a:ext>
            </a:extLst>
          </p:cNvPr>
          <p:cNvSpPr>
            <a:spLocks noGrp="1"/>
          </p:cNvSpPr>
          <p:nvPr>
            <p:ph type="title"/>
          </p:nvPr>
        </p:nvSpPr>
        <p:spPr>
          <a:xfrm>
            <a:off x="377687" y="365125"/>
            <a:ext cx="11549269" cy="1325563"/>
          </a:xfrm>
        </p:spPr>
        <p:txBody>
          <a:bodyPr>
            <a:normAutofit/>
          </a:bodyPr>
          <a:lstStyle/>
          <a:p>
            <a:r>
              <a:rPr lang="en-CA" u="sng" dirty="0"/>
              <a:t>Io</a:t>
            </a:r>
            <a:r>
              <a:rPr lang="en-CA" dirty="0"/>
              <a:t>, Moon of Jupiter</a:t>
            </a:r>
          </a:p>
        </p:txBody>
      </p:sp>
      <p:sp>
        <p:nvSpPr>
          <p:cNvPr id="3" name="Content Placeholder 2">
            <a:extLst>
              <a:ext uri="{FF2B5EF4-FFF2-40B4-BE49-F238E27FC236}">
                <a16:creationId xmlns:a16="http://schemas.microsoft.com/office/drawing/2014/main" id="{48E3CF92-33E6-428A-BEB7-A79E30BC3583}"/>
              </a:ext>
            </a:extLst>
          </p:cNvPr>
          <p:cNvSpPr>
            <a:spLocks noGrp="1"/>
          </p:cNvSpPr>
          <p:nvPr>
            <p:ph idx="1"/>
          </p:nvPr>
        </p:nvSpPr>
        <p:spPr/>
        <p:txBody>
          <a:bodyPr/>
          <a:lstStyle/>
          <a:p>
            <a:r>
              <a:rPr lang="en-CA" i="1" dirty="0"/>
              <a:t>Possibly most active volcano in solar system</a:t>
            </a:r>
          </a:p>
          <a:p>
            <a:r>
              <a:rPr lang="en-CA" i="1" dirty="0"/>
              <a:t>Every month Io is covered with volcanic material equal to that ejected by Mount St. Helens</a:t>
            </a:r>
          </a:p>
          <a:p>
            <a:r>
              <a:rPr lang="en-CA" i="1" dirty="0"/>
              <a:t>High in sulfur and sulfur dioxide</a:t>
            </a:r>
          </a:p>
          <a:p>
            <a:r>
              <a:rPr lang="en-CA" i="1" dirty="0"/>
              <a:t>Plumes reach 100’s of km</a:t>
            </a:r>
          </a:p>
        </p:txBody>
      </p:sp>
      <p:pic>
        <p:nvPicPr>
          <p:cNvPr id="3074" name="Picture 2" descr="Image result for volcancity activity on Io">
            <a:extLst>
              <a:ext uri="{FF2B5EF4-FFF2-40B4-BE49-F238E27FC236}">
                <a16:creationId xmlns:a16="http://schemas.microsoft.com/office/drawing/2014/main" id="{50101B1C-F993-4739-8C39-C98EA57A7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4286" y="3658394"/>
            <a:ext cx="3488871" cy="3488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690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369B6-24A3-4D36-8C70-AAEACA82B052}"/>
              </a:ext>
            </a:extLst>
          </p:cNvPr>
          <p:cNvSpPr>
            <a:spLocks noGrp="1"/>
          </p:cNvSpPr>
          <p:nvPr>
            <p:ph type="ctrTitle"/>
          </p:nvPr>
        </p:nvSpPr>
        <p:spPr/>
        <p:txBody>
          <a:bodyPr/>
          <a:lstStyle/>
          <a:p>
            <a:r>
              <a:rPr lang="en-CA" dirty="0"/>
              <a:t>Where do Volcanoes Form?</a:t>
            </a:r>
          </a:p>
        </p:txBody>
      </p:sp>
      <p:sp>
        <p:nvSpPr>
          <p:cNvPr id="3" name="Subtitle 2">
            <a:extLst>
              <a:ext uri="{FF2B5EF4-FFF2-40B4-BE49-F238E27FC236}">
                <a16:creationId xmlns:a16="http://schemas.microsoft.com/office/drawing/2014/main" id="{8455EF7E-4118-4796-BE0D-475C588F27B6}"/>
              </a:ext>
            </a:extLst>
          </p:cNvPr>
          <p:cNvSpPr>
            <a:spLocks noGrp="1"/>
          </p:cNvSpPr>
          <p:nvPr>
            <p:ph type="subTitle" idx="1"/>
          </p:nvPr>
        </p:nvSpPr>
        <p:spPr/>
        <p:txBody>
          <a:bodyPr/>
          <a:lstStyle/>
          <a:p>
            <a:r>
              <a:rPr lang="en-CA" dirty="0"/>
              <a:t>Mostly Plate Boundaries</a:t>
            </a:r>
          </a:p>
        </p:txBody>
      </p:sp>
    </p:spTree>
    <p:extLst>
      <p:ext uri="{BB962C8B-B14F-4D97-AF65-F5344CB8AC3E}">
        <p14:creationId xmlns:p14="http://schemas.microsoft.com/office/powerpoint/2010/main" val="24985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6C72-6A59-4F26-B15F-068090D49EAB}"/>
              </a:ext>
            </a:extLst>
          </p:cNvPr>
          <p:cNvSpPr>
            <a:spLocks noGrp="1"/>
          </p:cNvSpPr>
          <p:nvPr>
            <p:ph type="title"/>
          </p:nvPr>
        </p:nvSpPr>
        <p:spPr/>
        <p:txBody>
          <a:bodyPr/>
          <a:lstStyle/>
          <a:p>
            <a:r>
              <a:rPr lang="en-CA" dirty="0"/>
              <a:t>What is a Volcano?</a:t>
            </a:r>
          </a:p>
        </p:txBody>
      </p:sp>
      <p:sp>
        <p:nvSpPr>
          <p:cNvPr id="3" name="Content Placeholder 2">
            <a:extLst>
              <a:ext uri="{FF2B5EF4-FFF2-40B4-BE49-F238E27FC236}">
                <a16:creationId xmlns:a16="http://schemas.microsoft.com/office/drawing/2014/main" id="{3904E154-39D5-47BF-93EC-67CF8CF80440}"/>
              </a:ext>
            </a:extLst>
          </p:cNvPr>
          <p:cNvSpPr>
            <a:spLocks noGrp="1"/>
          </p:cNvSpPr>
          <p:nvPr>
            <p:ph idx="1"/>
          </p:nvPr>
        </p:nvSpPr>
        <p:spPr>
          <a:xfrm>
            <a:off x="838199" y="1825625"/>
            <a:ext cx="10732477" cy="4351338"/>
          </a:xfrm>
        </p:spPr>
        <p:txBody>
          <a:bodyPr>
            <a:normAutofit/>
          </a:bodyPr>
          <a:lstStyle/>
          <a:p>
            <a:r>
              <a:rPr lang="en-CA" dirty="0"/>
              <a:t>A volcano is any rupture in the Earth’s crust where </a:t>
            </a:r>
            <a:r>
              <a:rPr lang="en-CA" b="1" u="sng" dirty="0"/>
              <a:t>lava, </a:t>
            </a:r>
            <a:r>
              <a:rPr lang="en-CA" dirty="0"/>
              <a:t>rock </a:t>
            </a:r>
            <a:r>
              <a:rPr lang="en-CA" b="1" u="sng" dirty="0"/>
              <a:t>fragments</a:t>
            </a:r>
            <a:r>
              <a:rPr lang="en-CA" b="1" dirty="0"/>
              <a:t>, </a:t>
            </a:r>
            <a:r>
              <a:rPr lang="en-CA" b="1" u="sng" dirty="0"/>
              <a:t>ash</a:t>
            </a:r>
            <a:r>
              <a:rPr lang="en-CA" u="sng" dirty="0"/>
              <a:t>,</a:t>
            </a:r>
            <a:r>
              <a:rPr lang="en-CA" dirty="0"/>
              <a:t> and </a:t>
            </a:r>
            <a:r>
              <a:rPr lang="en-CA" b="1" u="sng" dirty="0"/>
              <a:t>gases </a:t>
            </a:r>
            <a:r>
              <a:rPr lang="en-CA" dirty="0"/>
              <a:t>escape from a </a:t>
            </a:r>
            <a:r>
              <a:rPr lang="en-CA" b="1" u="sng" dirty="0"/>
              <a:t>vent </a:t>
            </a:r>
            <a:r>
              <a:rPr lang="en-CA" dirty="0"/>
              <a:t>out of the ground. </a:t>
            </a:r>
          </a:p>
          <a:p>
            <a:r>
              <a:rPr lang="en-CA" i="1" dirty="0"/>
              <a:t>A volcano can be a tall mountain or a small hole in the ground. </a:t>
            </a:r>
          </a:p>
        </p:txBody>
      </p:sp>
      <p:pic>
        <p:nvPicPr>
          <p:cNvPr id="5" name="P 8">
            <a:extLst>
              <a:ext uri="{FF2B5EF4-FFF2-40B4-BE49-F238E27FC236}">
                <a16:creationId xmlns:a16="http://schemas.microsoft.com/office/drawing/2014/main" id="{6F6397DC-7109-4A84-AACA-57B428058E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907" b="13020"/>
          <a:stretch/>
        </p:blipFill>
        <p:spPr bwMode="auto">
          <a:xfrm>
            <a:off x="3721377" y="4709319"/>
            <a:ext cx="7632423"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82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0FA6-F130-42E4-B433-1E83C89E2EE2}"/>
              </a:ext>
            </a:extLst>
          </p:cNvPr>
          <p:cNvSpPr>
            <a:spLocks noGrp="1"/>
          </p:cNvSpPr>
          <p:nvPr>
            <p:ph type="title"/>
          </p:nvPr>
        </p:nvSpPr>
        <p:spPr/>
        <p:txBody>
          <a:bodyPr/>
          <a:lstStyle/>
          <a:p>
            <a:r>
              <a:rPr lang="en-CA" dirty="0"/>
              <a:t>At Plate Boundaries</a:t>
            </a:r>
          </a:p>
        </p:txBody>
      </p:sp>
      <p:sp>
        <p:nvSpPr>
          <p:cNvPr id="3" name="Content Placeholder 2">
            <a:extLst>
              <a:ext uri="{FF2B5EF4-FFF2-40B4-BE49-F238E27FC236}">
                <a16:creationId xmlns:a16="http://schemas.microsoft.com/office/drawing/2014/main" id="{FAA3270D-F6A9-4E60-9D81-6FBBD121B7D8}"/>
              </a:ext>
            </a:extLst>
          </p:cNvPr>
          <p:cNvSpPr>
            <a:spLocks noGrp="1"/>
          </p:cNvSpPr>
          <p:nvPr>
            <p:ph idx="1"/>
          </p:nvPr>
        </p:nvSpPr>
        <p:spPr/>
        <p:txBody>
          <a:bodyPr/>
          <a:lstStyle/>
          <a:p>
            <a:r>
              <a:rPr lang="en-CA" dirty="0"/>
              <a:t>about 80% form at </a:t>
            </a:r>
            <a:r>
              <a:rPr lang="en-CA" b="1" dirty="0"/>
              <a:t>convergent</a:t>
            </a:r>
            <a:r>
              <a:rPr lang="en-CA" dirty="0"/>
              <a:t> boundaries</a:t>
            </a:r>
          </a:p>
          <a:p>
            <a:r>
              <a:rPr lang="en-CA" dirty="0"/>
              <a:t>About 15% at divergent boundaries</a:t>
            </a:r>
          </a:p>
          <a:p>
            <a:endParaRPr lang="en-CA" i="1" dirty="0"/>
          </a:p>
          <a:p>
            <a:endParaRPr lang="en-CA" dirty="0"/>
          </a:p>
        </p:txBody>
      </p:sp>
    </p:spTree>
    <p:extLst>
      <p:ext uri="{BB962C8B-B14F-4D97-AF65-F5344CB8AC3E}">
        <p14:creationId xmlns:p14="http://schemas.microsoft.com/office/powerpoint/2010/main" val="3626262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7B06-4E6B-4A73-B426-90100408E0F3}"/>
              </a:ext>
            </a:extLst>
          </p:cNvPr>
          <p:cNvSpPr>
            <a:spLocks noGrp="1"/>
          </p:cNvSpPr>
          <p:nvPr>
            <p:ph type="title"/>
          </p:nvPr>
        </p:nvSpPr>
        <p:spPr/>
        <p:txBody>
          <a:bodyPr/>
          <a:lstStyle/>
          <a:p>
            <a:r>
              <a:rPr lang="en-CA" dirty="0"/>
              <a:t>Pacific Ring of Fire</a:t>
            </a:r>
          </a:p>
        </p:txBody>
      </p:sp>
      <p:pic>
        <p:nvPicPr>
          <p:cNvPr id="4" name="Picture 2" descr="Image result for pacific ring of fire">
            <a:extLst>
              <a:ext uri="{FF2B5EF4-FFF2-40B4-BE49-F238E27FC236}">
                <a16:creationId xmlns:a16="http://schemas.microsoft.com/office/drawing/2014/main" id="{0D8CFA0C-4B06-4E71-806C-9C30AB84EA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426090"/>
            <a:ext cx="9367273" cy="5431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984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Ring of Fire</a:t>
            </a:r>
          </a:p>
        </p:txBody>
      </p:sp>
      <p:sp>
        <p:nvSpPr>
          <p:cNvPr id="3" name="Content Placeholder 2"/>
          <p:cNvSpPr>
            <a:spLocks noGrp="1"/>
          </p:cNvSpPr>
          <p:nvPr>
            <p:ph idx="1"/>
          </p:nvPr>
        </p:nvSpPr>
        <p:spPr>
          <a:xfrm>
            <a:off x="838200" y="1417639"/>
            <a:ext cx="9372600" cy="4708525"/>
          </a:xfrm>
        </p:spPr>
        <p:txBody>
          <a:bodyPr>
            <a:normAutofit/>
          </a:bodyPr>
          <a:lstStyle/>
          <a:p>
            <a:r>
              <a:rPr lang="en-CA" i="1" dirty="0"/>
              <a:t>75% of the Earth's volcanoes (active and dormant). </a:t>
            </a:r>
          </a:p>
          <a:p>
            <a:r>
              <a:rPr lang="en-CA" i="1" dirty="0"/>
              <a:t>total of 452 volcanoes</a:t>
            </a:r>
          </a:p>
          <a:p>
            <a:r>
              <a:rPr lang="en-CA" i="1" dirty="0"/>
              <a:t>Mostly subduction zones (convergent boundaries)</a:t>
            </a:r>
          </a:p>
          <a:p>
            <a:r>
              <a:rPr lang="en-CA" b="1" i="1" dirty="0">
                <a:hlinkClick r:id="rId3"/>
              </a:rPr>
              <a:t>https://www.vox.com/science-and-health/2018/1/24/16924312/earthquake-volcano-mayon-philippines-japan</a:t>
            </a:r>
            <a:endParaRPr lang="en-CA" b="1" i="1" dirty="0"/>
          </a:p>
          <a:p>
            <a:endParaRPr lang="en-CA" b="1" i="1" dirty="0"/>
          </a:p>
        </p:txBody>
      </p:sp>
    </p:spTree>
    <p:extLst>
      <p:ext uri="{BB962C8B-B14F-4D97-AF65-F5344CB8AC3E}">
        <p14:creationId xmlns:p14="http://schemas.microsoft.com/office/powerpoint/2010/main" val="1706238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EE48E-EC9C-419F-A276-356BD2DF596B}"/>
              </a:ext>
            </a:extLst>
          </p:cNvPr>
          <p:cNvSpPr>
            <a:spLocks noGrp="1"/>
          </p:cNvSpPr>
          <p:nvPr>
            <p:ph type="title"/>
          </p:nvPr>
        </p:nvSpPr>
        <p:spPr/>
        <p:txBody>
          <a:bodyPr/>
          <a:lstStyle/>
          <a:p>
            <a:r>
              <a:rPr lang="en-CA" dirty="0"/>
              <a:t>Convergent Boundaries</a:t>
            </a:r>
          </a:p>
        </p:txBody>
      </p:sp>
      <p:pic>
        <p:nvPicPr>
          <p:cNvPr id="5122" name="Picture 2" descr="Image result for convergent boundary volcanoes">
            <a:extLst>
              <a:ext uri="{FF2B5EF4-FFF2-40B4-BE49-F238E27FC236}">
                <a16:creationId xmlns:a16="http://schemas.microsoft.com/office/drawing/2014/main" id="{C2F1E134-8D49-4CC4-AF0E-5169C59E0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0688"/>
            <a:ext cx="11899309" cy="466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257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EE48E-EC9C-419F-A276-356BD2DF596B}"/>
              </a:ext>
            </a:extLst>
          </p:cNvPr>
          <p:cNvSpPr>
            <a:spLocks noGrp="1"/>
          </p:cNvSpPr>
          <p:nvPr>
            <p:ph type="title"/>
          </p:nvPr>
        </p:nvSpPr>
        <p:spPr/>
        <p:txBody>
          <a:bodyPr/>
          <a:lstStyle/>
          <a:p>
            <a:r>
              <a:rPr lang="en-CA" dirty="0"/>
              <a:t>Convergent Boundaries</a:t>
            </a:r>
          </a:p>
        </p:txBody>
      </p:sp>
      <p:sp>
        <p:nvSpPr>
          <p:cNvPr id="3" name="Content Placeholder 2">
            <a:extLst>
              <a:ext uri="{FF2B5EF4-FFF2-40B4-BE49-F238E27FC236}">
                <a16:creationId xmlns:a16="http://schemas.microsoft.com/office/drawing/2014/main" id="{CE6A9064-5A2F-48B0-890C-655147DDF290}"/>
              </a:ext>
            </a:extLst>
          </p:cNvPr>
          <p:cNvSpPr>
            <a:spLocks noGrp="1"/>
          </p:cNvSpPr>
          <p:nvPr>
            <p:ph idx="1"/>
          </p:nvPr>
        </p:nvSpPr>
        <p:spPr>
          <a:xfrm>
            <a:off x="313509" y="1489166"/>
            <a:ext cx="11364685" cy="5003709"/>
          </a:xfrm>
        </p:spPr>
        <p:txBody>
          <a:bodyPr>
            <a:noAutofit/>
          </a:bodyPr>
          <a:lstStyle/>
          <a:p>
            <a:r>
              <a:rPr lang="en-CA" sz="3400" i="1" dirty="0"/>
              <a:t>When an oceanic plate collides with a continental plate, the oceanic plate subducts. </a:t>
            </a:r>
          </a:p>
          <a:p>
            <a:r>
              <a:rPr lang="en-CA" sz="3400" i="1" dirty="0"/>
              <a:t>As the ocean crust sinks, the temperature and pressure on it increase.</a:t>
            </a:r>
          </a:p>
          <a:p>
            <a:r>
              <a:rPr lang="en-CA" sz="3400" i="1" dirty="0"/>
              <a:t>The mantle rock begins to melt at the subduction zone. </a:t>
            </a:r>
          </a:p>
          <a:p>
            <a:r>
              <a:rPr lang="en-CA" sz="3400" i="1" dirty="0"/>
              <a:t>The magma rises to the surface and erupts as a volcano.</a:t>
            </a:r>
          </a:p>
          <a:p>
            <a:r>
              <a:rPr lang="en-CA" sz="3400" i="1" dirty="0"/>
              <a:t>Usually because one plate is subducted under another plate into the lithosphere where crust is converted back into magma and is released through volcanoes.</a:t>
            </a:r>
          </a:p>
        </p:txBody>
      </p:sp>
    </p:spTree>
    <p:extLst>
      <p:ext uri="{BB962C8B-B14F-4D97-AF65-F5344CB8AC3E}">
        <p14:creationId xmlns:p14="http://schemas.microsoft.com/office/powerpoint/2010/main" val="3108780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E874-5C7B-4E6D-829E-C9E0C31449D5}"/>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5817EF80-9AC9-4C78-AEE8-B4395D4B0083}"/>
              </a:ext>
            </a:extLst>
          </p:cNvPr>
          <p:cNvPicPr>
            <a:picLocks noGrp="1" noChangeAspect="1"/>
          </p:cNvPicPr>
          <p:nvPr>
            <p:ph idx="1"/>
          </p:nvPr>
        </p:nvPicPr>
        <p:blipFill rotWithShape="1">
          <a:blip r:embed="rId2"/>
          <a:srcRect t="53735"/>
          <a:stretch/>
        </p:blipFill>
        <p:spPr>
          <a:xfrm>
            <a:off x="5308567" y="3429000"/>
            <a:ext cx="7022581" cy="3464589"/>
          </a:xfrm>
          <a:prstGeom prst="rect">
            <a:avLst/>
          </a:prstGeom>
        </p:spPr>
      </p:pic>
      <p:pic>
        <p:nvPicPr>
          <p:cNvPr id="5" name="Content Placeholder 3">
            <a:extLst>
              <a:ext uri="{FF2B5EF4-FFF2-40B4-BE49-F238E27FC236}">
                <a16:creationId xmlns:a16="http://schemas.microsoft.com/office/drawing/2014/main" id="{9C8510D6-FD3E-4F85-B3CF-BFD228B7E57F}"/>
              </a:ext>
            </a:extLst>
          </p:cNvPr>
          <p:cNvPicPr>
            <a:picLocks noChangeAspect="1"/>
          </p:cNvPicPr>
          <p:nvPr/>
        </p:nvPicPr>
        <p:blipFill rotWithShape="1">
          <a:blip r:embed="rId2"/>
          <a:srcRect b="48184"/>
          <a:stretch/>
        </p:blipFill>
        <p:spPr>
          <a:xfrm>
            <a:off x="235177" y="365125"/>
            <a:ext cx="7022581" cy="3880304"/>
          </a:xfrm>
          <a:prstGeom prst="rect">
            <a:avLst/>
          </a:prstGeom>
        </p:spPr>
      </p:pic>
    </p:spTree>
    <p:extLst>
      <p:ext uri="{BB962C8B-B14F-4D97-AF65-F5344CB8AC3E}">
        <p14:creationId xmlns:p14="http://schemas.microsoft.com/office/powerpoint/2010/main" val="3961881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9EA73-9A1E-497C-8886-BC8B5E3907F2}"/>
              </a:ext>
            </a:extLst>
          </p:cNvPr>
          <p:cNvSpPr>
            <a:spLocks noGrp="1"/>
          </p:cNvSpPr>
          <p:nvPr>
            <p:ph type="title"/>
          </p:nvPr>
        </p:nvSpPr>
        <p:spPr>
          <a:xfrm>
            <a:off x="178889" y="-96270"/>
            <a:ext cx="12192000" cy="1325563"/>
          </a:xfrm>
        </p:spPr>
        <p:txBody>
          <a:bodyPr/>
          <a:lstStyle/>
          <a:p>
            <a:r>
              <a:rPr lang="en-CA" dirty="0"/>
              <a:t>Divergent Boundaries: Rift Zone</a:t>
            </a:r>
          </a:p>
        </p:txBody>
      </p:sp>
      <p:sp>
        <p:nvSpPr>
          <p:cNvPr id="3" name="Content Placeholder 2">
            <a:extLst>
              <a:ext uri="{FF2B5EF4-FFF2-40B4-BE49-F238E27FC236}">
                <a16:creationId xmlns:a16="http://schemas.microsoft.com/office/drawing/2014/main" id="{068A4301-4BD0-4A78-83BE-6FC4434085E6}"/>
              </a:ext>
            </a:extLst>
          </p:cNvPr>
          <p:cNvSpPr>
            <a:spLocks noGrp="1"/>
          </p:cNvSpPr>
          <p:nvPr>
            <p:ph idx="1"/>
          </p:nvPr>
        </p:nvSpPr>
        <p:spPr>
          <a:xfrm>
            <a:off x="113939" y="1206662"/>
            <a:ext cx="11834221" cy="2823123"/>
          </a:xfrm>
        </p:spPr>
        <p:txBody>
          <a:bodyPr>
            <a:normAutofit/>
          </a:bodyPr>
          <a:lstStyle/>
          <a:p>
            <a:r>
              <a:rPr lang="en-CA" sz="3400" i="1" dirty="0"/>
              <a:t>As plates move apart, a set of </a:t>
            </a:r>
            <a:r>
              <a:rPr lang="en-CA" sz="3400" b="1" i="1" dirty="0"/>
              <a:t>deep crac</a:t>
            </a:r>
            <a:r>
              <a:rPr lang="en-CA" sz="3400" i="1" dirty="0"/>
              <a:t>ks called a </a:t>
            </a:r>
            <a:r>
              <a:rPr lang="en-CA" sz="3400" b="1" i="1" u="sng" dirty="0"/>
              <a:t>rift zone </a:t>
            </a:r>
            <a:r>
              <a:rPr lang="en-CA" sz="3400" i="1" dirty="0"/>
              <a:t>forms between the plates. </a:t>
            </a:r>
          </a:p>
          <a:p>
            <a:r>
              <a:rPr lang="en-CA" sz="3400" i="1" dirty="0"/>
              <a:t>Mantle rock moves upward to fill in the gap. When the mantle rock gets close to the surface,</a:t>
            </a:r>
          </a:p>
        </p:txBody>
      </p:sp>
      <p:pic>
        <p:nvPicPr>
          <p:cNvPr id="4098" name="Picture 2" descr="Image result for divergent boundary volcano">
            <a:extLst>
              <a:ext uri="{FF2B5EF4-FFF2-40B4-BE49-F238E27FC236}">
                <a16:creationId xmlns:a16="http://schemas.microsoft.com/office/drawing/2014/main" id="{AFC34091-5062-4C59-9333-2F204CA17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177" y="3466536"/>
            <a:ext cx="6218642" cy="30388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AA208BE-6C2F-42D0-AD7D-EA66C3B109DD}"/>
              </a:ext>
            </a:extLst>
          </p:cNvPr>
          <p:cNvSpPr/>
          <p:nvPr/>
        </p:nvSpPr>
        <p:spPr>
          <a:xfrm>
            <a:off x="243840" y="3273715"/>
            <a:ext cx="6235337" cy="2708434"/>
          </a:xfrm>
          <a:prstGeom prst="rect">
            <a:avLst/>
          </a:prstGeom>
        </p:spPr>
        <p:txBody>
          <a:bodyPr wrap="square">
            <a:spAutoFit/>
          </a:bodyPr>
          <a:lstStyle/>
          <a:p>
            <a:r>
              <a:rPr lang="en-CA" sz="3400" i="1" dirty="0">
                <a:latin typeface="Arial" panose="020B0604020202020204" pitchFamily="34" charset="0"/>
                <a:cs typeface="Arial" panose="020B0604020202020204" pitchFamily="34" charset="0"/>
              </a:rPr>
              <a:t>the pressure decreases, causing mantle rock to melt, forming magma. </a:t>
            </a:r>
          </a:p>
          <a:p>
            <a:pPr marL="457200" indent="-457200">
              <a:buFont typeface="Arial" panose="020B0604020202020204" pitchFamily="34" charset="0"/>
              <a:buChar char="•"/>
            </a:pPr>
            <a:r>
              <a:rPr lang="en-CA" sz="3400" i="1" dirty="0">
                <a:latin typeface="Arial" panose="020B0604020202020204" pitchFamily="34" charset="0"/>
                <a:cs typeface="Arial" panose="020B0604020202020204" pitchFamily="34" charset="0"/>
              </a:rPr>
              <a:t>Magma rises through the rift zones and erupts</a:t>
            </a:r>
            <a:endParaRPr lang="en-CA"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2371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9EA73-9A1E-497C-8886-BC8B5E3907F2}"/>
              </a:ext>
            </a:extLst>
          </p:cNvPr>
          <p:cNvSpPr>
            <a:spLocks noGrp="1"/>
          </p:cNvSpPr>
          <p:nvPr>
            <p:ph type="title"/>
          </p:nvPr>
        </p:nvSpPr>
        <p:spPr>
          <a:xfrm>
            <a:off x="0" y="365125"/>
            <a:ext cx="12192000" cy="1325563"/>
          </a:xfrm>
        </p:spPr>
        <p:txBody>
          <a:bodyPr/>
          <a:lstStyle/>
          <a:p>
            <a:r>
              <a:rPr lang="en-CA" dirty="0"/>
              <a:t>Divergent Boundaries</a:t>
            </a:r>
          </a:p>
        </p:txBody>
      </p:sp>
      <p:sp>
        <p:nvSpPr>
          <p:cNvPr id="4" name="TextBox 3">
            <a:extLst>
              <a:ext uri="{FF2B5EF4-FFF2-40B4-BE49-F238E27FC236}">
                <a16:creationId xmlns:a16="http://schemas.microsoft.com/office/drawing/2014/main" id="{4508382A-AC14-4BAD-BF46-F8EE09019DB0}"/>
              </a:ext>
            </a:extLst>
          </p:cNvPr>
          <p:cNvSpPr txBox="1"/>
          <p:nvPr/>
        </p:nvSpPr>
        <p:spPr>
          <a:xfrm>
            <a:off x="187234" y="1997839"/>
            <a:ext cx="5908766" cy="3416320"/>
          </a:xfrm>
          <a:prstGeom prst="rect">
            <a:avLst/>
          </a:prstGeom>
          <a:noFill/>
        </p:spPr>
        <p:txBody>
          <a:bodyPr wrap="square" rtlCol="0">
            <a:spAutoFit/>
          </a:bodyPr>
          <a:lstStyle/>
          <a:p>
            <a:pPr marL="571500" indent="-571500">
              <a:buFont typeface="Arial" panose="020B0604020202020204" pitchFamily="34" charset="0"/>
              <a:buChar char="•"/>
            </a:pPr>
            <a:r>
              <a:rPr lang="en-CA" sz="3600" i="1" dirty="0"/>
              <a:t>Most divergent boundaries are on the </a:t>
            </a:r>
            <a:r>
              <a:rPr lang="en-CA" sz="3600" i="1" u="sng" dirty="0"/>
              <a:t>ocean floor. </a:t>
            </a:r>
          </a:p>
          <a:p>
            <a:pPr marL="571500" indent="-571500">
              <a:buFont typeface="Arial" panose="020B0604020202020204" pitchFamily="34" charset="0"/>
              <a:buChar char="•"/>
            </a:pPr>
            <a:r>
              <a:rPr lang="en-CA" sz="3600" i="1" dirty="0"/>
              <a:t>Volcanoes and mountains here are called </a:t>
            </a:r>
            <a:r>
              <a:rPr lang="en-CA" sz="3600" i="1" u="sng" dirty="0"/>
              <a:t>mid-ocean ridges.</a:t>
            </a:r>
          </a:p>
          <a:p>
            <a:pPr marL="571500" indent="-571500">
              <a:buFont typeface="Arial" panose="020B0604020202020204" pitchFamily="34" charset="0"/>
              <a:buChar char="•"/>
            </a:pPr>
            <a:r>
              <a:rPr lang="en-CA" sz="3600" i="1" dirty="0"/>
              <a:t>Lava is basaltic</a:t>
            </a:r>
          </a:p>
        </p:txBody>
      </p:sp>
      <p:pic>
        <p:nvPicPr>
          <p:cNvPr id="6" name="Picture 2" descr="Image result for rift zone volcano image">
            <a:extLst>
              <a:ext uri="{FF2B5EF4-FFF2-40B4-BE49-F238E27FC236}">
                <a16:creationId xmlns:a16="http://schemas.microsoft.com/office/drawing/2014/main" id="{E3022659-3C50-408A-B635-A6DF44F5A0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12" r="-1" b="-1"/>
          <a:stretch/>
        </p:blipFill>
        <p:spPr bwMode="auto">
          <a:xfrm>
            <a:off x="6343926" y="1279889"/>
            <a:ext cx="4751211" cy="485221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311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flixya.com/files-photo/k/u/m/kumareshg-1868391.jpg">
            <a:extLst>
              <a:ext uri="{FF2B5EF4-FFF2-40B4-BE49-F238E27FC236}">
                <a16:creationId xmlns:a16="http://schemas.microsoft.com/office/drawing/2014/main" id="{9405AA3F-BF51-4572-8494-82124788044D}"/>
              </a:ext>
            </a:extLst>
          </p:cNvPr>
          <p:cNvPicPr>
            <a:picLocks noGrp="1" noChangeAspect="1" noChangeArrowheads="1"/>
          </p:cNvPicPr>
          <p:nvPr>
            <p:ph idx="1"/>
          </p:nvPr>
        </p:nvPicPr>
        <p:blipFill rotWithShape="1">
          <a:blip r:embed="rId2" cstate="print"/>
          <a:srcRect t="11714"/>
          <a:stretch/>
        </p:blipFill>
        <p:spPr bwMode="auto">
          <a:xfrm>
            <a:off x="488497" y="0"/>
            <a:ext cx="10796993" cy="6300584"/>
          </a:xfrm>
          <a:prstGeom prst="rect">
            <a:avLst/>
          </a:prstGeom>
          <a:noFill/>
        </p:spPr>
      </p:pic>
    </p:spTree>
    <p:extLst>
      <p:ext uri="{BB962C8B-B14F-4D97-AF65-F5344CB8AC3E}">
        <p14:creationId xmlns:p14="http://schemas.microsoft.com/office/powerpoint/2010/main" val="843699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A5E4A-CD5D-4C4C-8B16-9B276A351326}"/>
              </a:ext>
            </a:extLst>
          </p:cNvPr>
          <p:cNvSpPr>
            <a:spLocks noGrp="1"/>
          </p:cNvSpPr>
          <p:nvPr>
            <p:ph type="title"/>
          </p:nvPr>
        </p:nvSpPr>
        <p:spPr>
          <a:xfrm>
            <a:off x="838200" y="356325"/>
            <a:ext cx="10515600" cy="1325563"/>
          </a:xfrm>
        </p:spPr>
        <p:txBody>
          <a:bodyPr/>
          <a:lstStyle/>
          <a:p>
            <a:r>
              <a:rPr lang="en-CA" dirty="0"/>
              <a:t>Parts of a Volcano</a:t>
            </a:r>
          </a:p>
        </p:txBody>
      </p:sp>
      <p:sp>
        <p:nvSpPr>
          <p:cNvPr id="3" name="Content Placeholder 2">
            <a:extLst>
              <a:ext uri="{FF2B5EF4-FFF2-40B4-BE49-F238E27FC236}">
                <a16:creationId xmlns:a16="http://schemas.microsoft.com/office/drawing/2014/main" id="{10CC6EB9-B7D1-4C23-8CD4-0F18EE4DFBC2}"/>
              </a:ext>
            </a:extLst>
          </p:cNvPr>
          <p:cNvSpPr>
            <a:spLocks noGrp="1"/>
          </p:cNvSpPr>
          <p:nvPr>
            <p:ph idx="1"/>
          </p:nvPr>
        </p:nvSpPr>
        <p:spPr>
          <a:xfrm>
            <a:off x="838200" y="1825625"/>
            <a:ext cx="8028709" cy="4351338"/>
          </a:xfrm>
        </p:spPr>
        <p:txBody>
          <a:bodyPr>
            <a:normAutofit/>
          </a:bodyPr>
          <a:lstStyle/>
          <a:p>
            <a:r>
              <a:rPr lang="en-CA" dirty="0"/>
              <a:t>Magma </a:t>
            </a:r>
            <a:r>
              <a:rPr lang="en-CA" b="1" u="sng" dirty="0"/>
              <a:t>Chamber </a:t>
            </a:r>
            <a:r>
              <a:rPr lang="en-CA" dirty="0"/>
              <a:t>- body of magma below the volcano</a:t>
            </a:r>
            <a:endParaRPr lang="en-CA" b="1" u="sng" dirty="0"/>
          </a:p>
          <a:p>
            <a:r>
              <a:rPr lang="en-CA" b="1" u="sng" dirty="0"/>
              <a:t>Vent</a:t>
            </a:r>
            <a:r>
              <a:rPr lang="en-CA" dirty="0"/>
              <a:t> – opening from where magma escapes to surface </a:t>
            </a:r>
          </a:p>
          <a:p>
            <a:r>
              <a:rPr lang="en-CA" b="1" u="sng" dirty="0"/>
              <a:t>Crater</a:t>
            </a:r>
            <a:r>
              <a:rPr lang="en-CA" dirty="0"/>
              <a:t> - </a:t>
            </a:r>
            <a:r>
              <a:rPr lang="en-CA" dirty="0">
                <a:solidFill>
                  <a:srgbClr val="000000"/>
                </a:solidFill>
              </a:rPr>
              <a:t>funnel-shaped pit at the top of a volcanic vent</a:t>
            </a:r>
          </a:p>
          <a:p>
            <a:r>
              <a:rPr lang="en-CA" b="1" u="sng" dirty="0"/>
              <a:t>Caldera</a:t>
            </a:r>
            <a:r>
              <a:rPr lang="en-CA" b="1" dirty="0"/>
              <a:t> - </a:t>
            </a:r>
            <a:r>
              <a:rPr lang="en-CA" dirty="0"/>
              <a:t>forms when volcanic cone collapses</a:t>
            </a:r>
          </a:p>
          <a:p>
            <a:endParaRPr lang="en-CA" dirty="0"/>
          </a:p>
        </p:txBody>
      </p:sp>
      <p:pic>
        <p:nvPicPr>
          <p:cNvPr id="4" name="Picture 3">
            <a:extLst>
              <a:ext uri="{FF2B5EF4-FFF2-40B4-BE49-F238E27FC236}">
                <a16:creationId xmlns:a16="http://schemas.microsoft.com/office/drawing/2014/main" id="{35D1B7E8-5584-47AC-BB97-F0BB778BD108}"/>
              </a:ext>
            </a:extLst>
          </p:cNvPr>
          <p:cNvPicPr>
            <a:picLocks noChangeAspect="1"/>
          </p:cNvPicPr>
          <p:nvPr/>
        </p:nvPicPr>
        <p:blipFill>
          <a:blip r:embed="rId2"/>
          <a:stretch>
            <a:fillRect/>
          </a:stretch>
        </p:blipFill>
        <p:spPr>
          <a:xfrm>
            <a:off x="6576279" y="7176135"/>
            <a:ext cx="4010025" cy="3143250"/>
          </a:xfrm>
          <a:prstGeom prst="rect">
            <a:avLst/>
          </a:prstGeom>
        </p:spPr>
      </p:pic>
      <p:pic>
        <p:nvPicPr>
          <p:cNvPr id="1026" name="Picture 2" descr="Image result for crater image">
            <a:extLst>
              <a:ext uri="{FF2B5EF4-FFF2-40B4-BE49-F238E27FC236}">
                <a16:creationId xmlns:a16="http://schemas.microsoft.com/office/drawing/2014/main" id="{72EEDE07-6DFC-4E7C-895F-01D28BC57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6909" y="3385081"/>
            <a:ext cx="2630125" cy="208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946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0CCB3-4E6B-4BE1-9C8E-5763DA94C393}"/>
              </a:ext>
            </a:extLst>
          </p:cNvPr>
          <p:cNvSpPr>
            <a:spLocks noGrp="1"/>
          </p:cNvSpPr>
          <p:nvPr>
            <p:ph type="title"/>
          </p:nvPr>
        </p:nvSpPr>
        <p:spPr/>
        <p:txBody>
          <a:bodyPr/>
          <a:lstStyle/>
          <a:p>
            <a:r>
              <a:rPr lang="en-CA" dirty="0"/>
              <a:t>Calderas</a:t>
            </a:r>
          </a:p>
        </p:txBody>
      </p:sp>
      <p:sp>
        <p:nvSpPr>
          <p:cNvPr id="3" name="Content Placeholder 2">
            <a:extLst>
              <a:ext uri="{FF2B5EF4-FFF2-40B4-BE49-F238E27FC236}">
                <a16:creationId xmlns:a16="http://schemas.microsoft.com/office/drawing/2014/main" id="{C9BD9018-2767-4C7F-A3EC-2DF64B9D1E53}"/>
              </a:ext>
            </a:extLst>
          </p:cNvPr>
          <p:cNvSpPr>
            <a:spLocks noGrp="1"/>
          </p:cNvSpPr>
          <p:nvPr>
            <p:ph idx="1"/>
          </p:nvPr>
        </p:nvSpPr>
        <p:spPr>
          <a:xfrm>
            <a:off x="838200" y="1825625"/>
            <a:ext cx="5976257" cy="4351338"/>
          </a:xfrm>
        </p:spPr>
        <p:txBody>
          <a:bodyPr>
            <a:normAutofit/>
          </a:bodyPr>
          <a:lstStyle/>
          <a:p>
            <a:r>
              <a:rPr lang="en-CA" dirty="0" err="1"/>
              <a:t>Eg.</a:t>
            </a:r>
            <a:r>
              <a:rPr lang="en-CA" dirty="0"/>
              <a:t> Santorini, Greece</a:t>
            </a:r>
          </a:p>
        </p:txBody>
      </p:sp>
      <p:pic>
        <p:nvPicPr>
          <p:cNvPr id="2050" name="Picture 2" descr="Image result for caldera images santorini">
            <a:extLst>
              <a:ext uri="{FF2B5EF4-FFF2-40B4-BE49-F238E27FC236}">
                <a16:creationId xmlns:a16="http://schemas.microsoft.com/office/drawing/2014/main" id="{DC42CD4A-0AF1-41E7-BD87-9E898CEDF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5254" y="0"/>
            <a:ext cx="66067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658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DED8-9D23-4E39-B071-5EA333508010}"/>
              </a:ext>
            </a:extLst>
          </p:cNvPr>
          <p:cNvSpPr>
            <a:spLocks noGrp="1"/>
          </p:cNvSpPr>
          <p:nvPr>
            <p:ph type="ctrTitle"/>
          </p:nvPr>
        </p:nvSpPr>
        <p:spPr/>
        <p:txBody>
          <a:bodyPr/>
          <a:lstStyle/>
          <a:p>
            <a:r>
              <a:rPr lang="en-CA" dirty="0"/>
              <a:t>Types of Volcanoes</a:t>
            </a:r>
          </a:p>
        </p:txBody>
      </p:sp>
      <p:sp>
        <p:nvSpPr>
          <p:cNvPr id="3" name="Subtitle 2">
            <a:extLst>
              <a:ext uri="{FF2B5EF4-FFF2-40B4-BE49-F238E27FC236}">
                <a16:creationId xmlns:a16="http://schemas.microsoft.com/office/drawing/2014/main" id="{B7922AFA-3E28-4237-A0D8-844F9F2B1CB1}"/>
              </a:ext>
            </a:extLst>
          </p:cNvPr>
          <p:cNvSpPr>
            <a:spLocks noGrp="1"/>
          </p:cNvSpPr>
          <p:nvPr>
            <p:ph type="subTitle" idx="1"/>
          </p:nvPr>
        </p:nvSpPr>
        <p:spPr/>
        <p:txBody>
          <a:bodyPr/>
          <a:lstStyle/>
          <a:p>
            <a:r>
              <a:rPr lang="en-CA" dirty="0"/>
              <a:t>Three main types: Cinder, Composite , Shield</a:t>
            </a:r>
          </a:p>
        </p:txBody>
      </p:sp>
    </p:spTree>
    <p:extLst>
      <p:ext uri="{BB962C8B-B14F-4D97-AF65-F5344CB8AC3E}">
        <p14:creationId xmlns:p14="http://schemas.microsoft.com/office/powerpoint/2010/main" val="3389096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2FFD-8945-48F9-A462-EF503BBEF2F7}"/>
              </a:ext>
            </a:extLst>
          </p:cNvPr>
          <p:cNvSpPr>
            <a:spLocks noGrp="1"/>
          </p:cNvSpPr>
          <p:nvPr>
            <p:ph type="title"/>
          </p:nvPr>
        </p:nvSpPr>
        <p:spPr/>
        <p:txBody>
          <a:bodyPr/>
          <a:lstStyle/>
          <a:p>
            <a:r>
              <a:rPr lang="en-CA" dirty="0"/>
              <a:t>Cinder Cone Volcanoes</a:t>
            </a:r>
          </a:p>
        </p:txBody>
      </p:sp>
      <p:sp>
        <p:nvSpPr>
          <p:cNvPr id="3" name="Content Placeholder 2">
            <a:extLst>
              <a:ext uri="{FF2B5EF4-FFF2-40B4-BE49-F238E27FC236}">
                <a16:creationId xmlns:a16="http://schemas.microsoft.com/office/drawing/2014/main" id="{98A0C7B7-808D-43E1-A996-7AD26DB95DEE}"/>
              </a:ext>
            </a:extLst>
          </p:cNvPr>
          <p:cNvSpPr>
            <a:spLocks noGrp="1"/>
          </p:cNvSpPr>
          <p:nvPr>
            <p:ph idx="1"/>
          </p:nvPr>
        </p:nvSpPr>
        <p:spPr>
          <a:xfrm>
            <a:off x="838199" y="1600200"/>
            <a:ext cx="4929555" cy="6365304"/>
          </a:xfrm>
        </p:spPr>
        <p:txBody>
          <a:bodyPr>
            <a:normAutofit/>
          </a:bodyPr>
          <a:lstStyle/>
          <a:p>
            <a:r>
              <a:rPr lang="en-CA" b="1" u="sng" dirty="0"/>
              <a:t>Simplest</a:t>
            </a:r>
            <a:r>
              <a:rPr lang="en-CA" b="1" dirty="0"/>
              <a:t> </a:t>
            </a:r>
            <a:r>
              <a:rPr lang="en-CA" dirty="0"/>
              <a:t>type </a:t>
            </a:r>
          </a:p>
          <a:p>
            <a:r>
              <a:rPr lang="en-CA" b="1" u="sng" dirty="0"/>
              <a:t>Single</a:t>
            </a:r>
            <a:r>
              <a:rPr lang="en-CA" u="sng" dirty="0"/>
              <a:t> </a:t>
            </a:r>
            <a:r>
              <a:rPr lang="en-CA" dirty="0"/>
              <a:t>vent. </a:t>
            </a:r>
          </a:p>
          <a:p>
            <a:r>
              <a:rPr lang="en-CA" b="1" u="sng" dirty="0"/>
              <a:t>Small </a:t>
            </a:r>
            <a:r>
              <a:rPr lang="en-CA" dirty="0"/>
              <a:t>- rarely higher than 300m</a:t>
            </a:r>
          </a:p>
          <a:p>
            <a:r>
              <a:rPr lang="en-CA" i="1" dirty="0"/>
              <a:t>Most have a bowl-shaped </a:t>
            </a:r>
            <a:r>
              <a:rPr lang="en-CA" i="1" u="sng" dirty="0"/>
              <a:t>crater </a:t>
            </a:r>
            <a:r>
              <a:rPr lang="en-CA" i="1" dirty="0"/>
              <a:t>at top</a:t>
            </a:r>
          </a:p>
          <a:p>
            <a:endParaRPr lang="en-CA" dirty="0"/>
          </a:p>
          <a:p>
            <a:endParaRPr lang="en-CA" dirty="0"/>
          </a:p>
        </p:txBody>
      </p:sp>
      <p:pic>
        <p:nvPicPr>
          <p:cNvPr id="6146" name="Picture 2" descr="Image result for cinder cone volcano">
            <a:extLst>
              <a:ext uri="{FF2B5EF4-FFF2-40B4-BE49-F238E27FC236}">
                <a16:creationId xmlns:a16="http://schemas.microsoft.com/office/drawing/2014/main" id="{E9E8CD54-BE9D-4A7C-B366-DF80D502A1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731"/>
          <a:stretch/>
        </p:blipFill>
        <p:spPr bwMode="auto">
          <a:xfrm>
            <a:off x="5729871" y="1600199"/>
            <a:ext cx="6790810" cy="455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86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2FFD-8945-48F9-A462-EF503BBEF2F7}"/>
              </a:ext>
            </a:extLst>
          </p:cNvPr>
          <p:cNvSpPr>
            <a:spLocks noGrp="1"/>
          </p:cNvSpPr>
          <p:nvPr>
            <p:ph type="title"/>
          </p:nvPr>
        </p:nvSpPr>
        <p:spPr/>
        <p:txBody>
          <a:bodyPr/>
          <a:lstStyle/>
          <a:p>
            <a:r>
              <a:rPr lang="en-CA" dirty="0"/>
              <a:t>Cinder Cone Volcanoes</a:t>
            </a:r>
          </a:p>
        </p:txBody>
      </p:sp>
      <p:sp>
        <p:nvSpPr>
          <p:cNvPr id="3" name="Content Placeholder 2">
            <a:extLst>
              <a:ext uri="{FF2B5EF4-FFF2-40B4-BE49-F238E27FC236}">
                <a16:creationId xmlns:a16="http://schemas.microsoft.com/office/drawing/2014/main" id="{98A0C7B7-808D-43E1-A996-7AD26DB95DEE}"/>
              </a:ext>
            </a:extLst>
          </p:cNvPr>
          <p:cNvSpPr>
            <a:spLocks noGrp="1"/>
          </p:cNvSpPr>
          <p:nvPr>
            <p:ph idx="1"/>
          </p:nvPr>
        </p:nvSpPr>
        <p:spPr>
          <a:xfrm>
            <a:off x="838199" y="1600200"/>
            <a:ext cx="11066925" cy="4738563"/>
          </a:xfrm>
        </p:spPr>
        <p:txBody>
          <a:bodyPr vert="horz" lIns="91440" tIns="45720" rIns="91440" bIns="45720" rtlCol="0" anchor="t">
            <a:normAutofit/>
          </a:bodyPr>
          <a:lstStyle/>
          <a:p>
            <a:r>
              <a:rPr lang="en-CA" dirty="0">
                <a:latin typeface="Arial"/>
                <a:cs typeface="Arial"/>
              </a:rPr>
              <a:t>Consists of </a:t>
            </a:r>
            <a:r>
              <a:rPr lang="en-CA" b="1" u="sng" dirty="0">
                <a:latin typeface="Arial"/>
                <a:cs typeface="Arial"/>
              </a:rPr>
              <a:t>alternating</a:t>
            </a:r>
            <a:r>
              <a:rPr lang="en-CA" u="sng" dirty="0">
                <a:latin typeface="Arial"/>
                <a:cs typeface="Arial"/>
              </a:rPr>
              <a:t> </a:t>
            </a:r>
            <a:r>
              <a:rPr lang="en-CA" dirty="0">
                <a:latin typeface="Arial"/>
                <a:cs typeface="Arial"/>
              </a:rPr>
              <a:t>layers of </a:t>
            </a:r>
            <a:r>
              <a:rPr lang="en-CA" u="sng" dirty="0">
                <a:latin typeface="Arial"/>
                <a:cs typeface="Arial"/>
              </a:rPr>
              <a:t>pyroclastic </a:t>
            </a:r>
            <a:r>
              <a:rPr lang="en-CA" dirty="0">
                <a:latin typeface="Arial"/>
                <a:cs typeface="Arial"/>
              </a:rPr>
              <a:t>material (rock and ash) and some </a:t>
            </a:r>
            <a:r>
              <a:rPr lang="en-CA" b="1" u="sng" dirty="0">
                <a:latin typeface="Arial"/>
                <a:cs typeface="Arial"/>
              </a:rPr>
              <a:t>lava </a:t>
            </a:r>
            <a:r>
              <a:rPr lang="en-CA" dirty="0">
                <a:latin typeface="Arial"/>
                <a:cs typeface="Arial"/>
              </a:rPr>
              <a:t>(not much lava)</a:t>
            </a:r>
            <a:endParaRPr lang="en-CA" dirty="0"/>
          </a:p>
          <a:p>
            <a:r>
              <a:rPr lang="en-CA" dirty="0">
                <a:latin typeface="Arial"/>
                <a:cs typeface="Arial"/>
              </a:rPr>
              <a:t>Very </a:t>
            </a:r>
            <a:r>
              <a:rPr lang="en-CA" b="1" u="sng" dirty="0">
                <a:latin typeface="Arial"/>
                <a:cs typeface="Arial"/>
              </a:rPr>
              <a:t>violent</a:t>
            </a:r>
            <a:r>
              <a:rPr lang="en-CA" dirty="0">
                <a:latin typeface="Arial"/>
                <a:cs typeface="Arial"/>
              </a:rPr>
              <a:t>, explosive, exciting eruptions. </a:t>
            </a:r>
          </a:p>
          <a:p>
            <a:r>
              <a:rPr lang="en-CA" dirty="0">
                <a:latin typeface="Arial"/>
                <a:cs typeface="Arial"/>
              </a:rPr>
              <a:t>Tend to be made with </a:t>
            </a:r>
            <a:r>
              <a:rPr lang="en-CA" b="1" u="sng" dirty="0">
                <a:latin typeface="Arial"/>
                <a:cs typeface="Arial"/>
              </a:rPr>
              <a:t>one eruption.</a:t>
            </a:r>
            <a:endParaRPr lang="en-CA" b="1" dirty="0"/>
          </a:p>
          <a:p>
            <a:r>
              <a:rPr lang="en-CA" dirty="0" err="1">
                <a:latin typeface="Arial"/>
                <a:cs typeface="Arial"/>
              </a:rPr>
              <a:t>Eg.</a:t>
            </a:r>
            <a:r>
              <a:rPr lang="en-CA" dirty="0">
                <a:latin typeface="Arial"/>
                <a:cs typeface="Arial"/>
              </a:rPr>
              <a:t>  Paricutin in Mexico and Mt. Vesuvius in Italy</a:t>
            </a:r>
          </a:p>
          <a:p>
            <a:r>
              <a:rPr lang="en-CA" i="1" dirty="0">
                <a:latin typeface="Arial"/>
                <a:cs typeface="Arial"/>
              </a:rPr>
              <a:t>Numerous in western North America </a:t>
            </a:r>
            <a:endParaRPr lang="en-CA" i="1" dirty="0"/>
          </a:p>
        </p:txBody>
      </p:sp>
    </p:spTree>
    <p:extLst>
      <p:ext uri="{BB962C8B-B14F-4D97-AF65-F5344CB8AC3E}">
        <p14:creationId xmlns:p14="http://schemas.microsoft.com/office/powerpoint/2010/main" val="4233298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1162</Words>
  <Application>Microsoft Office PowerPoint</Application>
  <PresentationFormat>Widescreen</PresentationFormat>
  <Paragraphs>173</Paragraphs>
  <Slides>37</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 Volcanology: The Study of Volcanoes</vt:lpstr>
      <vt:lpstr>What is a volcano?</vt:lpstr>
      <vt:lpstr>What is a Volcano?</vt:lpstr>
      <vt:lpstr>PowerPoint Presentation</vt:lpstr>
      <vt:lpstr>Parts of a Volcano</vt:lpstr>
      <vt:lpstr>Calderas</vt:lpstr>
      <vt:lpstr>Types of Volcanoes</vt:lpstr>
      <vt:lpstr>Cinder Cone Volcanoes</vt:lpstr>
      <vt:lpstr>Cinder Cone Volcanoes</vt:lpstr>
      <vt:lpstr>Cinder Cones erode quickly</vt:lpstr>
      <vt:lpstr>Sunset Crater, Arizona</vt:lpstr>
      <vt:lpstr>Composite Volcanoes (Stratovolcanoes)</vt:lpstr>
      <vt:lpstr>Composite Volcanoes</vt:lpstr>
      <vt:lpstr>Composite Volcanoes: Famously destructive</vt:lpstr>
      <vt:lpstr>Super Volcano: Yellowstone</vt:lpstr>
      <vt:lpstr>PowerPoint Presentation</vt:lpstr>
      <vt:lpstr>PowerPoint Presentation</vt:lpstr>
      <vt:lpstr>Composite Volcanoes</vt:lpstr>
      <vt:lpstr>Shield Volcano</vt:lpstr>
      <vt:lpstr>Shield volcanoes: </vt:lpstr>
      <vt:lpstr>Shield Volcanoes</vt:lpstr>
      <vt:lpstr>Active, Dormant, Extinct</vt:lpstr>
      <vt:lpstr>ACTIVE, DORMANT, EXTINCT (~10,000)</vt:lpstr>
      <vt:lpstr>PowerPoint Presentation</vt:lpstr>
      <vt:lpstr>Extraterrestrial Volcanoes</vt:lpstr>
      <vt:lpstr>Extraterrestrial Volcanoes: on our Moon</vt:lpstr>
      <vt:lpstr>Olympus Mons on Mars</vt:lpstr>
      <vt:lpstr>Io, Moon of Jupiter</vt:lpstr>
      <vt:lpstr>Where do Volcanoes Form?</vt:lpstr>
      <vt:lpstr>At Plate Boundaries</vt:lpstr>
      <vt:lpstr>Pacific Ring of Fire</vt:lpstr>
      <vt:lpstr>Ring of Fire</vt:lpstr>
      <vt:lpstr>Convergent Boundaries</vt:lpstr>
      <vt:lpstr>Convergent Boundaries</vt:lpstr>
      <vt:lpstr>PowerPoint Presentation</vt:lpstr>
      <vt:lpstr>Divergent Boundaries: Rift Zone</vt:lpstr>
      <vt:lpstr>Divergent Boundaries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Volcanology: The Study of Volcanoes</dc:title>
  <dc:creator>Tammy Wilson</dc:creator>
  <cp:lastModifiedBy>Tammy Wilson</cp:lastModifiedBy>
  <cp:revision>1</cp:revision>
  <dcterms:created xsi:type="dcterms:W3CDTF">2020-02-16T20:05:24Z</dcterms:created>
  <dcterms:modified xsi:type="dcterms:W3CDTF">2020-02-16T20:32:31Z</dcterms:modified>
</cp:coreProperties>
</file>