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496" r:id="rId3"/>
    <p:sldId id="495" r:id="rId4"/>
    <p:sldId id="498" r:id="rId5"/>
    <p:sldId id="499" r:id="rId6"/>
    <p:sldId id="501" r:id="rId7"/>
    <p:sldId id="502" r:id="rId8"/>
    <p:sldId id="511" r:id="rId9"/>
    <p:sldId id="512" r:id="rId10"/>
    <p:sldId id="514" r:id="rId11"/>
    <p:sldId id="503" r:id="rId12"/>
    <p:sldId id="507" r:id="rId13"/>
    <p:sldId id="494" r:id="rId14"/>
    <p:sldId id="453" r:id="rId15"/>
    <p:sldId id="258" r:id="rId16"/>
    <p:sldId id="456" r:id="rId17"/>
    <p:sldId id="260" r:id="rId18"/>
    <p:sldId id="259" r:id="rId19"/>
    <p:sldId id="459" r:id="rId20"/>
    <p:sldId id="460" r:id="rId21"/>
    <p:sldId id="51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6DB559-E6ED-403E-8F2E-7705815B5D92}" v="42" dt="2019-01-27T17:50:22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4" autoAdjust="0"/>
    <p:restoredTop sz="94660"/>
  </p:normalViewPr>
  <p:slideViewPr>
    <p:cSldViewPr snapToGrid="0">
      <p:cViewPr varScale="1">
        <p:scale>
          <a:sx n="54" d="100"/>
          <a:sy n="54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e3b55da62d900d7c" providerId="LiveId" clId="{426DB559-E6ED-403E-8F2E-7705815B5D92}"/>
    <pc:docChg chg="modSld">
      <pc:chgData name="Tammy Wilson" userId="e3b55da62d900d7c" providerId="LiveId" clId="{426DB559-E6ED-403E-8F2E-7705815B5D92}" dt="2019-01-27T17:50:22.878" v="41" actId="20577"/>
      <pc:docMkLst>
        <pc:docMk/>
      </pc:docMkLst>
      <pc:sldChg chg="modSp">
        <pc:chgData name="Tammy Wilson" userId="e3b55da62d900d7c" providerId="LiveId" clId="{426DB559-E6ED-403E-8F2E-7705815B5D92}" dt="2019-01-27T17:50:22.878" v="41" actId="20577"/>
        <pc:sldMkLst>
          <pc:docMk/>
          <pc:sldMk cId="754255741" sldId="256"/>
        </pc:sldMkLst>
        <pc:spChg chg="mod">
          <ac:chgData name="Tammy Wilson" userId="e3b55da62d900d7c" providerId="LiveId" clId="{426DB559-E6ED-403E-8F2E-7705815B5D92}" dt="2019-01-27T17:50:20.836" v="40" actId="20577"/>
          <ac:spMkLst>
            <pc:docMk/>
            <pc:sldMk cId="754255741" sldId="256"/>
            <ac:spMk id="2" creationId="{94A6E5A1-A8CA-4AA9-905A-445A522AB623}"/>
          </ac:spMkLst>
        </pc:spChg>
        <pc:spChg chg="mod">
          <ac:chgData name="Tammy Wilson" userId="e3b55da62d900d7c" providerId="LiveId" clId="{426DB559-E6ED-403E-8F2E-7705815B5D92}" dt="2019-01-27T17:50:22.878" v="41" actId="20577"/>
          <ac:spMkLst>
            <pc:docMk/>
            <pc:sldMk cId="754255741" sldId="256"/>
            <ac:spMk id="3" creationId="{7C423A11-3173-4BBA-85E6-05CF617CB8C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8DFD6-1AA9-48BF-92BC-B4677C991F65}" type="datetimeFigureOut">
              <a:rPr lang="en-CA" smtClean="0"/>
              <a:t>2019-01-27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F8925-E41A-4CBC-814B-AC78315168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1692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Batholiths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CA" dirty="0"/>
              <a:t>Greek bathos – depth, </a:t>
            </a:r>
            <a:r>
              <a:rPr lang="en-CA" dirty="0" err="1"/>
              <a:t>lithos</a:t>
            </a:r>
            <a:r>
              <a:rPr lang="en-CA" dirty="0"/>
              <a:t> - rock)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3D945-2C03-4200-9350-90248905689A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0022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80FF2-293C-4CF6-9F2B-673F0E410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257B2B-405E-483D-B40C-5AA2CE771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C4F04-AB43-484B-B7F3-9ACB0B0DB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D042-D83F-47EE-979A-DFAECF86E8D0}" type="datetimeFigureOut">
              <a:rPr lang="en-CA" smtClean="0"/>
              <a:t>2019-01-27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05033-3D8E-4D4C-9EDC-DDC5D2E1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34FB9-F569-4F10-9E22-EB3CD90F1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1D06-9AA9-47D5-B78D-21D42B7C71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5817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FBC23-06C7-43E4-A2E5-F8775B17F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93CFC0-9995-4FCF-9683-3D01D4B1D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51681-77CB-4327-812E-23A709694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D042-D83F-47EE-979A-DFAECF86E8D0}" type="datetimeFigureOut">
              <a:rPr lang="en-CA" smtClean="0"/>
              <a:t>2019-01-27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9622A-9CA6-4643-B03E-43F0D271B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820-56D2-4724-BF51-92948E23C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1D06-9AA9-47D5-B78D-21D42B7C71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762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959B59-A13E-485F-83D1-EF1F8C1339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CC65E-6367-4F4C-BDEA-7674D834C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209C2-021A-4C2F-9DEE-9D866F893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D042-D83F-47EE-979A-DFAECF86E8D0}" type="datetimeFigureOut">
              <a:rPr lang="en-CA" smtClean="0"/>
              <a:t>2019-01-27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60123-5C9B-4FA0-8207-1FBB6340C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795F1-93C2-4776-83EC-CA05B239A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1D06-9AA9-47D5-B78D-21D42B7C71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681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0CABD-AF9A-4BE7-BD00-7BDB5854B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3C2AD-8A97-4AC6-B472-6FB8FAF9E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2F45D-7708-4C1B-B98A-6891E963E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D042-D83F-47EE-979A-DFAECF86E8D0}" type="datetimeFigureOut">
              <a:rPr lang="en-CA" smtClean="0"/>
              <a:t>2019-01-27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26C0-95F5-4A46-9664-725E422C4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3C297-9D5D-4F19-96D4-C9429BD6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1D06-9AA9-47D5-B78D-21D42B7C71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071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08B1C-DE33-4AC8-BF19-242BE58EA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5B18D-7205-4758-BBBE-721EFA1C2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952D8-70B2-49EA-992F-131D842C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D042-D83F-47EE-979A-DFAECF86E8D0}" type="datetimeFigureOut">
              <a:rPr lang="en-CA" smtClean="0"/>
              <a:t>2019-01-27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40CD-334C-46FE-B675-C871409B2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38A97-7184-4180-9D0E-37C0B03E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1D06-9AA9-47D5-B78D-21D42B7C71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93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B7787-C95D-4654-9EA5-DCECD3347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0431E-ACFB-4EA4-8450-6581915B9C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C1BF1-D4BA-4D54-898E-2314BFDEB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42369-6F9A-4CA7-8DFB-1C1C5986E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D042-D83F-47EE-979A-DFAECF86E8D0}" type="datetimeFigureOut">
              <a:rPr lang="en-CA" smtClean="0"/>
              <a:t>2019-01-27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C7225-E700-4D2A-9339-CC4DAEA25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D9364-30CB-476C-974F-B4DC21FAE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1D06-9AA9-47D5-B78D-21D42B7C71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321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AC508-C270-45E1-9EBE-4F74E7A7D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85797-20D3-4C2C-A9CE-2AF09360F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7DC57-CA10-4483-B13A-B0C187038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F29AED-8AC3-4939-96F7-CE3482249D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E99A5F-0835-4437-B824-65595352DB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2B2E7D-F1F4-465D-8AE5-AFF79FFD8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D042-D83F-47EE-979A-DFAECF86E8D0}" type="datetimeFigureOut">
              <a:rPr lang="en-CA" smtClean="0"/>
              <a:t>2019-01-27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BE76F0-909C-4884-AA46-3051053AA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63F1C2-A1F2-4861-B57D-A23B23BDA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1D06-9AA9-47D5-B78D-21D42B7C71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648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73B38-A1E6-42D3-8017-DF4BA0C57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8824A4-8E48-4D47-B3F2-7114ACEE7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D042-D83F-47EE-979A-DFAECF86E8D0}" type="datetimeFigureOut">
              <a:rPr lang="en-CA" smtClean="0"/>
              <a:t>2019-01-27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41F0B8-1230-4944-A9E7-FFAA47EEE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E6C84-0028-4F3B-B7A7-290BEADE5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1D06-9AA9-47D5-B78D-21D42B7C71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700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67CEC6-8120-401D-9ACC-1F1D1117D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D042-D83F-47EE-979A-DFAECF86E8D0}" type="datetimeFigureOut">
              <a:rPr lang="en-CA" smtClean="0"/>
              <a:t>2019-01-27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2EE88D-A2E9-41D5-9AD4-C155E8CD4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CE1AA-24C3-44B1-B008-EEF199B47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1D06-9AA9-47D5-B78D-21D42B7C71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774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176E7-D1A7-48D8-963B-5B784EDE0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0274D-4806-4262-A877-2DF3CC1BD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BD7CD6-DDDA-4C7A-900C-410D49E86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4BE22-B7B3-4880-A797-29F63F78A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D042-D83F-47EE-979A-DFAECF86E8D0}" type="datetimeFigureOut">
              <a:rPr lang="en-CA" smtClean="0"/>
              <a:t>2019-01-27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A699E-82F6-4A3E-9CEE-90138EE63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B916FD-CFEE-46DB-A789-C20ADB23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1D06-9AA9-47D5-B78D-21D42B7C71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454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2663B-3D8F-4C8C-9B45-97AE2CD38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07593-5137-4083-BD0C-8AEA849E57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5C4C2-90C3-4F7C-AC19-0BBFF8DC6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97AF4-402B-4D3F-9428-668A266DC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D042-D83F-47EE-979A-DFAECF86E8D0}" type="datetimeFigureOut">
              <a:rPr lang="en-CA" smtClean="0"/>
              <a:t>2019-01-27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A66F2-7067-4D2E-9716-C69FA2B15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84456-A1AC-4391-9BD1-D46980AF3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1D06-9AA9-47D5-B78D-21D42B7C71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263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B8D35D-CDA5-4522-B03F-CBDC2ADBA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A5C6A-F9F0-4F8B-B77D-CD8B20385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AF35-AFD7-4D5E-BB12-B7B9E7464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AD042-D83F-47EE-979A-DFAECF86E8D0}" type="datetimeFigureOut">
              <a:rPr lang="en-CA" smtClean="0"/>
              <a:t>2019-01-27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D2C94-7A0D-48E6-8829-34A564789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FCD42-F737-4307-BEFE-FF5267860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E1D06-9AA9-47D5-B78D-21D42B7C71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276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boq5zsLxF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eological_Dike_Cross-Island_Trail_Alaska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E5A1-A8CA-4AA9-905A-445A522AB6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INTRUSIVE AND EXTRUSIVE VOLCANIC FEATURES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23A11-3173-4BBA-85E6-05CF617CB8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4255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4B765AC6-BC76-4051-A5FC-1EF9B5E960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9" b="926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D87930-4F0A-4D69-B245-8E66468F0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743" y="0"/>
            <a:ext cx="2752354" cy="270927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+mj-lt"/>
                <a:cs typeface="+mj-cs"/>
              </a:rPr>
              <a:t>Giant’s Causeway, Northern Ireland</a:t>
            </a:r>
          </a:p>
        </p:txBody>
      </p:sp>
    </p:spTree>
    <p:extLst>
      <p:ext uri="{BB962C8B-B14F-4D97-AF65-F5344CB8AC3E}">
        <p14:creationId xmlns:p14="http://schemas.microsoft.com/office/powerpoint/2010/main" val="3951100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9CC2E-38C0-4F3A-8F38-9184A8D53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Lava Tubes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2C532-B57A-4767-90A4-4087253DB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Natural conduit formed by flowing </a:t>
            </a:r>
            <a:r>
              <a:rPr lang="en-CA" b="1" dirty="0"/>
              <a:t>lava</a:t>
            </a:r>
            <a:r>
              <a:rPr lang="en-CA" dirty="0"/>
              <a:t> which moves beneath the hardened surface of a </a:t>
            </a:r>
            <a:r>
              <a:rPr lang="en-CA" b="1" dirty="0"/>
              <a:t>lava</a:t>
            </a:r>
            <a:r>
              <a:rPr lang="en-CA" dirty="0"/>
              <a:t> flow. </a:t>
            </a:r>
          </a:p>
        </p:txBody>
      </p:sp>
      <p:pic>
        <p:nvPicPr>
          <p:cNvPr id="10242" name="Picture 2" descr="Image result for lava tubes">
            <a:extLst>
              <a:ext uri="{FF2B5EF4-FFF2-40B4-BE49-F238E27FC236}">
                <a16:creationId xmlns:a16="http://schemas.microsoft.com/office/drawing/2014/main" id="{80DEFEED-57E3-4A39-BC44-A66CA79FE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2" y="3354422"/>
            <a:ext cx="5257800" cy="350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35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F4F90-0E54-47AB-9B63-4D554C16B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311728"/>
            <a:ext cx="5127031" cy="872836"/>
          </a:xfrm>
        </p:spPr>
        <p:txBody>
          <a:bodyPr>
            <a:normAutofit/>
          </a:bodyPr>
          <a:lstStyle/>
          <a:p>
            <a:r>
              <a:rPr lang="en-CA" dirty="0"/>
              <a:t>Rift Zone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20C05-4262-4241-B3FD-B1C3F84E1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236" y="1371600"/>
            <a:ext cx="6486889" cy="4852219"/>
          </a:xfrm>
        </p:spPr>
        <p:txBody>
          <a:bodyPr>
            <a:normAutofit/>
          </a:bodyPr>
          <a:lstStyle/>
          <a:p>
            <a:r>
              <a:rPr lang="en-CA" dirty="0"/>
              <a:t>A set of </a:t>
            </a:r>
            <a:r>
              <a:rPr lang="en-CA" u="sng" dirty="0"/>
              <a:t>linear cracks </a:t>
            </a:r>
            <a:r>
              <a:rPr lang="en-CA" dirty="0"/>
              <a:t>in a volcano.</a:t>
            </a:r>
          </a:p>
          <a:p>
            <a:r>
              <a:rPr lang="en-CA" b="1" dirty="0"/>
              <a:t>Rift volcanoes form</a:t>
            </a:r>
            <a:r>
              <a:rPr lang="en-CA" dirty="0"/>
              <a:t> when magma rises into the gap between diverging plates. </a:t>
            </a:r>
          </a:p>
          <a:p>
            <a:r>
              <a:rPr lang="en-CA" b="1" dirty="0"/>
              <a:t>Rift zones</a:t>
            </a:r>
            <a:r>
              <a:rPr lang="en-CA" dirty="0"/>
              <a:t> are areas where the </a:t>
            </a:r>
            <a:r>
              <a:rPr lang="en-CA" b="1" dirty="0"/>
              <a:t>volcano</a:t>
            </a:r>
            <a:r>
              <a:rPr lang="en-CA" dirty="0"/>
              <a:t> is rifting or splitting apart..</a:t>
            </a:r>
          </a:p>
        </p:txBody>
      </p:sp>
      <p:pic>
        <p:nvPicPr>
          <p:cNvPr id="1026" name="Picture 2" descr="Image result for rift zone volcano image">
            <a:extLst>
              <a:ext uri="{FF2B5EF4-FFF2-40B4-BE49-F238E27FC236}">
                <a16:creationId xmlns:a16="http://schemas.microsoft.com/office/drawing/2014/main" id="{8B3368CC-BAA1-4E48-9A05-6BADD36B87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" r="-1" b="-1"/>
          <a:stretch/>
        </p:blipFill>
        <p:spPr bwMode="auto">
          <a:xfrm>
            <a:off x="6801125" y="640082"/>
            <a:ext cx="4751211" cy="485221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414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09065-8425-4C53-9269-3CE6641CD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Intrusive Landforms (Below the crust)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EB6D9-37FD-497D-BBCC-53A82131E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i="1" dirty="0"/>
              <a:t>When magma is forced to the surface only a small amount of the mass actually reaches that level. </a:t>
            </a:r>
          </a:p>
          <a:p>
            <a:r>
              <a:rPr lang="en-CA" i="1" u="sng" dirty="0"/>
              <a:t>Most of the magma is intruded into the crust </a:t>
            </a:r>
            <a:r>
              <a:rPr lang="en-CA" i="1" dirty="0"/>
              <a:t>where it solidifies into a range of features. </a:t>
            </a:r>
          </a:p>
          <a:p>
            <a:r>
              <a:rPr lang="en-CA" i="1" dirty="0"/>
              <a:t>These are often exposed at the surface by later erosion.</a:t>
            </a:r>
          </a:p>
          <a:p>
            <a:r>
              <a:rPr lang="en-CA" i="1" dirty="0">
                <a:hlinkClick r:id="rId2"/>
              </a:rPr>
              <a:t>https://www.youtube.com/watch?v=Nboq5zsLxFE</a:t>
            </a:r>
            <a:endParaRPr lang="en-CA" i="1" dirty="0"/>
          </a:p>
          <a:p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3601047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96C0C-8F7A-4133-87CA-C7F405F69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Intrusive Features: Plutons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F653E-A4BD-4AD0-94A0-A98F1FE93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CA" b="1" dirty="0"/>
              <a:t>Pluton </a:t>
            </a:r>
            <a:r>
              <a:rPr lang="en-CA" dirty="0"/>
              <a:t>is a body of intrusive rock formed from magma that cooled slowly below the surface.</a:t>
            </a:r>
          </a:p>
          <a:p>
            <a:endParaRPr lang="en-CA" dirty="0"/>
          </a:p>
          <a:p>
            <a:r>
              <a:rPr lang="en-CA" dirty="0"/>
              <a:t>Plutons include </a:t>
            </a:r>
            <a:r>
              <a:rPr lang="en-CA" u="sng" dirty="0"/>
              <a:t>batholiths</a:t>
            </a:r>
            <a:r>
              <a:rPr lang="en-CA" dirty="0"/>
              <a:t>, </a:t>
            </a:r>
            <a:r>
              <a:rPr lang="en-CA" u="sng" dirty="0"/>
              <a:t>stocks</a:t>
            </a:r>
            <a:r>
              <a:rPr lang="en-CA" dirty="0"/>
              <a:t>, </a:t>
            </a:r>
            <a:r>
              <a:rPr lang="en-CA" u="sng" dirty="0"/>
              <a:t>dikes</a:t>
            </a:r>
            <a:r>
              <a:rPr lang="en-CA" dirty="0"/>
              <a:t>, </a:t>
            </a:r>
            <a:r>
              <a:rPr lang="en-CA" u="sng" dirty="0"/>
              <a:t>sills</a:t>
            </a:r>
            <a:r>
              <a:rPr lang="en-CA" dirty="0"/>
              <a:t>, </a:t>
            </a:r>
            <a:r>
              <a:rPr lang="en-CA" i="1" dirty="0"/>
              <a:t>laccoliths, lopoliths, and other igneous formations.</a:t>
            </a:r>
          </a:p>
        </p:txBody>
      </p:sp>
    </p:spTree>
    <p:extLst>
      <p:ext uri="{BB962C8B-B14F-4D97-AF65-F5344CB8AC3E}">
        <p14:creationId xmlns:p14="http://schemas.microsoft.com/office/powerpoint/2010/main" val="81541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667000" y="857251"/>
            <a:ext cx="6858000" cy="103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33"/>
                </a:solidFill>
                <a:latin typeface="Helvetica" pitchFamily="34" charset="0"/>
                <a:ea typeface="Times New Roman" pitchFamily="18" charset="0"/>
                <a:cs typeface="Times New Roman" pitchFamily="18" charset="0"/>
              </a:rPr>
              <a:t>Intrusive and Extrusive Igneous Features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u="sng" dirty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Intrusive features</a:t>
            </a: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lang="en-US" sz="15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parts of volcanic activity found inside the earth 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667001" y="5372100"/>
            <a:ext cx="592527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Plutons</a:t>
            </a:r>
            <a:r>
              <a:rPr lang="en-US" sz="1500" b="1" u="sng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n-US" sz="15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15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Intrusive igneous rocks of any size. Formed inside the earth.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ttp://drannabalog.com/Phisical/igneou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8881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0B5C9-14C6-47D3-A59B-0F7837A95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Batholiths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4EBAA-1131-4704-A389-8FF18F4EE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Batholiths</a:t>
            </a:r>
            <a:r>
              <a:rPr lang="en-CA" dirty="0"/>
              <a:t> are Plutons that have been exposed on the surface through uplift and erosion.</a:t>
            </a:r>
          </a:p>
          <a:p>
            <a:r>
              <a:rPr lang="en-CA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Large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(&gt;100 km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en-US" b="1" dirty="0">
                <a:solidFill>
                  <a:srgbClr val="444444"/>
                </a:solidFill>
                <a:ea typeface="Calibri" pitchFamily="34" charset="0"/>
              </a:rPr>
              <a:t> </a:t>
            </a:r>
          </a:p>
          <a:p>
            <a:r>
              <a:rPr lang="en-CA" dirty="0"/>
              <a:t>Batholiths are often </a:t>
            </a:r>
            <a:r>
              <a:rPr lang="en-CA" b="1" dirty="0"/>
              <a:t>dome</a:t>
            </a:r>
            <a:r>
              <a:rPr lang="en-CA" dirty="0"/>
              <a:t>-shaped and exposed by later </a:t>
            </a:r>
            <a:r>
              <a:rPr lang="en-CA" b="1" dirty="0"/>
              <a:t>erosion</a:t>
            </a:r>
            <a:r>
              <a:rPr lang="en-CA" dirty="0"/>
              <a:t>.</a:t>
            </a:r>
          </a:p>
          <a:p>
            <a:endParaRPr lang="en-CA" dirty="0"/>
          </a:p>
        </p:txBody>
      </p:sp>
      <p:pic>
        <p:nvPicPr>
          <p:cNvPr id="4098" name="Picture 2" descr="Image result for batholith">
            <a:extLst>
              <a:ext uri="{FF2B5EF4-FFF2-40B4-BE49-F238E27FC236}">
                <a16:creationId xmlns:a16="http://schemas.microsoft.com/office/drawing/2014/main" id="{19C39D23-3959-4B72-9513-2A7F206DD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9" y="4680148"/>
            <a:ext cx="4351338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evils Tower is an intrusive igneous formation">
            <a:extLst>
              <a:ext uri="{FF2B5EF4-FFF2-40B4-BE49-F238E27FC236}">
                <a16:creationId xmlns:a16="http://schemas.microsoft.com/office/drawing/2014/main" id="{9A517582-BD09-42D0-8DA0-537C3D0B3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804" y="4254500"/>
            <a:ext cx="619125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334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70114" y="443108"/>
            <a:ext cx="9278383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Stocks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(Smaller than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batholith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&lt;10 km</a:t>
            </a:r>
            <a:r>
              <a:rPr lang="en-US" sz="3600" baseline="30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7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en-US" sz="27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geotripperimages.com/images/DSC03130%20Castle%20Crag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3292" y="1924050"/>
            <a:ext cx="7203621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9232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552700" y="1085852"/>
            <a:ext cx="6858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04799" y="1845826"/>
            <a:ext cx="5312229" cy="5616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intrusive rock: forms in Earth strata"/>
          <p:cNvPicPr/>
          <p:nvPr/>
        </p:nvPicPr>
        <p:blipFill>
          <a:blip r:embed="rId2" cstate="print"/>
          <a:srcRect l="49767" t="46944"/>
          <a:stretch>
            <a:fillRect/>
          </a:stretch>
        </p:blipFill>
        <p:spPr bwMode="auto">
          <a:xfrm>
            <a:off x="-1" y="326571"/>
            <a:ext cx="10820401" cy="653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5892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3F8C8-F75D-4C8C-9BD5-3496E10F4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Sills and Dikes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249A8-F287-48F9-B2B4-2F515E8AB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Sills</a:t>
            </a:r>
            <a:r>
              <a:rPr lang="en-CA" dirty="0"/>
              <a:t> and </a:t>
            </a:r>
            <a:r>
              <a:rPr lang="en-CA" b="1" dirty="0"/>
              <a:t>Dikes </a:t>
            </a:r>
            <a:r>
              <a:rPr lang="en-CA" dirty="0"/>
              <a:t>are bodies of magma that intrude into a fracture. </a:t>
            </a:r>
          </a:p>
          <a:p>
            <a:r>
              <a:rPr lang="en-CA" dirty="0"/>
              <a:t>Sills follow bedding planes (horizontal), whereas dikes cross-cut beds (vertical).</a:t>
            </a:r>
          </a:p>
          <a:p>
            <a:endParaRPr lang="en-CA" dirty="0"/>
          </a:p>
        </p:txBody>
      </p:sp>
      <p:pic>
        <p:nvPicPr>
          <p:cNvPr id="2050" name="Picture 2" descr="Picture">
            <a:extLst>
              <a:ext uri="{FF2B5EF4-FFF2-40B4-BE49-F238E27FC236}">
                <a16:creationId xmlns:a16="http://schemas.microsoft.com/office/drawing/2014/main" id="{A1672F5D-89C3-40B7-9919-AA5881DFA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783" y="4001294"/>
            <a:ext cx="5386388" cy="39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commons/thumb/a/a3/Geological_Dike_Cross-Island_Trail_Alaska.jpg/220px-Geological_Dike_Cross-Island_Trail_Alaska.jpg">
            <a:hlinkClick r:id="rId3"/>
            <a:extLst>
              <a:ext uri="{FF2B5EF4-FFF2-40B4-BE49-F238E27FC236}">
                <a16:creationId xmlns:a16="http://schemas.microsoft.com/office/drawing/2014/main" id="{8E66A13A-65CA-47B7-9339-1808D7EAACF8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1294"/>
            <a:ext cx="4030096" cy="332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Picture">
            <a:extLst>
              <a:ext uri="{FF2B5EF4-FFF2-40B4-BE49-F238E27FC236}">
                <a16:creationId xmlns:a16="http://schemas.microsoft.com/office/drawing/2014/main" id="{D59CDD81-BB30-45B8-989C-C70FA4EBF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810" y="3763746"/>
            <a:ext cx="4030096" cy="271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6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D12F2-F180-430F-B570-92A8D16CA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Volcanic Landforms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A97CA-9B65-4883-9129-75792DBA0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i="1" dirty="0"/>
              <a:t>Volcanic landforms are divided into:  </a:t>
            </a:r>
            <a:r>
              <a:rPr lang="en-CA" b="1" i="1" dirty="0"/>
              <a:t>extrusive and intrusive landforms</a:t>
            </a:r>
            <a:r>
              <a:rPr lang="en-CA" i="1" dirty="0"/>
              <a:t> </a:t>
            </a:r>
          </a:p>
          <a:p>
            <a:r>
              <a:rPr lang="en-CA" dirty="0"/>
              <a:t>based on weather magma cools </a:t>
            </a:r>
            <a:r>
              <a:rPr lang="en-CA" b="1" dirty="0"/>
              <a:t>within </a:t>
            </a:r>
            <a:r>
              <a:rPr lang="en-CA" dirty="0"/>
              <a:t>the crust or </a:t>
            </a:r>
            <a:r>
              <a:rPr lang="en-CA" b="1" dirty="0"/>
              <a:t>above the crust.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0186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3F8C8-F75D-4C8C-9BD5-3496E10F4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Sills and Dikes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249A8-F287-48F9-B2B4-2F515E8AB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pic>
        <p:nvPicPr>
          <p:cNvPr id="5" name="Picture 4" descr="intrusive rock: forms in Earth strata">
            <a:extLst>
              <a:ext uri="{FF2B5EF4-FFF2-40B4-BE49-F238E27FC236}">
                <a16:creationId xmlns:a16="http://schemas.microsoft.com/office/drawing/2014/main" id="{FE1E9E2C-10E4-4ED2-AF13-457C628CF57D}"/>
              </a:ext>
            </a:extLst>
          </p:cNvPr>
          <p:cNvPicPr/>
          <p:nvPr/>
        </p:nvPicPr>
        <p:blipFill>
          <a:blip r:embed="rId2" cstate="print"/>
          <a:srcRect r="50465" b="52222"/>
          <a:stretch>
            <a:fillRect/>
          </a:stretch>
        </p:blipFill>
        <p:spPr bwMode="auto">
          <a:xfrm>
            <a:off x="838200" y="1560399"/>
            <a:ext cx="9065078" cy="488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5049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174C0-99BE-49F7-B9F6-41824C789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2D1F6-2ED1-4EB2-95D1-A56A48E15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Melting Temperature of Rocks Graphing Exercise</a:t>
            </a:r>
          </a:p>
        </p:txBody>
      </p:sp>
    </p:spTree>
    <p:extLst>
      <p:ext uri="{BB962C8B-B14F-4D97-AF65-F5344CB8AC3E}">
        <p14:creationId xmlns:p14="http://schemas.microsoft.com/office/powerpoint/2010/main" val="1357983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1F97B-9645-4C9C-8985-8070C80AC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Extrusive Landforms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684D2-DA07-44CD-9B8E-DD4343F26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i="1" dirty="0"/>
              <a:t>Extrusive landforms are formed from material thrown out during volcanic activity:</a:t>
            </a:r>
          </a:p>
          <a:p>
            <a:r>
              <a:rPr lang="en-CA" dirty="0"/>
              <a:t>Volcanoes</a:t>
            </a:r>
          </a:p>
          <a:p>
            <a:r>
              <a:rPr lang="en-CA" dirty="0"/>
              <a:t>Craters, calderas, lava domes and lava plateaus, columnar jointing</a:t>
            </a:r>
          </a:p>
          <a:p>
            <a:r>
              <a:rPr lang="en-CA" dirty="0"/>
              <a:t>Mid-Ocean Ridges</a:t>
            </a:r>
          </a:p>
        </p:txBody>
      </p:sp>
    </p:spTree>
    <p:extLst>
      <p:ext uri="{BB962C8B-B14F-4D97-AF65-F5344CB8AC3E}">
        <p14:creationId xmlns:p14="http://schemas.microsoft.com/office/powerpoint/2010/main" val="329312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0CCB3-4E6B-4BE1-9C8E-5763DA94C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Craters</a:t>
            </a:r>
          </a:p>
        </p:txBody>
      </p:sp>
      <p:pic>
        <p:nvPicPr>
          <p:cNvPr id="1026" name="Picture 2" descr="Image result for volcano crater image">
            <a:extLst>
              <a:ext uri="{FF2B5EF4-FFF2-40B4-BE49-F238E27FC236}">
                <a16:creationId xmlns:a16="http://schemas.microsoft.com/office/drawing/2014/main" id="{69681766-8CE6-4000-A196-4CC2B2B3B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 r="1" b="2236"/>
          <a:stretch/>
        </p:blipFill>
        <p:spPr bwMode="auto">
          <a:xfrm>
            <a:off x="6632714" y="1"/>
            <a:ext cx="3674754" cy="2106932"/>
          </a:xfrm>
          <a:custGeom>
            <a:avLst/>
            <a:gdLst>
              <a:gd name="connsiteX0" fmla="*/ 21954 w 3674754"/>
              <a:gd name="connsiteY0" fmla="*/ 0 h 2106932"/>
              <a:gd name="connsiteX1" fmla="*/ 3652800 w 3674754"/>
              <a:gd name="connsiteY1" fmla="*/ 0 h 2106932"/>
              <a:gd name="connsiteX2" fmla="*/ 3665268 w 3674754"/>
              <a:gd name="connsiteY2" fmla="*/ 81694 h 2106932"/>
              <a:gd name="connsiteX3" fmla="*/ 3674754 w 3674754"/>
              <a:gd name="connsiteY3" fmla="*/ 269555 h 2106932"/>
              <a:gd name="connsiteX4" fmla="*/ 1837377 w 3674754"/>
              <a:gd name="connsiteY4" fmla="*/ 2106932 h 2106932"/>
              <a:gd name="connsiteX5" fmla="*/ 0 w 3674754"/>
              <a:gd name="connsiteY5" fmla="*/ 269555 h 2106932"/>
              <a:gd name="connsiteX6" fmla="*/ 9486 w 3674754"/>
              <a:gd name="connsiteY6" fmla="*/ 81694 h 210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D9018-2767-4C7F-A3EC-2DF64B9D1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6158836" cy="4432592"/>
          </a:xfrm>
        </p:spPr>
        <p:txBody>
          <a:bodyPr anchor="ctr"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Funnel-shaped pit at the top of a volcanic vent</a:t>
            </a:r>
          </a:p>
          <a:p>
            <a:r>
              <a:rPr lang="en-CA" dirty="0">
                <a:solidFill>
                  <a:srgbClr val="000000"/>
                </a:solidFill>
              </a:rPr>
              <a:t>Formed when material is blown out of the volcano by explosions</a:t>
            </a:r>
          </a:p>
          <a:p>
            <a:r>
              <a:rPr lang="en-CA" dirty="0">
                <a:solidFill>
                  <a:srgbClr val="000000"/>
                </a:solidFill>
              </a:rPr>
              <a:t>Becomes wider by weathering and erosion</a:t>
            </a:r>
          </a:p>
          <a:p>
            <a:endParaRPr lang="en-CA" sz="2000" dirty="0">
              <a:solidFill>
                <a:srgbClr val="000000"/>
              </a:solidFill>
            </a:endParaRPr>
          </a:p>
        </p:txBody>
      </p:sp>
      <p:pic>
        <p:nvPicPr>
          <p:cNvPr id="1028" name="Picture 4" descr="Image result for volcano crater image">
            <a:extLst>
              <a:ext uri="{FF2B5EF4-FFF2-40B4-BE49-F238E27FC236}">
                <a16:creationId xmlns:a16="http://schemas.microsoft.com/office/drawing/2014/main" id="{9D4D7D0A-380F-4090-88F0-8DCC50054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6" b="-1"/>
          <a:stretch/>
        </p:blipFill>
        <p:spPr bwMode="auto">
          <a:xfrm>
            <a:off x="7399326" y="3086207"/>
            <a:ext cx="4792674" cy="3781268"/>
          </a:xfrm>
          <a:custGeom>
            <a:avLst/>
            <a:gdLst>
              <a:gd name="connsiteX0" fmla="*/ 2554615 w 4792674"/>
              <a:gd name="connsiteY0" fmla="*/ 0 h 3781268"/>
              <a:gd name="connsiteX1" fmla="*/ 4672942 w 4792674"/>
              <a:gd name="connsiteY1" fmla="*/ 1126306 h 3781268"/>
              <a:gd name="connsiteX2" fmla="*/ 4792674 w 4792674"/>
              <a:gd name="connsiteY2" fmla="*/ 1323391 h 3781268"/>
              <a:gd name="connsiteX3" fmla="*/ 4792674 w 4792674"/>
              <a:gd name="connsiteY3" fmla="*/ 3781268 h 3781268"/>
              <a:gd name="connsiteX4" fmla="*/ 313779 w 4792674"/>
              <a:gd name="connsiteY4" fmla="*/ 3781268 h 3781268"/>
              <a:gd name="connsiteX5" fmla="*/ 308328 w 4792674"/>
              <a:gd name="connsiteY5" fmla="*/ 3772297 h 3781268"/>
              <a:gd name="connsiteX6" fmla="*/ 0 w 4792674"/>
              <a:gd name="connsiteY6" fmla="*/ 2554615 h 3781268"/>
              <a:gd name="connsiteX7" fmla="*/ 2554615 w 4792674"/>
              <a:gd name="connsiteY7" fmla="*/ 0 h 378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9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0CCB3-4E6B-4BE1-9C8E-5763DA94C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Calderas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D9018-2767-4C7F-A3EC-2DF64B9D1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0752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Calderas form when a volcanic cone collapses or by discharge of large amounts of magma </a:t>
            </a:r>
          </a:p>
          <a:p>
            <a:r>
              <a:rPr lang="en-CA" dirty="0" err="1"/>
              <a:t>Eg.</a:t>
            </a:r>
            <a:r>
              <a:rPr lang="en-CA" dirty="0"/>
              <a:t> Santorini</a:t>
            </a:r>
          </a:p>
        </p:txBody>
      </p:sp>
      <p:pic>
        <p:nvPicPr>
          <p:cNvPr id="2050" name="Picture 2" descr="Image result for caldera images santorini">
            <a:extLst>
              <a:ext uri="{FF2B5EF4-FFF2-40B4-BE49-F238E27FC236}">
                <a16:creationId xmlns:a16="http://schemas.microsoft.com/office/drawing/2014/main" id="{DC42CD4A-0AF1-41E7-BD87-9E898CEDF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0"/>
            <a:ext cx="5048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131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A55C9-E4C1-41CB-AA7A-327D377F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Lava Domes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BFDE4-B8D6-45D7-A659-350AFB04E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84914" cy="4351338"/>
          </a:xfrm>
        </p:spPr>
        <p:txBody>
          <a:bodyPr/>
          <a:lstStyle/>
          <a:p>
            <a:r>
              <a:rPr lang="en-CA" dirty="0"/>
              <a:t>A </a:t>
            </a:r>
            <a:r>
              <a:rPr lang="en-CA" b="1" dirty="0"/>
              <a:t>lava dome</a:t>
            </a:r>
            <a:r>
              <a:rPr lang="en-CA" dirty="0"/>
              <a:t> is a roughly circular mound-shaped protrusion resulting from the slow extrusion of viscous </a:t>
            </a:r>
            <a:r>
              <a:rPr lang="en-CA" b="1" dirty="0"/>
              <a:t>lava</a:t>
            </a:r>
            <a:r>
              <a:rPr lang="en-CA" dirty="0"/>
              <a:t> from a volcano.</a:t>
            </a:r>
          </a:p>
        </p:txBody>
      </p:sp>
      <p:pic>
        <p:nvPicPr>
          <p:cNvPr id="8194" name="Picture 2" descr="Image result for lava dome">
            <a:extLst>
              <a:ext uri="{FF2B5EF4-FFF2-40B4-BE49-F238E27FC236}">
                <a16:creationId xmlns:a16="http://schemas.microsoft.com/office/drawing/2014/main" id="{91C9958C-92B3-425F-B014-9C380A42C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7"/>
          <a:stretch/>
        </p:blipFill>
        <p:spPr bwMode="auto">
          <a:xfrm>
            <a:off x="5323114" y="1620044"/>
            <a:ext cx="6030686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530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50FF0-BF3C-4D76-A502-867BB20C8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Lava Flows</a:t>
            </a:r>
          </a:p>
        </p:txBody>
      </p:sp>
      <p:pic>
        <p:nvPicPr>
          <p:cNvPr id="2050" name="Picture 2" descr="Image result for lava flow image">
            <a:extLst>
              <a:ext uri="{FF2B5EF4-FFF2-40B4-BE49-F238E27FC236}">
                <a16:creationId xmlns:a16="http://schemas.microsoft.com/office/drawing/2014/main" id="{84D05262-DEB3-4373-A5FE-A48A50176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587" y="577959"/>
            <a:ext cx="7861081" cy="589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948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ED71A-EEF5-4BD4-95FF-C13FEC225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Columnar Jointing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90738E-3CBF-4059-B4AB-3106F6AD5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0595" y="1355362"/>
            <a:ext cx="7868902" cy="587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75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devil's causeway">
            <a:extLst>
              <a:ext uri="{FF2B5EF4-FFF2-40B4-BE49-F238E27FC236}">
                <a16:creationId xmlns:a16="http://schemas.microsoft.com/office/drawing/2014/main" id="{6A5B00F8-3317-43A8-981D-60F00F1C16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604C74-7886-47EC-AB68-803670F8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The </a:t>
            </a:r>
            <a:r>
              <a:rPr lang="en-US" sz="23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Giant's Causeway</a:t>
            </a:r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 is an area of about 40,000 interlocking basalt columns, the result of an ancient volcanic fissure eruption.</a:t>
            </a:r>
          </a:p>
        </p:txBody>
      </p:sp>
    </p:spTree>
    <p:extLst>
      <p:ext uri="{BB962C8B-B14F-4D97-AF65-F5344CB8AC3E}">
        <p14:creationId xmlns:p14="http://schemas.microsoft.com/office/powerpoint/2010/main" val="2041849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274</Words>
  <Application>Microsoft Office PowerPoint</Application>
  <PresentationFormat>Widescreen</PresentationFormat>
  <Paragraphs>55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Helvetica</vt:lpstr>
      <vt:lpstr>Times New Roman</vt:lpstr>
      <vt:lpstr>Office Theme</vt:lpstr>
      <vt:lpstr>INTRUSIVE AND EXTRUSIVE VOLCANIC FEATURES</vt:lpstr>
      <vt:lpstr>Volcanic Landforms</vt:lpstr>
      <vt:lpstr>Extrusive Landforms</vt:lpstr>
      <vt:lpstr>Craters</vt:lpstr>
      <vt:lpstr>Calderas</vt:lpstr>
      <vt:lpstr>Lava Domes</vt:lpstr>
      <vt:lpstr>Lava Flows</vt:lpstr>
      <vt:lpstr>Columnar Jointing</vt:lpstr>
      <vt:lpstr>The Giant's Causeway is an area of about 40,000 interlocking basalt columns, the result of an ancient volcanic fissure eruption.</vt:lpstr>
      <vt:lpstr>Giant’s Causeway, Northern Ireland</vt:lpstr>
      <vt:lpstr>Lava Tubes</vt:lpstr>
      <vt:lpstr>Rift Zone</vt:lpstr>
      <vt:lpstr>Intrusive Landforms (Below the crust)</vt:lpstr>
      <vt:lpstr>Intrusive Features: Plutons</vt:lpstr>
      <vt:lpstr>PowerPoint Presentation</vt:lpstr>
      <vt:lpstr>Batholiths</vt:lpstr>
      <vt:lpstr>PowerPoint Presentation</vt:lpstr>
      <vt:lpstr>PowerPoint Presentation</vt:lpstr>
      <vt:lpstr>Sills and Dikes</vt:lpstr>
      <vt:lpstr>Sills and Dikes</vt:lpstr>
      <vt:lpstr>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Tammy Wilson</dc:creator>
  <cp:lastModifiedBy>Tammy Wilson</cp:lastModifiedBy>
  <cp:revision>1</cp:revision>
  <dcterms:created xsi:type="dcterms:W3CDTF">2019-01-27T17:49:07Z</dcterms:created>
  <dcterms:modified xsi:type="dcterms:W3CDTF">2019-01-27T17:50:29Z</dcterms:modified>
</cp:coreProperties>
</file>