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70"/>
  </p:notesMasterIdLst>
  <p:sldIdLst>
    <p:sldId id="270" r:id="rId2"/>
    <p:sldId id="318" r:id="rId3"/>
    <p:sldId id="262" r:id="rId4"/>
    <p:sldId id="321" r:id="rId5"/>
    <p:sldId id="263" r:id="rId6"/>
    <p:sldId id="322" r:id="rId7"/>
    <p:sldId id="323" r:id="rId8"/>
    <p:sldId id="324" r:id="rId9"/>
    <p:sldId id="325" r:id="rId10"/>
    <p:sldId id="276" r:id="rId11"/>
    <p:sldId id="277" r:id="rId12"/>
    <p:sldId id="278" r:id="rId13"/>
    <p:sldId id="264" r:id="rId14"/>
    <p:sldId id="272" r:id="rId15"/>
    <p:sldId id="273" r:id="rId16"/>
    <p:sldId id="274" r:id="rId17"/>
    <p:sldId id="280" r:id="rId18"/>
    <p:sldId id="265" r:id="rId19"/>
    <p:sldId id="326" r:id="rId20"/>
    <p:sldId id="275" r:id="rId21"/>
    <p:sldId id="281" r:id="rId22"/>
    <p:sldId id="282" r:id="rId23"/>
    <p:sldId id="283" r:id="rId24"/>
    <p:sldId id="284" r:id="rId25"/>
    <p:sldId id="266" r:id="rId26"/>
    <p:sldId id="329" r:id="rId27"/>
    <p:sldId id="328" r:id="rId28"/>
    <p:sldId id="330" r:id="rId29"/>
    <p:sldId id="327" r:id="rId30"/>
    <p:sldId id="285" r:id="rId31"/>
    <p:sldId id="287" r:id="rId32"/>
    <p:sldId id="288" r:id="rId33"/>
    <p:sldId id="286" r:id="rId34"/>
    <p:sldId id="319" r:id="rId35"/>
    <p:sldId id="289" r:id="rId36"/>
    <p:sldId id="290" r:id="rId37"/>
    <p:sldId id="291" r:id="rId38"/>
    <p:sldId id="292" r:id="rId39"/>
    <p:sldId id="293" r:id="rId40"/>
    <p:sldId id="331" r:id="rId41"/>
    <p:sldId id="294" r:id="rId42"/>
    <p:sldId id="267" r:id="rId43"/>
    <p:sldId id="332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269" r:id="rId66"/>
    <p:sldId id="317" r:id="rId67"/>
    <p:sldId id="316" r:id="rId68"/>
    <p:sldId id="268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613"/>
    <a:srgbClr val="CEF7E5"/>
    <a:srgbClr val="0DC62B"/>
    <a:srgbClr val="FFFFFF"/>
    <a:srgbClr val="E2C200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79" autoAdjust="0"/>
  </p:normalViewPr>
  <p:slideViewPr>
    <p:cSldViewPr>
      <p:cViewPr varScale="1">
        <p:scale>
          <a:sx n="56" d="100"/>
          <a:sy n="56" d="100"/>
        </p:scale>
        <p:origin x="2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E00758-2EB4-4836-AEB2-1A997E997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/>
              <a:t>Which parts of PT do elements come from?</a:t>
            </a:r>
          </a:p>
          <a:p>
            <a:endParaRPr lang="en-C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7DB9900-55D4-44F8-9A5C-43C8088F152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C53AC6C-4DE2-46FF-8349-31EC029AE084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55BD269-5BE0-45A9-9B19-5A6C12B9B1D6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D69E161-783B-4F30-85BE-17F569F610A9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85B7E9E2-27B0-458C-AC67-DDFB73C28F0A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0F8179C-942B-4A29-9F39-B5A8734501A7}" type="slidenum">
              <a:rPr lang="en-US" altLang="en-US" sz="1200" smtClean="0"/>
              <a:pPr/>
              <a:t>65</a:t>
            </a:fld>
            <a:endParaRPr lang="en-US" alt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CBCAB4A-62E7-4954-AB48-F89615EC121D}" type="slidenum">
              <a:rPr lang="en-US" altLang="en-US" sz="1200" smtClean="0"/>
              <a:pPr/>
              <a:t>68</a:t>
            </a:fld>
            <a:endParaRPr lang="en-US" alt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6C37FC7-32FB-470A-B74A-D46D7276D178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A57E404-D723-4B7F-8A92-145BCAE6CD57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62BBAC5-FAA9-4885-BBC8-D81D30B98BEF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1A9EEA4F-330A-40BF-A70D-63F832B135AB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E587985-A172-41C1-AE91-099BF9FB287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513787F5-8E71-4328-8DB1-DADE4112CE8F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DA623794-C271-44EC-9781-D4F5530EF7A4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628961E-F96B-45FE-9B63-95A9C5EF46C4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5" name="Rectangle 6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>
                <a:defRPr/>
              </a:pPr>
              <a:endParaRPr lang="en-CA" altLang="en-US"/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0" y="2208"/>
              <a:ext cx="5756" cy="240"/>
              <a:chOff x="0" y="768"/>
              <a:chExt cx="5760" cy="197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>
                  <a:defRPr/>
                </a:pPr>
                <a:endParaRPr lang="en-CA" alt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CA" altLang="en-US">
                  <a:latin typeface="Times" panose="02020603050405020304" pitchFamily="18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>
                  <a:defRPr/>
                </a:pPr>
                <a:endParaRPr lang="en-CA" altLang="en-US"/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>
                <a:defRPr/>
              </a:pPr>
              <a:endParaRPr lang="en-CA" altLang="en-US"/>
            </a:p>
          </p:txBody>
        </p:sp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endParaRPr lang="en-CA" altLang="en-US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panose="02020603050405020304" pitchFamily="18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AE7C0C-80C7-4CBC-BA04-150EBA89E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5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225098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113973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346787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420663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337713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173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8050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365750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269480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285977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339966">
                  <a:gamma/>
                  <a:tint val="0"/>
                  <a:invGamma/>
                </a:srgbClr>
              </a:gs>
              <a:gs pos="50000">
                <a:srgbClr val="339966">
                  <a:alpha val="5000"/>
                </a:srgbClr>
              </a:gs>
              <a:gs pos="100000">
                <a:srgbClr val="339966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CA" altLang="en-US">
              <a:latin typeface="Times" panose="02020603050405020304" pitchFamily="18" charset="0"/>
            </a:endParaRPr>
          </a:p>
        </p:txBody>
      </p:sp>
      <p:sp>
        <p:nvSpPr>
          <p:cNvPr id="1030" name="AutoShape 3"/>
          <p:cNvSpPr>
            <a:spLocks noChangeArrowheads="1"/>
          </p:cNvSpPr>
          <p:nvPr/>
        </p:nvSpPr>
        <p:spPr bwMode="auto">
          <a:xfrm flipH="1">
            <a:off x="883920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008000">
                  <a:alpha val="4999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defRPr/>
            </a:pPr>
            <a:endParaRPr lang="en-CA" altLang="en-US">
              <a:latin typeface="Times" panose="02020603050405020304" pitchFamily="18" charset="0"/>
            </a:endParaRP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3" name="Picture 21" descr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120015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23"/>
          <p:cNvSpPr>
            <a:spLocks noChangeArrowheads="1"/>
          </p:cNvSpPr>
          <p:nvPr userDrawn="1"/>
        </p:nvSpPr>
        <p:spPr bwMode="auto">
          <a:xfrm>
            <a:off x="6862763" y="6254750"/>
            <a:ext cx="1824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endParaRPr lang="en-GB" altLang="en-US"/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5532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EF7E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science.com/bc10/pgs/quiz_section4.2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Find the pattern in the names of these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Sodium bromide</a:t>
            </a:r>
          </a:p>
          <a:p>
            <a:r>
              <a:rPr lang="en-CA" altLang="en-US"/>
              <a:t>Magnesium sulfide</a:t>
            </a:r>
          </a:p>
          <a:p>
            <a:r>
              <a:rPr lang="en-CA" altLang="en-US"/>
              <a:t>Iron (III) oxide</a:t>
            </a:r>
          </a:p>
          <a:p>
            <a:r>
              <a:rPr lang="en-CA" altLang="en-US"/>
              <a:t>Lead (IV) nitride</a:t>
            </a:r>
          </a:p>
          <a:p>
            <a:endParaRPr lang="en-CA" altLang="en-US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750" y="304800"/>
            <a:ext cx="7043738" cy="1066800"/>
          </a:xfrm>
        </p:spPr>
        <p:txBody>
          <a:bodyPr/>
          <a:lstStyle/>
          <a:p>
            <a:r>
              <a:rPr lang="en-CA" altLang="en-US"/>
              <a:t> Name these ionic compounds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potassium and oxygen</a:t>
            </a:r>
          </a:p>
          <a:p>
            <a:r>
              <a:rPr lang="en-CA" altLang="en-US"/>
              <a:t>calcium and chlorine</a:t>
            </a:r>
          </a:p>
          <a:p>
            <a:r>
              <a:rPr lang="en-CA" altLang="en-US"/>
              <a:t>KBr </a:t>
            </a:r>
            <a:br>
              <a:rPr lang="en-CA" altLang="en-US"/>
            </a:br>
            <a:r>
              <a:rPr lang="en-CA" altLang="en-US"/>
              <a:t>NaCl </a:t>
            </a:r>
            <a:br>
              <a:rPr lang="en-CA" altLang="en-US"/>
            </a:br>
            <a:r>
              <a:rPr lang="en-CA" altLang="en-US"/>
              <a:t>NaF </a:t>
            </a:r>
            <a:br>
              <a:rPr lang="en-CA" altLang="en-US"/>
            </a:br>
            <a:r>
              <a:rPr lang="en-CA" altLang="en-US"/>
              <a:t>KI </a:t>
            </a:r>
            <a:br>
              <a:rPr lang="en-CA" altLang="en-US"/>
            </a:br>
            <a:endParaRPr lang="en-CA" alt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>
                <a:solidFill>
                  <a:srgbClr val="FF0000"/>
                </a:solidFill>
              </a:rPr>
              <a:t>Potassium oxide</a:t>
            </a:r>
          </a:p>
          <a:p>
            <a:r>
              <a:rPr lang="en-CA" altLang="en-US">
                <a:solidFill>
                  <a:srgbClr val="FF0000"/>
                </a:solidFill>
              </a:rPr>
              <a:t>Calcium chloride</a:t>
            </a:r>
          </a:p>
          <a:p>
            <a:r>
              <a:rPr lang="en-CA" altLang="en-US"/>
              <a:t>KBr - </a:t>
            </a:r>
            <a:r>
              <a:rPr lang="en-CA" altLang="en-US">
                <a:solidFill>
                  <a:srgbClr val="FF0000"/>
                </a:solidFill>
              </a:rPr>
              <a:t>potassium bromide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/>
              <a:t>NaCl - </a:t>
            </a:r>
            <a:r>
              <a:rPr lang="en-CA" altLang="en-US">
                <a:solidFill>
                  <a:srgbClr val="FF0000"/>
                </a:solidFill>
              </a:rPr>
              <a:t>sodium chloride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/>
              <a:t>NaF - </a:t>
            </a:r>
            <a:r>
              <a:rPr lang="en-CA" altLang="en-US">
                <a:solidFill>
                  <a:srgbClr val="FF0000"/>
                </a:solidFill>
              </a:rPr>
              <a:t>sodium fluoride</a:t>
            </a:r>
            <a:br>
              <a:rPr lang="en-CA" altLang="en-US"/>
            </a:br>
            <a:r>
              <a:rPr lang="en-CA" altLang="en-US"/>
              <a:t>KI - </a:t>
            </a:r>
            <a:r>
              <a:rPr lang="en-CA" altLang="en-US">
                <a:solidFill>
                  <a:srgbClr val="FF0000"/>
                </a:solidFill>
              </a:rPr>
              <a:t>potassium iodide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What do you think the subscript means?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CaCl</a:t>
            </a:r>
            <a:r>
              <a:rPr lang="en-CA" altLang="en-US" baseline="-25000"/>
              <a:t>2</a:t>
            </a:r>
          </a:p>
          <a:p>
            <a:endParaRPr lang="en-CA" altLang="en-US"/>
          </a:p>
          <a:p>
            <a:endParaRPr lang="en-CA" alt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CA" altLang="en-US"/>
              <a:t> Writing Formulas of Ionic Compounds</a:t>
            </a:r>
            <a:endParaRPr lang="en-US" alt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2133600"/>
          </a:xfrm>
        </p:spPr>
        <p:txBody>
          <a:bodyPr/>
          <a:lstStyle/>
          <a:p>
            <a:pPr lvl="1" eaLnBrk="1" hangingPunct="1"/>
            <a:r>
              <a:rPr lang="en-US" altLang="en-US" sz="2800"/>
              <a:t>Positive charges </a:t>
            </a:r>
            <a:r>
              <a:rPr lang="en-US" altLang="en-US" sz="2800" u="sng"/>
              <a:t>balance </a:t>
            </a:r>
            <a:r>
              <a:rPr lang="en-US" altLang="en-US" sz="2800"/>
              <a:t> the negative charges.</a:t>
            </a:r>
          </a:p>
          <a:p>
            <a:pPr lvl="1" eaLnBrk="1" hangingPunct="1"/>
            <a:r>
              <a:rPr lang="en-CA" altLang="en-US" sz="2800"/>
              <a:t>Use </a:t>
            </a:r>
            <a:r>
              <a:rPr lang="en-CA" altLang="en-US" sz="2800" u="sng"/>
              <a:t>subscripts </a:t>
            </a:r>
            <a:r>
              <a:rPr lang="en-CA" altLang="en-US" sz="2800"/>
              <a:t>to indicate </a:t>
            </a:r>
            <a:r>
              <a:rPr lang="en-CA" altLang="en-US" sz="2800" u="sng"/>
              <a:t>ratio</a:t>
            </a:r>
            <a:r>
              <a:rPr lang="en-CA" altLang="en-US" sz="2800"/>
              <a:t> of ions.</a:t>
            </a:r>
          </a:p>
          <a:p>
            <a:pPr lvl="1" eaLnBrk="1" hangingPunct="1"/>
            <a:r>
              <a:rPr lang="en-US" altLang="en-US" sz="2800"/>
              <a:t>The ratio of positive : negative charges gives the proper formula.</a:t>
            </a:r>
          </a:p>
          <a:p>
            <a:pPr lvl="2" eaLnBrk="1" hangingPunct="1"/>
            <a:r>
              <a:rPr lang="en-US" altLang="en-US" sz="2800"/>
              <a:t>The ratio is always written in </a:t>
            </a:r>
            <a:r>
              <a:rPr lang="en-US" altLang="en-US" sz="2800" u="sng"/>
              <a:t>reduced form</a:t>
            </a:r>
            <a:r>
              <a:rPr lang="en-US" altLang="en-US" sz="2800"/>
              <a:t>.</a:t>
            </a:r>
          </a:p>
          <a:p>
            <a:pPr lvl="1" eaLnBrk="1" hangingPunct="1"/>
            <a:r>
              <a:rPr lang="en-US" altLang="en-US" sz="2800"/>
              <a:t>What is the formula for magnesium phosphide?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262813" y="6172200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188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28600" y="3294063"/>
            <a:ext cx="8534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tabLst>
                <a:tab pos="3617913" algn="l"/>
              </a:tabLs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/>
            <a:endParaRPr lang="en-US" altLang="en-US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228600" y="4876800"/>
            <a:ext cx="8534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endParaRPr lang="en-US" altLang="en-US" baseline="-25000"/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228600" y="5238750"/>
            <a:ext cx="853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tabLst>
                <a:tab pos="3617913" algn="l"/>
              </a:tabLs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1791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/>
            <a:endParaRPr lang="en-US" altLang="en-US" baseline="-25000"/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4859338" y="5324475"/>
            <a:ext cx="17637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Calcium oxide, also known as “quicklime” was once produced by cooking limestone in ancient kilns.</a:t>
            </a:r>
            <a:endParaRPr lang="en-CA" altLang="en-US" sz="1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049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876800"/>
            <a:ext cx="1671638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52400" y="1905000"/>
            <a:ext cx="83804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Magnesium is Mg</a:t>
            </a:r>
            <a:r>
              <a:rPr lang="en-US" altLang="en-US" sz="2800" b="0" baseline="30000">
                <a:latin typeface="Arial" panose="020B0604020202020204" pitchFamily="34" charset="0"/>
              </a:rPr>
              <a:t>2+</a:t>
            </a:r>
            <a:r>
              <a:rPr lang="en-US" altLang="en-US" sz="2800" b="0">
                <a:latin typeface="Arial" panose="020B0604020202020204" pitchFamily="34" charset="0"/>
              </a:rPr>
              <a:t>          Phosphorous is P</a:t>
            </a:r>
            <a:r>
              <a:rPr lang="en-US" altLang="en-US" sz="2800" b="0" baseline="30000">
                <a:latin typeface="Arial" panose="020B0604020202020204" pitchFamily="34" charset="0"/>
              </a:rPr>
              <a:t>3–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0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Lowest common multiple of 2 and 3 is 6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0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3 Mg</a:t>
            </a:r>
            <a:r>
              <a:rPr lang="en-US" altLang="en-US" sz="2800" b="0" baseline="30000">
                <a:latin typeface="Arial" panose="020B0604020202020204" pitchFamily="34" charset="0"/>
              </a:rPr>
              <a:t>2+</a:t>
            </a:r>
            <a:r>
              <a:rPr lang="en-US" altLang="en-US" sz="2800" b="0">
                <a:latin typeface="Arial" panose="020B0604020202020204" pitchFamily="34" charset="0"/>
              </a:rPr>
              <a:t> ions and 2 P</a:t>
            </a:r>
            <a:r>
              <a:rPr lang="en-US" altLang="en-US" sz="2800" b="0" baseline="30000">
                <a:latin typeface="Arial" panose="020B0604020202020204" pitchFamily="34" charset="0"/>
              </a:rPr>
              <a:t>3– </a:t>
            </a:r>
            <a:r>
              <a:rPr lang="en-US" altLang="en-US" sz="2800" b="0">
                <a:latin typeface="Arial" panose="020B0604020202020204" pitchFamily="34" charset="0"/>
              </a:rPr>
              <a:t>ions</a:t>
            </a:r>
            <a:endParaRPr lang="en-US" altLang="en-US" sz="2800" b="0" baseline="30000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0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Arial" panose="020B0604020202020204" pitchFamily="34" charset="0"/>
              </a:rPr>
              <a:t>Mg</a:t>
            </a:r>
            <a:r>
              <a:rPr lang="en-US" altLang="en-US" sz="2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28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286000" y="3013075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Try the formula for calcium oxide.</a:t>
            </a:r>
            <a:endParaRPr lang="en-US" altLang="en-US" sz="2400" b="0" baseline="-25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altLang="en-US" sz="2800"/>
              <a:t>calcium is Ca</a:t>
            </a:r>
            <a:r>
              <a:rPr lang="en-US" altLang="en-US" sz="2800" baseline="30000"/>
              <a:t>2+</a:t>
            </a:r>
            <a:r>
              <a:rPr lang="en-US" altLang="en-US" sz="2800"/>
              <a:t>		oxygen is O</a:t>
            </a:r>
            <a:r>
              <a:rPr lang="en-US" altLang="en-US" sz="2800" baseline="30000"/>
              <a:t>2–</a:t>
            </a:r>
          </a:p>
          <a:p>
            <a:pPr lvl="2" eaLnBrk="1" hangingPunct="1"/>
            <a:r>
              <a:rPr lang="en-US" altLang="en-US" sz="2800"/>
              <a:t>1 Ca</a:t>
            </a:r>
            <a:r>
              <a:rPr lang="en-US" altLang="en-US" sz="2800" baseline="30000"/>
              <a:t>2+</a:t>
            </a:r>
            <a:r>
              <a:rPr lang="en-US" altLang="en-US" sz="2800"/>
              <a:t> ion          and 	1 O</a:t>
            </a:r>
            <a:r>
              <a:rPr lang="en-US" altLang="en-US" sz="2800" baseline="30000"/>
              <a:t>2– </a:t>
            </a:r>
            <a:r>
              <a:rPr lang="en-US" altLang="en-US" sz="2800"/>
              <a:t>ions</a:t>
            </a:r>
          </a:p>
          <a:p>
            <a:pPr lvl="2" eaLnBrk="1" hangingPunct="1"/>
            <a:endParaRPr lang="en-US" altLang="en-US" sz="2800" baseline="30000"/>
          </a:p>
          <a:p>
            <a:pPr lvl="2" eaLnBrk="1" hangingPunct="1"/>
            <a:endParaRPr lang="en-US" altLang="en-US" sz="2800" baseline="30000"/>
          </a:p>
          <a:p>
            <a:pPr lvl="2" eaLnBrk="1" hangingPunct="1"/>
            <a:r>
              <a:rPr lang="en-US" altLang="en-US" sz="2800"/>
              <a:t>Ca</a:t>
            </a:r>
            <a:r>
              <a:rPr lang="en-US" altLang="en-US" sz="2800" baseline="-25000"/>
              <a:t>2</a:t>
            </a:r>
            <a:r>
              <a:rPr lang="en-US" altLang="en-US" sz="2800"/>
              <a:t>O</a:t>
            </a:r>
            <a:r>
              <a:rPr lang="en-US" altLang="en-US" sz="2800" baseline="-25000"/>
              <a:t>2, </a:t>
            </a:r>
            <a:r>
              <a:rPr lang="en-US" altLang="en-US" sz="2800"/>
              <a:t>which is simplified and written as </a:t>
            </a:r>
            <a:r>
              <a:rPr lang="en-US" altLang="en-US" sz="2800">
                <a:solidFill>
                  <a:srgbClr val="FF0000"/>
                </a:solidFill>
              </a:rPr>
              <a:t>CaO</a:t>
            </a:r>
            <a:endParaRPr lang="en-US" altLang="en-US" sz="2800" baseline="-25000">
              <a:solidFill>
                <a:srgbClr val="FF0000"/>
              </a:solidFill>
            </a:endParaRPr>
          </a:p>
          <a:p>
            <a:endParaRPr lang="en-CA" altLang="en-US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3238"/>
            <a:ext cx="8610600" cy="47799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The positive charges will </a:t>
            </a:r>
            <a:r>
              <a:rPr lang="en-US" u="sng" dirty="0"/>
              <a:t>balance</a:t>
            </a:r>
            <a:r>
              <a:rPr lang="en-US" dirty="0"/>
              <a:t> out the negative charges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The formula is the </a:t>
            </a:r>
            <a:r>
              <a:rPr lang="en-US" i="1" u="sng" dirty="0"/>
              <a:t>ratio</a:t>
            </a:r>
            <a:r>
              <a:rPr lang="en-US" u="sng" dirty="0"/>
              <a:t> </a:t>
            </a:r>
            <a:r>
              <a:rPr lang="en-US" dirty="0"/>
              <a:t>of positive to negative charges, indicated with subscripts.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The ratio is always written in </a:t>
            </a:r>
            <a:r>
              <a:rPr lang="en-US" u="sng" dirty="0"/>
              <a:t>reduced form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Formula of an Ionic Compound </a:t>
            </a:r>
            <a:br>
              <a:rPr lang="en-GB" altLang="en-US"/>
            </a:br>
            <a:r>
              <a:rPr lang="en-GB" altLang="en-US"/>
              <a:t>with a Multivalent Metal</a:t>
            </a:r>
            <a:endParaRPr lang="en-US" altLang="en-US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638300"/>
            <a:ext cx="8534400" cy="1866900"/>
          </a:xfrm>
        </p:spPr>
        <p:txBody>
          <a:bodyPr/>
          <a:lstStyle/>
          <a:p>
            <a:pPr eaLnBrk="1" hangingPunct="1"/>
            <a:r>
              <a:rPr lang="en-US" altLang="en-US" sz="2800"/>
              <a:t>Some transitional metals are </a:t>
            </a:r>
            <a:r>
              <a:rPr lang="en-US" altLang="en-US" sz="2800" u="sng"/>
              <a:t>multivalent</a:t>
            </a:r>
            <a:r>
              <a:rPr lang="en-US" altLang="en-US" sz="2800"/>
              <a:t>, meaning they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800"/>
              <a:t>	have more than one ion form.</a:t>
            </a:r>
          </a:p>
          <a:p>
            <a:pPr lvl="1" eaLnBrk="1" hangingPunct="1"/>
            <a:r>
              <a:rPr lang="en-US" altLang="en-US" sz="2800"/>
              <a:t>On the periodic table, the </a:t>
            </a:r>
            <a:r>
              <a:rPr lang="en-US" altLang="en-US" sz="2800" u="sng"/>
              <a:t>most common </a:t>
            </a:r>
            <a:r>
              <a:rPr lang="en-US" altLang="en-US" sz="2800"/>
              <a:t>form of the ion is listed on </a:t>
            </a:r>
            <a:r>
              <a:rPr lang="en-US" altLang="en-US" sz="2800" u="sng"/>
              <a:t>top</a:t>
            </a:r>
            <a:r>
              <a:rPr lang="en-US" altLang="en-US" sz="2800"/>
              <a:t>.</a:t>
            </a:r>
          </a:p>
          <a:p>
            <a:pPr lvl="1" eaLnBrk="1" hangingPunct="1"/>
            <a:r>
              <a:rPr lang="en-US" altLang="en-US" sz="2800" u="sng"/>
              <a:t>Roman numerals </a:t>
            </a:r>
            <a:r>
              <a:rPr lang="en-US" altLang="en-US" sz="2800"/>
              <a:t>are used to indicate </a:t>
            </a:r>
            <a:r>
              <a:rPr lang="en-US" altLang="en-US" sz="2800" u="sng"/>
              <a:t>which ion was used</a:t>
            </a:r>
            <a:r>
              <a:rPr lang="en-US" altLang="en-US" sz="2800"/>
              <a:t>.</a:t>
            </a:r>
          </a:p>
          <a:p>
            <a:pPr lvl="1" eaLnBrk="1" hangingPunct="1"/>
            <a:r>
              <a:rPr lang="en-US" altLang="en-US" sz="2800"/>
              <a:t>For example, what is the formula manganese (III) sulphide?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6705600" y="61722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189 - 191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28600" y="5588000"/>
            <a:ext cx="853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tabLst>
                <a:tab pos="4195763" algn="l"/>
              </a:tabLs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/>
            <a:endParaRPr lang="en-US" altLang="en-US"/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5127625"/>
            <a:ext cx="13652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Formula of an Ionic Compound </a:t>
            </a:r>
            <a:br>
              <a:rPr lang="en-GB" altLang="en-US"/>
            </a:br>
            <a:r>
              <a:rPr lang="en-GB" altLang="en-US"/>
              <a:t>with a Multivalent Metal</a:t>
            </a:r>
            <a:endParaRPr lang="en-US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705600" y="61722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189 - 191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28600" y="2108200"/>
            <a:ext cx="8534400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tabLst>
                <a:tab pos="4195763" algn="l"/>
              </a:tabLs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/>
            <a:r>
              <a:rPr lang="en-US" altLang="en-US" sz="2800"/>
              <a:t>This manganese is Mn</a:t>
            </a:r>
            <a:r>
              <a:rPr lang="en-US" altLang="en-US" sz="2800" baseline="30000"/>
              <a:t>3+</a:t>
            </a:r>
            <a:r>
              <a:rPr lang="en-US" altLang="en-US" sz="2800"/>
              <a:t>.	sulfur is S</a:t>
            </a:r>
            <a:r>
              <a:rPr lang="en-US" altLang="en-US" sz="2800" baseline="30000"/>
              <a:t>2–</a:t>
            </a:r>
          </a:p>
          <a:p>
            <a:pPr lvl="2" eaLnBrk="1" hangingPunct="1"/>
            <a:r>
              <a:rPr lang="en-US" altLang="en-US" sz="2800"/>
              <a:t>Lowest common multiple of 3 and 2 is 6</a:t>
            </a:r>
          </a:p>
          <a:p>
            <a:pPr lvl="2" eaLnBrk="1" hangingPunct="1"/>
            <a:r>
              <a:rPr lang="en-US" altLang="en-US" sz="2800"/>
              <a:t>2 Mn</a:t>
            </a:r>
            <a:r>
              <a:rPr lang="en-US" altLang="en-US" sz="2800" baseline="30000"/>
              <a:t>3+</a:t>
            </a:r>
            <a:r>
              <a:rPr lang="en-US" altLang="en-US" sz="2800"/>
              <a:t> ions and 3 S</a:t>
            </a:r>
            <a:r>
              <a:rPr lang="en-US" altLang="en-US" sz="2800" baseline="30000"/>
              <a:t>2– </a:t>
            </a:r>
            <a:r>
              <a:rPr lang="en-US" altLang="en-US" sz="2800"/>
              <a:t>ions</a:t>
            </a:r>
            <a:endParaRPr lang="en-US" altLang="en-US" sz="2800" baseline="30000"/>
          </a:p>
          <a:p>
            <a:pPr lvl="2" eaLnBrk="1" hangingPunct="1"/>
            <a:r>
              <a:rPr lang="en-US" altLang="en-US" sz="2800">
                <a:solidFill>
                  <a:srgbClr val="FF0000"/>
                </a:solidFill>
              </a:rPr>
              <a:t>Mn</a:t>
            </a:r>
            <a:r>
              <a:rPr lang="en-US" altLang="en-US" sz="2800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28600" y="5588000"/>
            <a:ext cx="853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tabLst>
                <a:tab pos="4195763" algn="l"/>
              </a:tabLs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4195763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/>
            <a:endParaRPr lang="en-US" altLang="en-US"/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95408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228600" y="4648200"/>
            <a:ext cx="8534400" cy="1152525"/>
            <a:chOff x="144" y="2976"/>
            <a:chExt cx="5376" cy="726"/>
          </a:xfrm>
        </p:grpSpPr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144" y="3238"/>
              <a:ext cx="537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Font typeface="Times" panose="02020603050405020304" pitchFamily="18" charset="0"/>
                <a:buChar char="•"/>
                <a:defRPr sz="24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08585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42875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177165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lvl="1" eaLnBrk="1" hangingPunct="1"/>
              <a:r>
                <a:rPr lang="en-US" altLang="en-US"/>
                <a:t>Try the name for TiF</a:t>
              </a:r>
              <a:r>
                <a:rPr lang="en-US" altLang="en-US" baseline="-25000"/>
                <a:t>4</a:t>
              </a:r>
            </a:p>
          </p:txBody>
        </p:sp>
        <p:pic>
          <p:nvPicPr>
            <p:cNvPr id="2868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976"/>
              <a:ext cx="608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panose="02020603050405020304" pitchFamily="18" charset="0"/>
              <a:buNone/>
            </a:pPr>
            <a:endParaRPr lang="en-CA" alt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altLang="en-US" sz="2800"/>
              <a:t>titanium is Ti</a:t>
            </a:r>
            <a:r>
              <a:rPr lang="en-US" altLang="en-US" sz="2800" baseline="30000"/>
              <a:t>4+ </a:t>
            </a:r>
            <a:r>
              <a:rPr lang="en-US" altLang="en-US" sz="2800"/>
              <a:t>or</a:t>
            </a:r>
            <a:r>
              <a:rPr lang="en-US" altLang="en-US" sz="2800" baseline="30000"/>
              <a:t> </a:t>
            </a:r>
            <a:r>
              <a:rPr lang="en-US" altLang="en-US" sz="2800"/>
              <a:t>Ti</a:t>
            </a:r>
            <a:r>
              <a:rPr lang="en-US" altLang="en-US" sz="2800" baseline="30000"/>
              <a:t>3+ </a:t>
            </a:r>
            <a:r>
              <a:rPr lang="en-US" altLang="en-US" sz="2800"/>
              <a:t>	fluorine is F</a:t>
            </a:r>
            <a:r>
              <a:rPr lang="en-US" altLang="en-US" sz="2800" baseline="30000"/>
              <a:t>–</a:t>
            </a:r>
          </a:p>
          <a:p>
            <a:pPr lvl="2" eaLnBrk="1" hangingPunct="1"/>
            <a:r>
              <a:rPr lang="en-US" altLang="en-US" sz="2800"/>
              <a:t>1 Ti</a:t>
            </a:r>
            <a:r>
              <a:rPr lang="en-US" altLang="en-US" sz="2800" baseline="30000"/>
              <a:t>4+</a:t>
            </a:r>
            <a:r>
              <a:rPr lang="en-US" altLang="en-US" sz="2800"/>
              <a:t> ion and 4 F</a:t>
            </a:r>
            <a:r>
              <a:rPr lang="en-US" altLang="en-US" sz="2800" baseline="30000"/>
              <a:t>– </a:t>
            </a:r>
            <a:r>
              <a:rPr lang="en-US" altLang="en-US" sz="2800"/>
              <a:t>ions</a:t>
            </a:r>
            <a:endParaRPr lang="en-US" altLang="en-US" sz="2800" baseline="30000"/>
          </a:p>
          <a:p>
            <a:pPr lvl="2" eaLnBrk="1" hangingPunct="1"/>
            <a:r>
              <a:rPr lang="en-US" altLang="en-US" sz="2800">
                <a:solidFill>
                  <a:srgbClr val="FF0000"/>
                </a:solidFill>
              </a:rPr>
              <a:t>titanium (IV) fluoride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4648200"/>
            <a:ext cx="8534400" cy="1152525"/>
            <a:chOff x="144" y="2976"/>
            <a:chExt cx="5376" cy="726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44" y="3238"/>
              <a:ext cx="537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1"/>
                </a:buClr>
                <a:buFont typeface="Times" panose="02020603050405020304" pitchFamily="18" charset="0"/>
                <a:buChar char="•"/>
                <a:defRPr sz="24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08585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42875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177165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lvl="1" eaLnBrk="1" hangingPunct="1"/>
              <a:endParaRPr lang="en-US" altLang="en-US" baseline="-25000"/>
            </a:p>
          </p:txBody>
        </p:sp>
        <p:pic>
          <p:nvPicPr>
            <p:cNvPr id="3072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976"/>
              <a:ext cx="608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Writing formulas for Multi 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Identify each ion and it’s charge 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Determine total charges needed to balance positive w/ negative 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Note ratio of positive ions to negative ions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Use subscripts to write the formula “1 is not shown”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Practice Problems on page 190 of text</a:t>
            </a: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Writing Names for Multivalent Metals Summary</a:t>
            </a:r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Identify metal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Verify that it can form more than one kind of ion by checking the periodic table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Determine the ratio of the ions in the formula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Note the charge of negative ion from periodic table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Find LCM and balance out charges of metal to non-metal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Write the name of compound with a Roman numeral</a:t>
            </a: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dirty="0"/>
              <a:t>Write the names of the following:</a:t>
            </a:r>
          </a:p>
          <a:p>
            <a:pPr>
              <a:defRPr/>
            </a:pPr>
            <a:r>
              <a:rPr lang="en-CA" dirty="0"/>
              <a:t>Fe</a:t>
            </a:r>
            <a:r>
              <a:rPr lang="en-CA" baseline="-25000" dirty="0"/>
              <a:t>2</a:t>
            </a:r>
            <a:r>
              <a:rPr lang="en-CA" dirty="0"/>
              <a:t>O</a:t>
            </a:r>
            <a:r>
              <a:rPr lang="en-CA" baseline="-25000" dirty="0"/>
              <a:t>3   </a:t>
            </a:r>
          </a:p>
          <a:p>
            <a:pPr>
              <a:defRPr/>
            </a:pPr>
            <a:r>
              <a:rPr lang="en-CA" dirty="0"/>
              <a:t>PbF</a:t>
            </a:r>
            <a:r>
              <a:rPr lang="en-CA" baseline="-25000" dirty="0"/>
              <a:t>4       </a:t>
            </a:r>
          </a:p>
          <a:p>
            <a:pPr>
              <a:defRPr/>
            </a:pPr>
            <a:r>
              <a:rPr lang="en-CA" dirty="0"/>
              <a:t>FeI</a:t>
            </a:r>
            <a:r>
              <a:rPr lang="en-CA" baseline="-25000" dirty="0"/>
              <a:t>2	</a:t>
            </a:r>
          </a:p>
          <a:p>
            <a:pPr>
              <a:defRPr/>
            </a:pPr>
            <a:r>
              <a:rPr lang="en-CA" dirty="0"/>
              <a:t>HgI</a:t>
            </a:r>
            <a:r>
              <a:rPr lang="en-CA" baseline="-25000" dirty="0"/>
              <a:t>2	</a:t>
            </a:r>
          </a:p>
          <a:p>
            <a:pPr>
              <a:defRPr/>
            </a:pPr>
            <a:r>
              <a:rPr lang="en-CA" dirty="0"/>
              <a:t>Hg</a:t>
            </a:r>
            <a:r>
              <a:rPr lang="en-CA" baseline="-25000" dirty="0"/>
              <a:t>3</a:t>
            </a:r>
            <a:r>
              <a:rPr lang="en-CA" dirty="0"/>
              <a:t>N</a:t>
            </a:r>
            <a:r>
              <a:rPr lang="en-CA" baseline="-25000" dirty="0"/>
              <a:t>2</a:t>
            </a:r>
            <a:endParaRPr lang="en-CA" dirty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dirty="0"/>
              <a:t>Write the names of the following:</a:t>
            </a:r>
          </a:p>
          <a:p>
            <a:pPr>
              <a:defRPr/>
            </a:pPr>
            <a:r>
              <a:rPr lang="en-CA" dirty="0"/>
              <a:t>Fe</a:t>
            </a:r>
            <a:r>
              <a:rPr lang="en-CA" baseline="-25000" dirty="0"/>
              <a:t>2</a:t>
            </a:r>
            <a:r>
              <a:rPr lang="en-CA" dirty="0"/>
              <a:t>O</a:t>
            </a:r>
            <a:r>
              <a:rPr lang="en-CA" baseline="-25000" dirty="0"/>
              <a:t>3   	</a:t>
            </a:r>
            <a:r>
              <a:rPr lang="en-CA" dirty="0"/>
              <a:t>Iron (III) oxide</a:t>
            </a:r>
            <a:endParaRPr lang="en-CA" baseline="-25000" dirty="0"/>
          </a:p>
          <a:p>
            <a:pPr>
              <a:defRPr/>
            </a:pPr>
            <a:r>
              <a:rPr lang="en-CA" dirty="0"/>
              <a:t>PbF</a:t>
            </a:r>
            <a:r>
              <a:rPr lang="en-CA" baseline="-25000" dirty="0"/>
              <a:t>4       	</a:t>
            </a:r>
            <a:r>
              <a:rPr lang="en-CA" dirty="0"/>
              <a:t>Lead (IV) Fluoride</a:t>
            </a:r>
          </a:p>
          <a:p>
            <a:pPr>
              <a:defRPr/>
            </a:pPr>
            <a:r>
              <a:rPr lang="en-CA" dirty="0"/>
              <a:t>FeI</a:t>
            </a:r>
            <a:r>
              <a:rPr lang="en-CA" baseline="-25000" dirty="0"/>
              <a:t>2		</a:t>
            </a:r>
            <a:r>
              <a:rPr lang="en-CA" dirty="0"/>
              <a:t>Iron (II) iodide</a:t>
            </a:r>
            <a:endParaRPr lang="en-CA" baseline="-25000" dirty="0"/>
          </a:p>
          <a:p>
            <a:pPr>
              <a:defRPr/>
            </a:pPr>
            <a:r>
              <a:rPr lang="en-CA" dirty="0"/>
              <a:t>HgI</a:t>
            </a:r>
            <a:r>
              <a:rPr lang="en-CA" baseline="-25000" dirty="0"/>
              <a:t>2		</a:t>
            </a:r>
            <a:r>
              <a:rPr lang="en-CA" dirty="0"/>
              <a:t>mercury (II) Iodide</a:t>
            </a:r>
          </a:p>
          <a:p>
            <a:pPr>
              <a:defRPr/>
            </a:pPr>
            <a:r>
              <a:rPr lang="en-CA" dirty="0"/>
              <a:t>Hg</a:t>
            </a:r>
            <a:r>
              <a:rPr lang="en-CA" baseline="-25000" dirty="0"/>
              <a:t>3</a:t>
            </a:r>
            <a:r>
              <a:rPr lang="en-CA" dirty="0"/>
              <a:t>N</a:t>
            </a:r>
            <a:r>
              <a:rPr lang="en-CA" baseline="-25000" dirty="0"/>
              <a:t>2   	</a:t>
            </a:r>
            <a:r>
              <a:rPr lang="en-CA" dirty="0"/>
              <a:t>mercury (II) nitride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Polyatomic Ions</a:t>
            </a: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088313" cy="2057400"/>
          </a:xfrm>
        </p:spPr>
        <p:txBody>
          <a:bodyPr/>
          <a:lstStyle/>
          <a:p>
            <a:pPr eaLnBrk="1" hangingPunct="1"/>
            <a:r>
              <a:rPr lang="en-US" altLang="en-US"/>
              <a:t>Some ions, called polyatomic ions, are made up of </a:t>
            </a:r>
            <a:r>
              <a:rPr lang="en-US" altLang="en-US" u="sng"/>
              <a:t>several atoms</a:t>
            </a:r>
            <a:r>
              <a:rPr lang="en-US" altLang="en-US"/>
              <a:t> joined together with </a:t>
            </a:r>
            <a:r>
              <a:rPr lang="en-US" altLang="en-US" u="sng"/>
              <a:t>covalent</a:t>
            </a:r>
            <a:r>
              <a:rPr lang="en-US" altLang="en-US"/>
              <a:t> bonds.</a:t>
            </a:r>
          </a:p>
          <a:p>
            <a:pPr lvl="1" eaLnBrk="1" hangingPunct="1"/>
            <a:r>
              <a:rPr lang="en-US" altLang="en-US" sz="2400"/>
              <a:t>The whole group has a + or – charge, not the individual atoms.</a:t>
            </a:r>
          </a:p>
          <a:p>
            <a:pPr lvl="1" eaLnBrk="1" hangingPunct="1"/>
            <a:endParaRPr lang="en-US" altLang="en-US" sz="24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192 - 193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5846" name="Rectangle 19"/>
          <p:cNvSpPr>
            <a:spLocks noChangeArrowheads="1"/>
          </p:cNvSpPr>
          <p:nvPr/>
        </p:nvSpPr>
        <p:spPr bwMode="auto">
          <a:xfrm>
            <a:off x="100013" y="3535363"/>
            <a:ext cx="80883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 sz="2800"/>
              <a:t>What is the formula of sodium sulphate?</a:t>
            </a:r>
          </a:p>
        </p:txBody>
      </p:sp>
      <p:sp>
        <p:nvSpPr>
          <p:cNvPr id="35847" name="Rectangle 20"/>
          <p:cNvSpPr>
            <a:spLocks noChangeArrowheads="1"/>
          </p:cNvSpPr>
          <p:nvPr/>
        </p:nvSpPr>
        <p:spPr bwMode="auto">
          <a:xfrm>
            <a:off x="76200" y="5797550"/>
            <a:ext cx="808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endParaRPr lang="en-US" altLang="en-US"/>
          </a:p>
        </p:txBody>
      </p:sp>
      <p:sp>
        <p:nvSpPr>
          <p:cNvPr id="35848" name="Text Box 21"/>
          <p:cNvSpPr txBox="1">
            <a:spLocks noChangeArrowheads="1"/>
          </p:cNvSpPr>
          <p:nvPr/>
        </p:nvSpPr>
        <p:spPr bwMode="auto">
          <a:xfrm>
            <a:off x="5334000" y="2667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Polyatomic Ions</a:t>
            </a:r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088313" cy="2057400"/>
          </a:xfrm>
        </p:spPr>
        <p:txBody>
          <a:bodyPr/>
          <a:lstStyle/>
          <a:p>
            <a:pPr eaLnBrk="1" hangingPunct="1"/>
            <a:r>
              <a:rPr lang="en-US" altLang="en-US"/>
              <a:t>Some ions, called polyatomic ions, are made up of </a:t>
            </a:r>
            <a:r>
              <a:rPr lang="en-US" altLang="en-US" u="sng"/>
              <a:t>several atoms</a:t>
            </a:r>
            <a:r>
              <a:rPr lang="en-US" altLang="en-US"/>
              <a:t> joined together with </a:t>
            </a:r>
            <a:r>
              <a:rPr lang="en-US" altLang="en-US" u="sng"/>
              <a:t>covalent</a:t>
            </a:r>
            <a:r>
              <a:rPr lang="en-US" altLang="en-US"/>
              <a:t> bonds.</a:t>
            </a:r>
          </a:p>
          <a:p>
            <a:pPr lvl="1" eaLnBrk="1" hangingPunct="1"/>
            <a:r>
              <a:rPr lang="en-US" altLang="en-US" sz="2400"/>
              <a:t>The whole group has a + or – charge, not the individual atoms.</a:t>
            </a:r>
          </a:p>
          <a:p>
            <a:pPr lvl="1" eaLnBrk="1" hangingPunct="1"/>
            <a:endParaRPr lang="en-US" altLang="en-US" sz="24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192 - 193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7894" name="Rectangle 19"/>
          <p:cNvSpPr>
            <a:spLocks noChangeArrowheads="1"/>
          </p:cNvSpPr>
          <p:nvPr/>
        </p:nvSpPr>
        <p:spPr bwMode="auto">
          <a:xfrm>
            <a:off x="100013" y="3535363"/>
            <a:ext cx="80883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 sz="2800"/>
              <a:t>What is the formula of sodium sulphate?</a:t>
            </a:r>
          </a:p>
        </p:txBody>
      </p:sp>
      <p:sp>
        <p:nvSpPr>
          <p:cNvPr id="37895" name="Rectangle 20"/>
          <p:cNvSpPr>
            <a:spLocks noChangeArrowheads="1"/>
          </p:cNvSpPr>
          <p:nvPr/>
        </p:nvSpPr>
        <p:spPr bwMode="auto">
          <a:xfrm>
            <a:off x="76200" y="5797550"/>
            <a:ext cx="808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endParaRPr lang="en-US" altLang="en-US"/>
          </a:p>
        </p:txBody>
      </p:sp>
      <p:sp>
        <p:nvSpPr>
          <p:cNvPr id="37896" name="Text Box 21"/>
          <p:cNvSpPr txBox="1">
            <a:spLocks noChangeArrowheads="1"/>
          </p:cNvSpPr>
          <p:nvPr/>
        </p:nvSpPr>
        <p:spPr bwMode="auto">
          <a:xfrm>
            <a:off x="5334000" y="2667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1258888" y="4314825"/>
            <a:ext cx="3733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tabLst>
                <a:tab pos="2286000" algn="l"/>
              </a:tabLs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2286000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286000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tabLst>
                <a:tab pos="2286000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286000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286000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286000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286000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286000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800" b="0">
                <a:solidFill>
                  <a:schemeClr val="hlink"/>
                </a:solidFill>
              </a:rPr>
              <a:t>Na</a:t>
            </a:r>
            <a:r>
              <a:rPr lang="en-GB" altLang="en-US" sz="2800" b="0" baseline="30000">
                <a:solidFill>
                  <a:schemeClr val="hlink"/>
                </a:solidFill>
              </a:rPr>
              <a:t>+</a:t>
            </a:r>
            <a:r>
              <a:rPr lang="en-GB" altLang="en-US" sz="2800" b="0">
                <a:solidFill>
                  <a:schemeClr val="hlink"/>
                </a:solidFill>
              </a:rPr>
              <a:t> and SO</a:t>
            </a:r>
            <a:r>
              <a:rPr lang="en-GB" altLang="en-US" sz="2800" b="0" baseline="-25000">
                <a:solidFill>
                  <a:schemeClr val="hlink"/>
                </a:solidFill>
              </a:rPr>
              <a:t>4</a:t>
            </a:r>
            <a:r>
              <a:rPr lang="en-GB" altLang="en-US" sz="2800" b="0" baseline="30000">
                <a:solidFill>
                  <a:schemeClr val="hlink"/>
                </a:solidFill>
              </a:rPr>
              <a:t>2</a:t>
            </a:r>
            <a:r>
              <a:rPr lang="en-US" altLang="en-US" sz="2800" baseline="30000">
                <a:solidFill>
                  <a:schemeClr val="hlink"/>
                </a:solidFill>
              </a:rPr>
              <a:t>–</a:t>
            </a:r>
            <a:r>
              <a:rPr lang="en-GB" altLang="en-US" sz="2800" b="0">
                <a:solidFill>
                  <a:schemeClr val="hlink"/>
                </a:solidFill>
              </a:rPr>
              <a:t>	Na</a:t>
            </a:r>
            <a:r>
              <a:rPr lang="en-GB" altLang="en-US" sz="2800" b="0" baseline="-25000">
                <a:solidFill>
                  <a:schemeClr val="hlink"/>
                </a:solidFill>
              </a:rPr>
              <a:t>2</a:t>
            </a:r>
            <a:r>
              <a:rPr lang="en-GB" altLang="en-US" sz="2800" b="0">
                <a:solidFill>
                  <a:schemeClr val="hlink"/>
                </a:solidFill>
              </a:rPr>
              <a:t>SO</a:t>
            </a:r>
            <a:r>
              <a:rPr lang="en-GB" altLang="en-US" sz="2800" b="0" baseline="-25000">
                <a:solidFill>
                  <a:schemeClr val="hlink"/>
                </a:solidFill>
              </a:rPr>
              <a:t>4</a:t>
            </a:r>
            <a:endParaRPr lang="en-GB" altLang="en-US" sz="2800" b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Polyatomic Ions</a:t>
            </a:r>
            <a:endParaRPr lang="en-US" alt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192 - 193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-87313" y="2209800"/>
            <a:ext cx="808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 sz="2800"/>
              <a:t>What is the name of the compound KClO?</a:t>
            </a:r>
          </a:p>
        </p:txBody>
      </p:sp>
      <p:sp>
        <p:nvSpPr>
          <p:cNvPr id="39942" name="Text Box 21"/>
          <p:cNvSpPr txBox="1">
            <a:spLocks noChangeArrowheads="1"/>
          </p:cNvSpPr>
          <p:nvPr/>
        </p:nvSpPr>
        <p:spPr bwMode="auto">
          <a:xfrm>
            <a:off x="5334000" y="2667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Polyatomic Ions</a:t>
            </a:r>
            <a:endParaRPr lang="en-US" altLang="en-US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192 - 193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41989" name="Rectangle 20"/>
          <p:cNvSpPr>
            <a:spLocks noChangeArrowheads="1"/>
          </p:cNvSpPr>
          <p:nvPr/>
        </p:nvSpPr>
        <p:spPr bwMode="auto">
          <a:xfrm>
            <a:off x="-87313" y="2209800"/>
            <a:ext cx="808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 sz="2800"/>
              <a:t>What is the name of the compound KClO?</a:t>
            </a:r>
          </a:p>
        </p:txBody>
      </p:sp>
      <p:sp>
        <p:nvSpPr>
          <p:cNvPr id="41990" name="Text Box 21"/>
          <p:cNvSpPr txBox="1">
            <a:spLocks noChangeArrowheads="1"/>
          </p:cNvSpPr>
          <p:nvPr/>
        </p:nvSpPr>
        <p:spPr bwMode="auto">
          <a:xfrm>
            <a:off x="5334000" y="2667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US" b="0">
              <a:latin typeface="Arial" panose="020B0604020202020204" pitchFamily="34" charset="0"/>
            </a:endParaRP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1187450" y="3306763"/>
            <a:ext cx="58229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tabLst>
                <a:tab pos="1716088" algn="l"/>
              </a:tabLs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1716088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716088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tabLst>
                <a:tab pos="1716088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716088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716088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716088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716088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716088" algn="l"/>
              </a:tabLst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800" b="0">
                <a:solidFill>
                  <a:schemeClr val="hlink"/>
                </a:solidFill>
              </a:rPr>
              <a:t>K</a:t>
            </a:r>
            <a:r>
              <a:rPr lang="en-GB" altLang="en-US" sz="2800" b="0" baseline="30000">
                <a:solidFill>
                  <a:schemeClr val="hlink"/>
                </a:solidFill>
              </a:rPr>
              <a:t>+</a:t>
            </a:r>
            <a:r>
              <a:rPr lang="en-GB" altLang="en-US" sz="2800" b="0">
                <a:solidFill>
                  <a:schemeClr val="hlink"/>
                </a:solidFill>
              </a:rPr>
              <a:t> = potassium	ClO</a:t>
            </a:r>
            <a:r>
              <a:rPr lang="en-US" altLang="en-US" sz="2800" b="0" baseline="30000">
                <a:solidFill>
                  <a:schemeClr val="hlink"/>
                </a:solidFill>
              </a:rPr>
              <a:t>–</a:t>
            </a:r>
            <a:r>
              <a:rPr lang="en-US" altLang="en-US" sz="2800" b="0">
                <a:solidFill>
                  <a:schemeClr val="hlink"/>
                </a:solidFill>
              </a:rPr>
              <a:t> = hypochlorite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0">
                <a:solidFill>
                  <a:schemeClr val="hlink"/>
                </a:solidFill>
              </a:rPr>
              <a:t>potassium hypochlorite</a:t>
            </a:r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Common Polyatomic 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 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 i="0"/>
          </a:p>
        </p:txBody>
      </p:sp>
      <p:pic>
        <p:nvPicPr>
          <p:cNvPr id="44037" name="Picture 24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205038"/>
            <a:ext cx="81756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ChangeArrowheads="1"/>
          </p:cNvSpPr>
          <p:nvPr/>
        </p:nvSpPr>
        <p:spPr bwMode="auto">
          <a:xfrm>
            <a:off x="228600" y="4076700"/>
            <a:ext cx="8763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430338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849438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2268538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687638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314483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60203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405923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51643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17463"/>
            <a:ext cx="6707187" cy="1066800"/>
          </a:xfrm>
        </p:spPr>
        <p:txBody>
          <a:bodyPr/>
          <a:lstStyle/>
          <a:p>
            <a:pPr eaLnBrk="1" hangingPunct="1"/>
            <a:r>
              <a:rPr lang="en-CA" altLang="en-US" sz="3200"/>
              <a:t>Ionic </a:t>
            </a:r>
            <a:r>
              <a:rPr lang="en-GB" altLang="en-US" sz="3200"/>
              <a:t>Compounds</a:t>
            </a:r>
            <a:endParaRPr lang="en-US" altLang="en-US" sz="32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05800" cy="2470150"/>
          </a:xfrm>
        </p:spPr>
        <p:txBody>
          <a:bodyPr/>
          <a:lstStyle/>
          <a:p>
            <a:pPr eaLnBrk="1" hangingPunct="1"/>
            <a:r>
              <a:rPr lang="en-US" altLang="en-US" sz="2600"/>
              <a:t>Are made up of </a:t>
            </a:r>
            <a:r>
              <a:rPr lang="en-US" altLang="en-US" sz="2600" u="sng"/>
              <a:t>positive</a:t>
            </a:r>
            <a:r>
              <a:rPr lang="en-US" altLang="en-US" sz="2600"/>
              <a:t> and </a:t>
            </a:r>
            <a:r>
              <a:rPr lang="en-US" altLang="en-US" sz="2600" u="sng"/>
              <a:t>negative</a:t>
            </a:r>
            <a:r>
              <a:rPr lang="en-US" altLang="en-US" sz="2600"/>
              <a:t> ions ( a metal and a non-metal)</a:t>
            </a:r>
          </a:p>
          <a:p>
            <a:pPr eaLnBrk="1" hangingPunct="1"/>
            <a:r>
              <a:rPr lang="en-US" altLang="en-US" sz="2600"/>
              <a:t>Ions organized in a pattern (like a solid stack of bricks)</a:t>
            </a:r>
          </a:p>
          <a:p>
            <a:pPr lvl="2" eaLnBrk="1" hangingPunct="1"/>
            <a:r>
              <a:rPr lang="en-US" altLang="en-US" sz="2600"/>
              <a:t>Negative-positive attract.</a:t>
            </a:r>
          </a:p>
          <a:p>
            <a:pPr lvl="2" eaLnBrk="1" hangingPunct="1"/>
            <a:r>
              <a:rPr lang="en-US" altLang="en-US" sz="2600"/>
              <a:t>Negative-negative and positive-positive repel.</a:t>
            </a:r>
          </a:p>
          <a:p>
            <a:pPr lvl="1" eaLnBrk="1" hangingPunct="1"/>
            <a:r>
              <a:rPr lang="en-US" altLang="en-US" sz="2600"/>
              <a:t>Ionic compounds form from the inside out as solid crystals.</a:t>
            </a:r>
          </a:p>
          <a:p>
            <a:pPr lvl="1" eaLnBrk="1" hangingPunct="1"/>
            <a:r>
              <a:rPr lang="en-US" altLang="en-US" sz="2600"/>
              <a:t>A salt shaker contains thousands of small pieces of NaCl.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6813550" y="5915025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en-US" sz="1600" b="0">
                <a:solidFill>
                  <a:srgbClr val="0D5613"/>
                </a:solidFill>
                <a:latin typeface="Arial" panose="020B0604020202020204" pitchFamily="34" charset="0"/>
              </a:rPr>
              <a:t>Salt, NaCl</a:t>
            </a:r>
            <a:endParaRPr lang="en-CA" altLang="en-US" sz="16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5403850"/>
            <a:ext cx="15398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compounds with polyatomic 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</a:pPr>
            <a:endParaRPr lang="en-US" altLang="en-US" baseline="300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Name ends in the name of the polyatomic ion.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Eg.    </a:t>
            </a:r>
            <a:r>
              <a:rPr lang="en-US" altLang="en-US"/>
              <a:t>Acetate is </a:t>
            </a:r>
            <a:r>
              <a:rPr lang="en-CA" altLang="en-US"/>
              <a:t>CH</a:t>
            </a:r>
            <a:r>
              <a:rPr lang="en-CA" altLang="en-US" baseline="-25000"/>
              <a:t>3</a:t>
            </a:r>
            <a:r>
              <a:rPr lang="en-CA" altLang="en-US"/>
              <a:t>COO</a:t>
            </a:r>
            <a:r>
              <a:rPr lang="en-CA" altLang="en-US" baseline="30000"/>
              <a:t>-</a:t>
            </a:r>
            <a:endParaRPr lang="en-US" altLang="en-US" baseline="30000"/>
          </a:p>
          <a:p>
            <a:pPr eaLnBrk="1" hangingPunct="1">
              <a:lnSpc>
                <a:spcPct val="90000"/>
              </a:lnSpc>
            </a:pPr>
            <a:endParaRPr lang="en-US" altLang="en-US" baseline="30000"/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Mg(CH</a:t>
            </a:r>
            <a:r>
              <a:rPr lang="en-CA" altLang="en-US" baseline="-25000"/>
              <a:t>3</a:t>
            </a:r>
            <a:r>
              <a:rPr lang="en-CA" altLang="en-US"/>
              <a:t>COO)</a:t>
            </a:r>
            <a:r>
              <a:rPr lang="en-CA" altLang="en-US" baseline="-25000"/>
              <a:t>2</a:t>
            </a:r>
            <a:r>
              <a:rPr lang="en-CA" altLang="en-US"/>
              <a:t> is called </a:t>
            </a:r>
            <a:r>
              <a:rPr lang="en-US" altLang="en-US">
                <a:solidFill>
                  <a:srgbClr val="FF0000"/>
                </a:solidFill>
              </a:rPr>
              <a:t>Magnesium Acetate</a:t>
            </a:r>
          </a:p>
          <a:p>
            <a:endParaRPr lang="en-CA" altLang="en-US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Polyatomic Compounds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What is the formula of sodium sulfate?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chemeClr val="hlink"/>
                </a:solidFill>
              </a:rPr>
              <a:t>		</a:t>
            </a:r>
            <a:r>
              <a:rPr lang="en-GB" altLang="en-US"/>
              <a:t>Na</a:t>
            </a:r>
            <a:r>
              <a:rPr lang="en-GB" altLang="en-US" baseline="30000"/>
              <a:t>+</a:t>
            </a:r>
            <a:r>
              <a:rPr lang="en-GB" altLang="en-US"/>
              <a:t> and</a:t>
            </a:r>
            <a:r>
              <a:rPr lang="en-GB" altLang="en-US">
                <a:solidFill>
                  <a:schemeClr val="hlink"/>
                </a:solidFill>
              </a:rPr>
              <a:t> </a:t>
            </a:r>
            <a:r>
              <a:rPr lang="en-GB" altLang="en-US"/>
              <a:t>SO</a:t>
            </a:r>
            <a:r>
              <a:rPr lang="en-GB" altLang="en-US" baseline="-25000"/>
              <a:t>4</a:t>
            </a:r>
            <a:r>
              <a:rPr lang="en-GB" altLang="en-US" baseline="30000"/>
              <a:t>2</a:t>
            </a:r>
            <a:r>
              <a:rPr lang="en-US" altLang="en-US" baseline="30000"/>
              <a:t>–</a:t>
            </a:r>
            <a:r>
              <a:rPr lang="en-GB" altLang="en-US">
                <a:solidFill>
                  <a:schemeClr val="hlink"/>
                </a:solidFill>
              </a:rPr>
              <a:t>	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chemeClr val="hlink"/>
                </a:solidFill>
              </a:rPr>
              <a:t>		</a:t>
            </a:r>
            <a:r>
              <a:rPr lang="en-GB" altLang="en-US" sz="2000"/>
              <a:t>Need 2 Na</a:t>
            </a:r>
            <a:r>
              <a:rPr lang="en-GB" altLang="en-US" sz="2000" baseline="30000"/>
              <a:t>+</a:t>
            </a:r>
            <a:r>
              <a:rPr lang="en-GB" altLang="en-US" sz="2000"/>
              <a:t> to balance the total charge of compound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GB" altLang="en-US" sz="20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2800">
                <a:solidFill>
                  <a:schemeClr val="hlink"/>
                </a:solidFill>
              </a:rPr>
              <a:t>                    Na</a:t>
            </a:r>
            <a:r>
              <a:rPr lang="en-GB" altLang="en-US" sz="2800" baseline="-25000">
                <a:solidFill>
                  <a:schemeClr val="hlink"/>
                </a:solidFill>
              </a:rPr>
              <a:t>2</a:t>
            </a:r>
            <a:r>
              <a:rPr lang="en-GB" altLang="en-US" sz="2800">
                <a:solidFill>
                  <a:schemeClr val="hlink"/>
                </a:solidFill>
              </a:rPr>
              <a:t>SO</a:t>
            </a:r>
            <a:r>
              <a:rPr lang="en-GB" altLang="en-US" sz="2800" baseline="-25000">
                <a:solidFill>
                  <a:schemeClr val="hlink"/>
                </a:solidFill>
              </a:rPr>
              <a:t>4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chemeClr val="hlink"/>
                </a:solidFill>
              </a:rPr>
              <a:t>		</a:t>
            </a:r>
            <a:endParaRPr lang="en-CA" altLang="en-US" sz="2000"/>
          </a:p>
          <a:p>
            <a:endParaRPr lang="en-CA" altLang="en-US"/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 Sulphate or sulfate? </a:t>
            </a:r>
            <a:br>
              <a:rPr lang="en-CA" altLang="en-US"/>
            </a:br>
            <a:endParaRPr lang="en-CA" alt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2800"/>
              <a:t>Na</a:t>
            </a:r>
            <a:r>
              <a:rPr lang="en-GB" altLang="en-US" sz="2800" baseline="-25000"/>
              <a:t>2</a:t>
            </a:r>
            <a:r>
              <a:rPr lang="en-GB" altLang="en-US" sz="2800"/>
              <a:t>SO</a:t>
            </a:r>
            <a:r>
              <a:rPr lang="en-GB" altLang="en-US" sz="2800" baseline="-25000"/>
              <a:t>4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GB" altLang="en-US" sz="2800" baseline="-25000"/>
          </a:p>
          <a:p>
            <a:pPr lvl="1"/>
            <a:r>
              <a:rPr lang="en-CA" altLang="en-US" sz="2400"/>
              <a:t>Sulphate is the British spelling</a:t>
            </a:r>
          </a:p>
          <a:p>
            <a:pPr lvl="1"/>
            <a:r>
              <a:rPr lang="en-CA" altLang="en-US" sz="2400"/>
              <a:t>Sulfate is the international standard (According to IUPAC-International Union of Pure and Applied Chemistry)</a:t>
            </a:r>
          </a:p>
          <a:p>
            <a:endParaRPr lang="en-CA" altLang="en-US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Polyatomic 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CA" altLang="en-US" sz="2800"/>
              <a:t>NH</a:t>
            </a:r>
            <a:r>
              <a:rPr lang="en-CA" altLang="en-US" sz="2800" baseline="-25000"/>
              <a:t>4</a:t>
            </a:r>
            <a:r>
              <a:rPr lang="en-CA" altLang="en-US" sz="2800" baseline="30000"/>
              <a:t>+</a:t>
            </a:r>
            <a:r>
              <a:rPr lang="en-CA" altLang="en-US" sz="2800" baseline="-25000"/>
              <a:t> </a:t>
            </a:r>
            <a:r>
              <a:rPr lang="en-CA" altLang="en-US" sz="2800"/>
              <a:t>is called ammonium</a:t>
            </a:r>
            <a:endParaRPr lang="en-CA" altLang="en-US" sz="2800" baseline="-25000"/>
          </a:p>
          <a:p>
            <a:pPr lvl="1">
              <a:buFontTx/>
              <a:buNone/>
            </a:pPr>
            <a:r>
              <a:rPr lang="en-CA" altLang="en-US" sz="2800"/>
              <a:t>		NO</a:t>
            </a:r>
            <a:r>
              <a:rPr lang="en-CA" altLang="en-US" sz="2800" baseline="-25000"/>
              <a:t>3</a:t>
            </a:r>
            <a:r>
              <a:rPr lang="en-CA" altLang="en-US" sz="2800"/>
              <a:t> </a:t>
            </a:r>
            <a:r>
              <a:rPr lang="en-CA" altLang="en-US" sz="2800" baseline="30000"/>
              <a:t>-</a:t>
            </a:r>
            <a:r>
              <a:rPr lang="en-CA" altLang="en-US" sz="2800"/>
              <a:t> is called nitrate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800"/>
              <a:t>		NH</a:t>
            </a:r>
            <a:r>
              <a:rPr lang="en-CA" altLang="en-US" sz="2800" baseline="-25000"/>
              <a:t>4</a:t>
            </a:r>
            <a:r>
              <a:rPr lang="en-CA" altLang="en-US" sz="2800"/>
              <a:t>NO</a:t>
            </a:r>
            <a:r>
              <a:rPr lang="en-CA" altLang="en-US" sz="2800" baseline="-25000"/>
              <a:t>3</a:t>
            </a:r>
            <a:r>
              <a:rPr lang="en-CA" altLang="en-US" sz="2800"/>
              <a:t> is called ammonium nitrate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Writing Formulas for Polyatomic Compounds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Lucida Grande" pitchFamily="1" charset="0"/>
              <a:buAutoNum type="arabicPeriod"/>
            </a:pPr>
            <a:r>
              <a:rPr lang="en-CA" altLang="en-US"/>
              <a:t>Identify each ion and its charge</a:t>
            </a:r>
          </a:p>
          <a:p>
            <a:pPr marL="457200" indent="-457200">
              <a:buFont typeface="Lucida Grande" pitchFamily="1" charset="0"/>
              <a:buAutoNum type="arabicPeriod"/>
            </a:pPr>
            <a:r>
              <a:rPr lang="en-CA" altLang="en-US"/>
              <a:t>Determine the total charges needed to balance positive with negative</a:t>
            </a:r>
          </a:p>
          <a:p>
            <a:pPr marL="457200" indent="-457200">
              <a:buFont typeface="Lucida Grande" pitchFamily="1" charset="0"/>
              <a:buAutoNum type="arabicPeriod"/>
            </a:pPr>
            <a:r>
              <a:rPr lang="en-CA" altLang="en-US"/>
              <a:t>Note the ratio of positive ions to negative ions</a:t>
            </a:r>
          </a:p>
          <a:p>
            <a:pPr marL="457200" indent="-457200">
              <a:buFont typeface="Lucida Grande" pitchFamily="1" charset="0"/>
              <a:buAutoNum type="arabicPeriod"/>
            </a:pPr>
            <a:r>
              <a:rPr lang="en-CA" altLang="en-US"/>
              <a:t>Use brackets around ions to correctly show the ratio of ions.</a:t>
            </a:r>
          </a:p>
          <a:p>
            <a:pPr marL="457200" indent="-457200">
              <a:buFont typeface="Lucida Grande" pitchFamily="1" charset="0"/>
              <a:buAutoNum type="arabicPeriod"/>
            </a:pPr>
            <a:r>
              <a:rPr lang="en-CA" altLang="en-US"/>
              <a:t>Use subscripts and brackets to write the formula. Omit brackets if only one ion is needed. 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Polyatomic compounds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/>
              <a:t>What is the name of the compound KClO?</a:t>
            </a:r>
          </a:p>
          <a:p>
            <a:pPr lvl="1" eaLnBrk="1" hangingPunct="1">
              <a:buFontTx/>
              <a:buNone/>
            </a:pPr>
            <a:r>
              <a:rPr lang="en-GB" altLang="en-US"/>
              <a:t>	  K</a:t>
            </a:r>
            <a:r>
              <a:rPr lang="en-GB" altLang="en-US" baseline="30000"/>
              <a:t>+</a:t>
            </a:r>
            <a:r>
              <a:rPr lang="en-GB" altLang="en-US"/>
              <a:t> = potassium	   ClO</a:t>
            </a:r>
            <a:r>
              <a:rPr lang="en-US" altLang="en-US" baseline="30000"/>
              <a:t>–</a:t>
            </a:r>
            <a:r>
              <a:rPr lang="en-US" altLang="en-US"/>
              <a:t> = hypochlorite</a:t>
            </a:r>
          </a:p>
          <a:p>
            <a:endParaRPr lang="en-CA" altLang="en-US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Polyatomic compounds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Potassium hypochlorite</a:t>
            </a:r>
            <a:endParaRPr lang="en-CA" altLang="en-US"/>
          </a:p>
          <a:p>
            <a:endParaRPr lang="en-CA" altLang="en-US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Polyatomic compounds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/>
              <a:t>What is the formula for Calcium nitrate?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			Ca</a:t>
            </a:r>
            <a:r>
              <a:rPr lang="en-US" altLang="en-US" baseline="30000"/>
              <a:t>2+</a:t>
            </a:r>
            <a:r>
              <a:rPr lang="en-US" altLang="en-US"/>
              <a:t>	    and       NO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endParaRPr lang="en-GB" altLang="en-US"/>
          </a:p>
          <a:p>
            <a:endParaRPr lang="en-CA" altLang="en-US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Polyatomic compounds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/>
              <a:t>Ca(NO</a:t>
            </a:r>
            <a:r>
              <a:rPr lang="en-US" altLang="en-US" sz="2800" baseline="-25000"/>
              <a:t>3</a:t>
            </a:r>
            <a:r>
              <a:rPr lang="en-US" altLang="en-US" sz="2800"/>
              <a:t>)</a:t>
            </a:r>
            <a:r>
              <a:rPr lang="en-US" altLang="en-US" sz="2800" baseline="-25000"/>
              <a:t>2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/>
              <a:t>* Note the brackets around NO</a:t>
            </a:r>
            <a:r>
              <a:rPr lang="en-US" altLang="en-US" baseline="-25000"/>
              <a:t>3</a:t>
            </a:r>
            <a:r>
              <a:rPr lang="en-US" altLang="en-US"/>
              <a:t> show there are two of the ions present</a:t>
            </a:r>
            <a:endParaRPr lang="en-US" altLang="en-US" baseline="-25000"/>
          </a:p>
          <a:p>
            <a:endParaRPr lang="en-CA" altLang="en-US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Ionic Bonds Summary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Involve a </a:t>
            </a:r>
            <a:r>
              <a:rPr lang="en-CA" altLang="en-US" i="1"/>
              <a:t>metal</a:t>
            </a:r>
            <a:r>
              <a:rPr lang="en-CA" altLang="en-US"/>
              <a:t> and </a:t>
            </a:r>
            <a:r>
              <a:rPr lang="en-CA" altLang="en-US" i="1"/>
              <a:t>non-metal</a:t>
            </a:r>
          </a:p>
          <a:p>
            <a:r>
              <a:rPr lang="en-CA" altLang="en-US"/>
              <a:t>Electrons are </a:t>
            </a:r>
            <a:r>
              <a:rPr lang="en-CA" altLang="en-US" i="1"/>
              <a:t>transferred</a:t>
            </a:r>
          </a:p>
          <a:p>
            <a:r>
              <a:rPr lang="en-CA" altLang="en-US"/>
              <a:t>Involve a </a:t>
            </a:r>
            <a:r>
              <a:rPr lang="en-CA" altLang="en-US" i="1"/>
              <a:t>cation</a:t>
            </a:r>
            <a:r>
              <a:rPr lang="en-CA" altLang="en-US"/>
              <a:t> and </a:t>
            </a:r>
            <a:r>
              <a:rPr lang="en-CA" altLang="en-US" i="1"/>
              <a:t>anion</a:t>
            </a:r>
          </a:p>
          <a:p>
            <a:r>
              <a:rPr lang="en-CA" altLang="en-US"/>
              <a:t>Anion usually ends in </a:t>
            </a:r>
            <a:r>
              <a:rPr lang="en-CA" altLang="en-US" i="1"/>
              <a:t>“–ide</a:t>
            </a:r>
            <a:r>
              <a:rPr lang="en-CA" altLang="en-US"/>
              <a:t>”</a:t>
            </a:r>
          </a:p>
          <a:p>
            <a:r>
              <a:rPr lang="en-CA" altLang="en-US"/>
              <a:t>Charges are </a:t>
            </a:r>
            <a:r>
              <a:rPr lang="en-CA" altLang="en-US" i="1"/>
              <a:t>balanced</a:t>
            </a:r>
          </a:p>
          <a:p>
            <a:r>
              <a:rPr lang="en-CA" altLang="en-US" i="1"/>
              <a:t>Subscripts</a:t>
            </a:r>
            <a:r>
              <a:rPr lang="en-CA" altLang="en-US"/>
              <a:t> indicate the </a:t>
            </a:r>
            <a:r>
              <a:rPr lang="en-CA" altLang="en-US" i="1"/>
              <a:t>ratio</a:t>
            </a:r>
            <a:r>
              <a:rPr lang="en-CA" altLang="en-US"/>
              <a:t> of ions</a:t>
            </a:r>
          </a:p>
          <a:p>
            <a:r>
              <a:rPr lang="en-CA" altLang="en-US"/>
              <a:t>Expressed as </a:t>
            </a:r>
            <a:r>
              <a:rPr lang="en-CA" altLang="en-US" i="1"/>
              <a:t>lowest ratio</a:t>
            </a:r>
            <a:r>
              <a:rPr lang="en-CA" altLang="en-US"/>
              <a:t> of ions</a:t>
            </a:r>
          </a:p>
          <a:p>
            <a:r>
              <a:rPr lang="en-CA" altLang="en-US"/>
              <a:t>May involve </a:t>
            </a:r>
            <a:r>
              <a:rPr lang="en-CA" altLang="en-US" i="1"/>
              <a:t>multivalent</a:t>
            </a:r>
            <a:r>
              <a:rPr lang="en-CA" altLang="en-US"/>
              <a:t> metals</a:t>
            </a:r>
          </a:p>
          <a:p>
            <a:r>
              <a:rPr lang="en-CA" altLang="en-US"/>
              <a:t>May involve </a:t>
            </a:r>
            <a:r>
              <a:rPr lang="en-CA" altLang="en-US" i="1"/>
              <a:t>polyatomic</a:t>
            </a:r>
            <a:r>
              <a:rPr lang="en-CA" altLang="en-US"/>
              <a:t> ions</a:t>
            </a:r>
          </a:p>
          <a:p>
            <a:endParaRPr lang="en-CA" altLang="en-US"/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9219" name="Rectangle 22"/>
          <p:cNvSpPr>
            <a:spLocks noChangeArrowheads="1"/>
          </p:cNvSpPr>
          <p:nvPr/>
        </p:nvSpPr>
        <p:spPr bwMode="auto">
          <a:xfrm>
            <a:off x="228600" y="4076700"/>
            <a:ext cx="8763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430338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849438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2268538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687638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314483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60203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405923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51643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-17463"/>
            <a:ext cx="6981825" cy="1066801"/>
          </a:xfrm>
        </p:spPr>
        <p:txBody>
          <a:bodyPr/>
          <a:lstStyle/>
          <a:p>
            <a:pPr eaLnBrk="1" hangingPunct="1"/>
            <a:r>
              <a:rPr lang="en-CA" altLang="en-US" sz="3600"/>
              <a:t>Covalent Compounds</a:t>
            </a:r>
            <a:endParaRPr lang="en-US" altLang="en-US" sz="360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05800" cy="3775075"/>
          </a:xfrm>
        </p:spPr>
        <p:txBody>
          <a:bodyPr/>
          <a:lstStyle/>
          <a:p>
            <a:pPr eaLnBrk="1" hangingPunct="1"/>
            <a:r>
              <a:rPr lang="en-US" altLang="en-US" sz="2800"/>
              <a:t>Covalent compounds are called </a:t>
            </a:r>
            <a:r>
              <a:rPr lang="en-US" altLang="en-US" sz="2800" u="sng"/>
              <a:t>molecules</a:t>
            </a:r>
            <a:r>
              <a:rPr lang="en-US" altLang="en-US" sz="2800"/>
              <a:t> </a:t>
            </a:r>
          </a:p>
          <a:p>
            <a:pPr eaLnBrk="1" hangingPunct="1"/>
            <a:r>
              <a:rPr lang="en-US" altLang="en-US" sz="2800"/>
              <a:t>In covalent bonds, electrons  are </a:t>
            </a:r>
            <a:r>
              <a:rPr lang="en-US" altLang="en-US" sz="2800" u="sng"/>
              <a:t>shared</a:t>
            </a:r>
            <a:r>
              <a:rPr lang="en-US" altLang="en-US" sz="2800"/>
              <a:t>.</a:t>
            </a:r>
          </a:p>
          <a:p>
            <a:pPr lvl="1" eaLnBrk="1" hangingPunct="1"/>
            <a:r>
              <a:rPr lang="en-US" altLang="en-US" sz="2800"/>
              <a:t>There is generally </a:t>
            </a:r>
            <a:r>
              <a:rPr lang="en-US" altLang="en-US" sz="2800" u="sng"/>
              <a:t>no orderly structure </a:t>
            </a:r>
            <a:r>
              <a:rPr lang="en-US" altLang="en-US" sz="2800"/>
              <a:t>to the organization.</a:t>
            </a:r>
          </a:p>
          <a:p>
            <a:pPr lvl="1" eaLnBrk="1" hangingPunct="1"/>
            <a:r>
              <a:rPr lang="en-US" altLang="en-US" sz="2800"/>
              <a:t>These molecules </a:t>
            </a:r>
            <a:r>
              <a:rPr lang="en-US" altLang="en-US" sz="2800" u="sng"/>
              <a:t>clump together </a:t>
            </a:r>
            <a:r>
              <a:rPr lang="en-US" altLang="en-US" sz="2800"/>
              <a:t>as solids, liquids or gases, like a play-pit full of plastic balls.</a:t>
            </a:r>
          </a:p>
          <a:p>
            <a:pPr lvl="2" eaLnBrk="1" hangingPunct="1"/>
            <a:r>
              <a:rPr lang="en-US" altLang="en-US" sz="2800"/>
              <a:t>Each plastic ball = 1 covalent molecule of H</a:t>
            </a:r>
            <a:r>
              <a:rPr lang="en-US" altLang="en-US" sz="2800" baseline="-25000"/>
              <a:t>2</a:t>
            </a:r>
            <a:r>
              <a:rPr lang="en-US" altLang="en-US" sz="2800"/>
              <a:t>O</a:t>
            </a:r>
          </a:p>
          <a:p>
            <a:pPr eaLnBrk="1" hangingPunct="1"/>
            <a:endParaRPr lang="en-US" altLang="en-US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184 - 185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7146">
            <a:off x="457200" y="5638800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9612">
            <a:off x="248444" y="6076156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8853">
            <a:off x="685800" y="5943600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9012">
            <a:off x="1086644" y="6076156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0478">
            <a:off x="324644" y="5161756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6281">
            <a:off x="740569" y="5393531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107950" y="6445250"/>
            <a:ext cx="170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en-US" sz="1600" b="0">
                <a:solidFill>
                  <a:srgbClr val="0D5613"/>
                </a:solidFill>
                <a:latin typeface="Arial" panose="020B0604020202020204" pitchFamily="34" charset="0"/>
              </a:rPr>
              <a:t>Water, H</a:t>
            </a:r>
            <a:r>
              <a:rPr lang="en-CA" altLang="en-US" sz="1600" b="0" baseline="-25000">
                <a:solidFill>
                  <a:srgbClr val="0D5613"/>
                </a:solidFill>
                <a:latin typeface="Arial" panose="020B0604020202020204" pitchFamily="34" charset="0"/>
              </a:rPr>
              <a:t>2</a:t>
            </a:r>
            <a:r>
              <a:rPr lang="en-CA" altLang="en-US" sz="1600" b="0">
                <a:solidFill>
                  <a:srgbClr val="0D5613"/>
                </a:solidFill>
                <a:latin typeface="Arial" panose="020B0604020202020204" pitchFamily="34" charset="0"/>
              </a:rPr>
              <a:t>O</a:t>
            </a:r>
            <a:endParaRPr lang="en-CA" altLang="en-US" sz="16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23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7146">
            <a:off x="1066800" y="5638800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9612">
            <a:off x="705644" y="5009356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8853">
            <a:off x="381000" y="4724400"/>
            <a:ext cx="4032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 i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Find the pattern in these covalent compounds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Di nitrogen trioxide</a:t>
            </a:r>
            <a:r>
              <a:rPr lang="en-US" altLang="en-US"/>
              <a:t>      </a:t>
            </a:r>
            <a:endParaRPr lang="en-CA" altLang="en-US"/>
          </a:p>
          <a:p>
            <a:r>
              <a:rPr lang="en-CA" altLang="en-US"/>
              <a:t>Nitrogen trichloride</a:t>
            </a:r>
          </a:p>
          <a:p>
            <a:r>
              <a:rPr lang="en-CA" altLang="en-US"/>
              <a:t>Carbon disulfide</a:t>
            </a:r>
          </a:p>
          <a:p>
            <a:r>
              <a:rPr lang="en-CA" altLang="en-US"/>
              <a:t>Tetraphosphorus decaoxide</a:t>
            </a:r>
          </a:p>
          <a:p>
            <a:r>
              <a:rPr lang="en-CA" altLang="en-US"/>
              <a:t>Phosphorous pentabromide</a:t>
            </a:r>
          </a:p>
          <a:p>
            <a:endParaRPr lang="en-CA" altLang="en-US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Naming Covalent Compounds</a:t>
            </a:r>
            <a:endParaRPr lang="en-US" alt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088313" cy="3429000"/>
          </a:xfrm>
        </p:spPr>
        <p:txBody>
          <a:bodyPr/>
          <a:lstStyle/>
          <a:p>
            <a:pPr eaLnBrk="1" hangingPunct="1"/>
            <a:r>
              <a:rPr lang="en-US" altLang="en-US" sz="2600"/>
              <a:t>Subscripts mean something different in covalent compounds</a:t>
            </a:r>
          </a:p>
          <a:p>
            <a:pPr lvl="2" eaLnBrk="1" hangingPunct="1"/>
            <a:r>
              <a:rPr lang="en-US" altLang="en-US" sz="2600"/>
              <a:t>Ionic compounds subscripts show the </a:t>
            </a:r>
            <a:r>
              <a:rPr lang="en-US" altLang="en-US" sz="2600" u="sng"/>
              <a:t>smallest</a:t>
            </a:r>
            <a:r>
              <a:rPr lang="en-US" altLang="en-US" sz="2600"/>
              <a:t> </a:t>
            </a:r>
            <a:br>
              <a:rPr lang="en-US" altLang="en-US" sz="2600"/>
            </a:br>
            <a:r>
              <a:rPr lang="en-US" altLang="en-US" sz="2600" u="sng"/>
              <a:t>whole-number ratio </a:t>
            </a:r>
            <a:r>
              <a:rPr lang="en-US" altLang="en-US" sz="2600"/>
              <a:t>between the ions in the compound.</a:t>
            </a:r>
          </a:p>
          <a:p>
            <a:pPr lvl="2" eaLnBrk="1" hangingPunct="1"/>
            <a:r>
              <a:rPr lang="en-US" altLang="en-US" sz="2600"/>
              <a:t>Covalent molecules have subscripts that show the </a:t>
            </a:r>
            <a:r>
              <a:rPr lang="en-US" altLang="en-US" sz="2600" u="sng"/>
              <a:t>actual number </a:t>
            </a:r>
            <a:r>
              <a:rPr lang="en-US" altLang="en-US" sz="2600"/>
              <a:t>of atoms in the molecule.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62813" y="6172200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193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7350" name="Rectangle 18"/>
          <p:cNvSpPr>
            <a:spLocks noChangeArrowheads="1"/>
          </p:cNvSpPr>
          <p:nvPr/>
        </p:nvSpPr>
        <p:spPr bwMode="auto">
          <a:xfrm>
            <a:off x="228600" y="4848225"/>
            <a:ext cx="8088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endParaRPr lang="en-US" altLang="en-US"/>
          </a:p>
        </p:txBody>
      </p:sp>
      <p:pic>
        <p:nvPicPr>
          <p:cNvPr id="57351" name="Picture 22" descr="covale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31975"/>
            <a:ext cx="12700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Naming Covalent Compounds</a:t>
            </a:r>
            <a:endParaRPr lang="en-US" altLang="en-US"/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7262813" y="6172200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193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9397" name="Rectangle 18"/>
          <p:cNvSpPr>
            <a:spLocks noChangeArrowheads="1"/>
          </p:cNvSpPr>
          <p:nvPr/>
        </p:nvSpPr>
        <p:spPr bwMode="auto">
          <a:xfrm>
            <a:off x="230188" y="2044700"/>
            <a:ext cx="80883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/>
              <a:t>Some common names you will have to remember: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The chemical formula for the molecule ethanol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C</a:t>
            </a:r>
            <a:r>
              <a:rPr lang="en-US" altLang="en-US" baseline="-25000">
                <a:solidFill>
                  <a:schemeClr val="hlink"/>
                </a:solidFill>
              </a:rPr>
              <a:t>2</a:t>
            </a:r>
            <a:r>
              <a:rPr lang="en-US" altLang="en-US">
                <a:solidFill>
                  <a:schemeClr val="hlink"/>
                </a:solidFill>
              </a:rPr>
              <a:t>H</a:t>
            </a:r>
            <a:r>
              <a:rPr lang="en-US" altLang="en-US" baseline="-25000">
                <a:solidFill>
                  <a:schemeClr val="hlink"/>
                </a:solidFill>
              </a:rPr>
              <a:t>6</a:t>
            </a:r>
            <a:r>
              <a:rPr lang="en-US" altLang="en-US">
                <a:solidFill>
                  <a:schemeClr val="hlink"/>
                </a:solidFill>
              </a:rPr>
              <a:t>O</a:t>
            </a:r>
            <a:endParaRPr lang="en-US" altLang="en-US"/>
          </a:p>
        </p:txBody>
      </p:sp>
      <p:sp>
        <p:nvSpPr>
          <p:cNvPr id="59398" name="Rectangle 19"/>
          <p:cNvSpPr>
            <a:spLocks noChangeArrowheads="1"/>
          </p:cNvSpPr>
          <p:nvPr/>
        </p:nvSpPr>
        <p:spPr bwMode="auto">
          <a:xfrm>
            <a:off x="228600" y="5762625"/>
            <a:ext cx="8088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/>
              <a:t>What is the name of the molecule C</a:t>
            </a:r>
            <a:r>
              <a:rPr lang="en-US" altLang="en-US" baseline="-25000"/>
              <a:t>12</a:t>
            </a:r>
            <a:r>
              <a:rPr lang="en-US" altLang="en-US"/>
              <a:t>O</a:t>
            </a:r>
            <a:r>
              <a:rPr lang="en-US" altLang="en-US" baseline="-25000"/>
              <a:t>22</a:t>
            </a:r>
            <a:r>
              <a:rPr lang="en-US" altLang="en-US"/>
              <a:t>H</a:t>
            </a:r>
            <a:r>
              <a:rPr lang="en-US" altLang="en-US" baseline="-25000"/>
              <a:t>11</a:t>
            </a:r>
            <a:r>
              <a:rPr lang="en-US" altLang="en-US"/>
              <a:t>?</a:t>
            </a: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228600" y="6172200"/>
            <a:ext cx="80883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/>
            <a:r>
              <a:rPr lang="en-US" altLang="en-US">
                <a:solidFill>
                  <a:schemeClr val="hlink"/>
                </a:solidFill>
              </a:rPr>
              <a:t>Sucrose, also called table sugar.</a:t>
            </a:r>
          </a:p>
        </p:txBody>
      </p:sp>
      <p:pic>
        <p:nvPicPr>
          <p:cNvPr id="59400" name="Picture 22" descr="covale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31975"/>
            <a:ext cx="12700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Naming Simple Covalent Compounds</a:t>
            </a:r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783263" cy="5181600"/>
          </a:xfrm>
        </p:spPr>
        <p:txBody>
          <a:bodyPr/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US" dirty="0"/>
              <a:t>Prefixes indicate the </a:t>
            </a:r>
            <a:r>
              <a:rPr lang="en-US" u="sng" dirty="0"/>
              <a:t>number</a:t>
            </a:r>
            <a:r>
              <a:rPr lang="en-US" dirty="0"/>
              <a:t> of atoms in the molecule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endParaRPr lang="en-US" dirty="0"/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Ex:        CO = carbon </a:t>
            </a:r>
            <a:r>
              <a:rPr lang="en-US" altLang="en-US" sz="2600" u="sng" dirty="0"/>
              <a:t>mono</a:t>
            </a:r>
            <a:r>
              <a:rPr lang="en-US" altLang="en-US" sz="2600" dirty="0"/>
              <a:t>xide, 	         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                  CO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 = carbon </a:t>
            </a:r>
            <a:r>
              <a:rPr lang="en-US" altLang="en-US" sz="2600" u="sng" dirty="0"/>
              <a:t>di</a:t>
            </a:r>
            <a:r>
              <a:rPr lang="en-US" altLang="en-US" sz="2600" dirty="0"/>
              <a:t>oxide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600" dirty="0"/>
          </a:p>
          <a:p>
            <a:pPr marL="971550" lvl="1" indent="-51435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en-US" altLang="en-US" sz="2600" dirty="0"/>
              <a:t>Write the most metallic atom (furthest left) </a:t>
            </a:r>
          </a:p>
          <a:p>
            <a:pPr marL="971550" lvl="1" indent="-51435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en-US" altLang="en-US" sz="2600" dirty="0"/>
              <a:t>first, then add -</a:t>
            </a:r>
            <a:r>
              <a:rPr lang="en-US" altLang="en-US" sz="2600" i="1" dirty="0"/>
              <a:t>ide</a:t>
            </a:r>
            <a:r>
              <a:rPr lang="en-US" altLang="en-US" sz="2600" dirty="0"/>
              <a:t> to the end of the second atom’s name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012160" y="1556792"/>
            <a:ext cx="2827040" cy="4401106"/>
            <a:chOff x="4080" y="1776"/>
            <a:chExt cx="1584" cy="2544"/>
          </a:xfrm>
          <a:noFill/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80" y="1776"/>
              <a:ext cx="1584" cy="25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CA" altLang="en-US" sz="1800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847"/>
              <a:ext cx="1396" cy="2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name of the molecule Si</a:t>
            </a:r>
            <a:r>
              <a:rPr lang="en-US" altLang="en-US" baseline="-25000"/>
              <a:t>3</a:t>
            </a:r>
            <a:r>
              <a:rPr lang="en-US" altLang="en-US"/>
              <a:t>P</a:t>
            </a:r>
            <a:r>
              <a:rPr lang="en-US" altLang="en-US" baseline="-25000"/>
              <a:t>6</a:t>
            </a:r>
            <a:r>
              <a:rPr lang="en-US" altLang="en-US"/>
              <a:t>?</a:t>
            </a:r>
          </a:p>
          <a:p>
            <a:endParaRPr lang="en-CA" altLang="en-US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name of the molecule Si</a:t>
            </a:r>
            <a:r>
              <a:rPr lang="en-US" altLang="en-US" baseline="-25000"/>
              <a:t>3</a:t>
            </a:r>
            <a:r>
              <a:rPr lang="en-US" altLang="en-US"/>
              <a:t>P</a:t>
            </a:r>
            <a:r>
              <a:rPr lang="en-US" altLang="en-US" baseline="-25000"/>
              <a:t>6</a:t>
            </a:r>
            <a:r>
              <a:rPr lang="en-US" altLang="en-US"/>
              <a:t>?</a:t>
            </a:r>
          </a:p>
          <a:p>
            <a:r>
              <a:rPr lang="en-US" altLang="en-US"/>
              <a:t>Use prefixes to indicate 3 Silicon, and 6 phosphorous</a:t>
            </a:r>
          </a:p>
          <a:p>
            <a:endParaRPr lang="en-US" altLang="en-US"/>
          </a:p>
          <a:p>
            <a:endParaRPr lang="en-US" altLang="en-US"/>
          </a:p>
          <a:p>
            <a:pPr marL="342900" lvl="1" indent="-342900">
              <a:buClr>
                <a:schemeClr val="accent1"/>
              </a:buClr>
              <a:buFont typeface="Times" panose="02020603050405020304" pitchFamily="18" charset="0"/>
              <a:buChar char="•"/>
            </a:pPr>
            <a:r>
              <a:rPr lang="en-US" altLang="en-US" sz="3200">
                <a:solidFill>
                  <a:srgbClr val="FF0000"/>
                </a:solidFill>
              </a:rPr>
              <a:t>Trisilicon hexaphosphide</a:t>
            </a:r>
          </a:p>
          <a:p>
            <a:endParaRPr lang="en-CA" altLang="en-US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What is the name of CS</a:t>
            </a:r>
            <a:r>
              <a:rPr lang="en-CA" altLang="en-US" baseline="-25000"/>
              <a:t>2</a:t>
            </a:r>
            <a:endParaRPr lang="en-CA" altLang="en-US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>
                <a:solidFill>
                  <a:srgbClr val="FF0000"/>
                </a:solidFill>
              </a:rPr>
              <a:t>Carbon disulfide</a:t>
            </a:r>
          </a:p>
          <a:p>
            <a:endParaRPr lang="en-CA" altLang="en-US"/>
          </a:p>
          <a:p>
            <a:r>
              <a:rPr lang="en-CA" altLang="en-US">
                <a:solidFill>
                  <a:srgbClr val="FF0000"/>
                </a:solidFill>
              </a:rPr>
              <a:t>Do not use prefix when there is only one atom of the first element.</a:t>
            </a:r>
          </a:p>
          <a:p>
            <a:endParaRPr lang="en-CA" altLang="en-US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What is the name for CCl</a:t>
            </a:r>
            <a:r>
              <a:rPr lang="en-CA" altLang="en-US" baseline="-25000"/>
              <a:t>4</a:t>
            </a:r>
            <a:r>
              <a:rPr lang="en-CA" altLang="en-US"/>
              <a:t>?</a:t>
            </a:r>
          </a:p>
          <a:p>
            <a:endParaRPr lang="en-CA" altLang="en-US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Naming Ionic Compounds</a:t>
            </a:r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630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 dirty="0"/>
              <a:t>Ionic compounds are composed of cations and anions.</a:t>
            </a:r>
          </a:p>
          <a:p>
            <a:pPr lvl="1" eaLnBrk="1" hangingPunct="1">
              <a:defRPr/>
            </a:pPr>
            <a:r>
              <a:rPr lang="en-US" altLang="en-US" sz="2600" dirty="0"/>
              <a:t>The name of an ionic compound = </a:t>
            </a:r>
            <a:r>
              <a:rPr lang="en-US" altLang="en-US" sz="2600" u="sng" dirty="0"/>
              <a:t>cation + anion </a:t>
            </a:r>
            <a:r>
              <a:rPr lang="en-US" altLang="en-US" sz="2600" i="1" u="sng" dirty="0"/>
              <a:t>-ide.</a:t>
            </a:r>
            <a:endParaRPr lang="en-US" altLang="en-US" sz="2600" u="sng" dirty="0"/>
          </a:p>
          <a:p>
            <a:pPr lvl="1" eaLnBrk="1" hangingPunct="1">
              <a:defRPr/>
            </a:pPr>
            <a:r>
              <a:rPr lang="en-US" altLang="en-US" sz="2600" dirty="0"/>
              <a:t>Ex. an ionic compound forms between: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/>
              <a:t>		magnesium and oxygen.</a:t>
            </a:r>
          </a:p>
          <a:p>
            <a:pPr lvl="2" eaLnBrk="1" hangingPunct="1">
              <a:defRPr/>
            </a:pPr>
            <a:r>
              <a:rPr lang="en-US" altLang="en-US" sz="2600" dirty="0"/>
              <a:t>The positive ion is the first part of the name, </a:t>
            </a:r>
            <a:r>
              <a:rPr lang="en-US" altLang="en-US" sz="2600" u="sng" dirty="0"/>
              <a:t>magnesium</a:t>
            </a:r>
            <a:r>
              <a:rPr lang="en-US" altLang="en-US" sz="2600" dirty="0"/>
              <a:t>.</a:t>
            </a:r>
          </a:p>
          <a:p>
            <a:pPr lvl="2" eaLnBrk="1" hangingPunct="1">
              <a:defRPr/>
            </a:pPr>
            <a:r>
              <a:rPr lang="en-US" altLang="en-US" sz="2600" dirty="0"/>
              <a:t>The negative ion forms part of the ending of the name, </a:t>
            </a:r>
            <a:r>
              <a:rPr lang="en-US" altLang="en-US" sz="2600" u="sng" dirty="0"/>
              <a:t>ox</a:t>
            </a:r>
            <a:r>
              <a:rPr lang="en-US" altLang="en-US" sz="2600" dirty="0"/>
              <a:t>ygen.</a:t>
            </a:r>
          </a:p>
          <a:p>
            <a:pPr lvl="2" eaLnBrk="1" hangingPunct="1">
              <a:defRPr/>
            </a:pPr>
            <a:r>
              <a:rPr lang="en-US" altLang="en-US" sz="2600" dirty="0"/>
              <a:t>Add </a:t>
            </a:r>
            <a:r>
              <a:rPr lang="en-US" altLang="en-US" sz="2600" i="1" dirty="0"/>
              <a:t>-ide</a:t>
            </a:r>
            <a:r>
              <a:rPr lang="en-US" altLang="en-US" sz="2600" dirty="0"/>
              <a:t> to the end of the name to form </a:t>
            </a:r>
            <a:r>
              <a:rPr lang="en-US" altLang="en-US" sz="2600" u="sng" dirty="0"/>
              <a:t>magnesium oxide</a:t>
            </a:r>
            <a:r>
              <a:rPr lang="en-US" altLang="en-US" sz="2600" dirty="0"/>
              <a:t>.</a:t>
            </a:r>
          </a:p>
        </p:txBody>
      </p:sp>
      <p:pic>
        <p:nvPicPr>
          <p:cNvPr id="11269" name="Picture 28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11788"/>
            <a:ext cx="139223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7661275" y="5324475"/>
            <a:ext cx="1295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Magnesium oxide is used as a drying agent.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>
                <a:solidFill>
                  <a:srgbClr val="FF0000"/>
                </a:solidFill>
              </a:rPr>
              <a:t>Carbon tetrachloride</a:t>
            </a:r>
          </a:p>
          <a:p>
            <a:endParaRPr lang="en-CA" altLang="en-US"/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What is the name of P</a:t>
            </a:r>
            <a:r>
              <a:rPr lang="en-CA" altLang="en-US" baseline="-25000"/>
              <a:t>4</a:t>
            </a:r>
            <a:r>
              <a:rPr lang="en-CA" altLang="en-US"/>
              <a:t>O</a:t>
            </a:r>
            <a:r>
              <a:rPr lang="en-CA" altLang="en-US" baseline="-25000"/>
              <a:t>10</a:t>
            </a:r>
            <a:r>
              <a:rPr lang="en-CA" altLang="en-US"/>
              <a:t>? </a:t>
            </a:r>
          </a:p>
          <a:p>
            <a:endParaRPr lang="en-CA" altLang="en-US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What is the name of P</a:t>
            </a:r>
            <a:r>
              <a:rPr lang="en-CA" altLang="en-US" baseline="-25000"/>
              <a:t>4</a:t>
            </a:r>
            <a:r>
              <a:rPr lang="en-CA" altLang="en-US"/>
              <a:t>O</a:t>
            </a:r>
            <a:r>
              <a:rPr lang="en-CA" altLang="en-US" baseline="-25000"/>
              <a:t>10</a:t>
            </a:r>
            <a:r>
              <a:rPr lang="en-CA" altLang="en-US"/>
              <a:t>? </a:t>
            </a:r>
          </a:p>
          <a:p>
            <a:r>
              <a:rPr lang="en-CA" altLang="en-US">
                <a:solidFill>
                  <a:srgbClr val="FF0000"/>
                </a:solidFill>
              </a:rPr>
              <a:t>Tetraphosphorus decaoxide</a:t>
            </a:r>
          </a:p>
          <a:p>
            <a:endParaRPr lang="en-CA" altLang="en-US"/>
          </a:p>
          <a:p>
            <a:endParaRPr lang="en-CA" altLang="en-US"/>
          </a:p>
          <a:p>
            <a:r>
              <a:rPr lang="en-CA" altLang="en-US"/>
              <a:t>DO NOT reduce the name to diphosphorus pentoxide</a:t>
            </a:r>
          </a:p>
          <a:p>
            <a:endParaRPr lang="en-CA" altLang="en-US"/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name of the molecule S</a:t>
            </a:r>
            <a:r>
              <a:rPr lang="en-US" altLang="en-US" baseline="-25000"/>
              <a:t>2</a:t>
            </a:r>
            <a:r>
              <a:rPr lang="en-US" altLang="en-US"/>
              <a:t>Cl</a:t>
            </a:r>
            <a:r>
              <a:rPr lang="en-US" altLang="en-US" baseline="-25000"/>
              <a:t>10</a:t>
            </a:r>
            <a:endParaRPr lang="en-CA" altLang="en-US"/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Naming Covalent Compounds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name of the molecule S</a:t>
            </a:r>
            <a:r>
              <a:rPr lang="en-US" altLang="en-US" baseline="-25000"/>
              <a:t>2</a:t>
            </a:r>
            <a:r>
              <a:rPr lang="en-US" altLang="en-US"/>
              <a:t>Cl</a:t>
            </a:r>
            <a:r>
              <a:rPr lang="en-US" altLang="en-US" baseline="-25000"/>
              <a:t>10</a:t>
            </a:r>
            <a:r>
              <a:rPr lang="en-US" altLang="en-US"/>
              <a:t>?</a:t>
            </a:r>
            <a:endParaRPr lang="en-CA" altLang="en-US"/>
          </a:p>
          <a:p>
            <a:r>
              <a:rPr lang="en-CA" altLang="en-US"/>
              <a:t>disulfur decachloride</a:t>
            </a:r>
          </a:p>
          <a:p>
            <a:endParaRPr lang="en-CA" altLang="en-US"/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Writing Formulas for Covalent Molecules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/>
          </a:p>
          <a:p>
            <a:r>
              <a:rPr lang="en-CA" altLang="en-US"/>
              <a:t>Write the formula for nitrogen tribromide</a:t>
            </a:r>
          </a:p>
          <a:p>
            <a:r>
              <a:rPr lang="en-CA" altLang="en-US"/>
              <a:t>N</a:t>
            </a:r>
            <a:r>
              <a:rPr lang="en-CA" altLang="en-US" baseline="30000"/>
              <a:t>3-</a:t>
            </a:r>
            <a:r>
              <a:rPr lang="en-CA" altLang="en-US"/>
              <a:t>    Br-</a:t>
            </a:r>
          </a:p>
          <a:p>
            <a:r>
              <a:rPr lang="en-CA" altLang="en-US"/>
              <a:t>Cross multiply to get 1N and 3Br</a:t>
            </a:r>
          </a:p>
          <a:p>
            <a:r>
              <a:rPr lang="en-CA" altLang="en-US"/>
              <a:t>NBr</a:t>
            </a:r>
            <a:r>
              <a:rPr lang="en-CA" altLang="en-US" baseline="-25000"/>
              <a:t>3</a:t>
            </a:r>
          </a:p>
          <a:p>
            <a:endParaRPr lang="en-CA" altLang="en-US"/>
          </a:p>
          <a:p>
            <a:endParaRPr lang="en-CA" altLang="en-US"/>
          </a:p>
          <a:p>
            <a:r>
              <a:rPr lang="en-US" altLang="en-US"/>
              <a:t>What is the chemical formula for the molecule trinitrogen tetrachloride?</a:t>
            </a:r>
          </a:p>
          <a:p>
            <a:endParaRPr lang="en-CA" altLang="en-US"/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Write the formula for trinitrogen tetrachloride.</a:t>
            </a:r>
          </a:p>
          <a:p>
            <a:r>
              <a:rPr lang="en-US" altLang="en-US"/>
              <a:t>3 nitrogen, 4 chloride</a:t>
            </a:r>
          </a:p>
          <a:p>
            <a:endParaRPr lang="en-CA" altLang="en-US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Font typeface="Times" panose="02020603050405020304" pitchFamily="18" charset="0"/>
              <a:buChar char="•"/>
            </a:pPr>
            <a:r>
              <a:rPr lang="en-US" altLang="en-US" sz="3200"/>
              <a:t>N</a:t>
            </a:r>
            <a:r>
              <a:rPr lang="en-US" altLang="en-US" sz="3200" baseline="-25000"/>
              <a:t>3</a:t>
            </a:r>
            <a:r>
              <a:rPr lang="en-US" altLang="en-US" sz="3200"/>
              <a:t>Cl</a:t>
            </a:r>
            <a:r>
              <a:rPr lang="en-US" altLang="en-US" sz="3200" baseline="-25000"/>
              <a:t>4</a:t>
            </a:r>
            <a:endParaRPr lang="en-US" altLang="en-US" sz="3200"/>
          </a:p>
          <a:p>
            <a:endParaRPr lang="en-CA" altLang="en-US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Write the formula for sulfur trioxide.</a:t>
            </a:r>
          </a:p>
          <a:p>
            <a:endParaRPr lang="en-CA" altLang="en-US"/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SO</a:t>
            </a:r>
            <a:r>
              <a:rPr lang="en-CA" altLang="en-US" baseline="-25000"/>
              <a:t>3</a:t>
            </a:r>
          </a:p>
          <a:p>
            <a:endParaRPr lang="en-CA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Naming Ionic Compounds</a:t>
            </a:r>
            <a:endParaRPr lang="en-CA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916113"/>
            <a:ext cx="8610600" cy="4637087"/>
          </a:xfrm>
        </p:spPr>
        <p:txBody>
          <a:bodyPr/>
          <a:lstStyle/>
          <a:p>
            <a:pPr lvl="1" eaLnBrk="1" hangingPunct="1"/>
            <a:r>
              <a:rPr lang="en-US" altLang="en-US" sz="2600"/>
              <a:t>What is the name of Ca</a:t>
            </a:r>
            <a:r>
              <a:rPr lang="en-US" altLang="en-US" sz="2600" baseline="-25000"/>
              <a:t>3</a:t>
            </a:r>
            <a:r>
              <a:rPr lang="en-US" altLang="en-US" sz="2600"/>
              <a:t>N</a:t>
            </a:r>
            <a:r>
              <a:rPr lang="en-US" altLang="en-US" sz="2600" baseline="-25000"/>
              <a:t>2</a:t>
            </a:r>
            <a:r>
              <a:rPr lang="en-US" altLang="en-US" sz="2600"/>
              <a:t>?</a:t>
            </a:r>
          </a:p>
          <a:p>
            <a:endParaRPr lang="en-CA" alt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 i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Try these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N</a:t>
            </a:r>
            <a:r>
              <a:rPr lang="en-CA" altLang="en-US" baseline="-25000"/>
              <a:t>2</a:t>
            </a:r>
            <a:r>
              <a:rPr lang="en-CA" altLang="en-US"/>
              <a:t>O</a:t>
            </a:r>
          </a:p>
          <a:p>
            <a:r>
              <a:rPr lang="en-CA" altLang="en-US"/>
              <a:t>CO</a:t>
            </a:r>
            <a:r>
              <a:rPr lang="en-CA" altLang="en-US" baseline="-25000"/>
              <a:t>2</a:t>
            </a:r>
          </a:p>
          <a:p>
            <a:r>
              <a:rPr lang="en-CA" altLang="en-US"/>
              <a:t>PI</a:t>
            </a:r>
            <a:r>
              <a:rPr lang="en-CA" altLang="en-US" baseline="-25000"/>
              <a:t>3</a:t>
            </a:r>
          </a:p>
          <a:p>
            <a:r>
              <a:rPr lang="en-CA" altLang="en-US"/>
              <a:t>PCl</a:t>
            </a:r>
            <a:r>
              <a:rPr lang="en-CA" altLang="en-US" baseline="-25000"/>
              <a:t>5</a:t>
            </a:r>
          </a:p>
          <a:p>
            <a:r>
              <a:rPr lang="en-CA" altLang="en-US"/>
              <a:t>SO</a:t>
            </a:r>
            <a:r>
              <a:rPr lang="en-CA" altLang="en-US" baseline="-25000"/>
              <a:t>2</a:t>
            </a:r>
          </a:p>
          <a:p>
            <a:r>
              <a:rPr lang="en-CA" altLang="en-US"/>
              <a:t>NO</a:t>
            </a:r>
          </a:p>
          <a:p>
            <a:r>
              <a:rPr lang="en-CA" altLang="en-US"/>
              <a:t>S</a:t>
            </a:r>
            <a:r>
              <a:rPr lang="en-CA" altLang="en-US" baseline="-25000"/>
              <a:t>2</a:t>
            </a:r>
            <a:r>
              <a:rPr lang="en-CA" altLang="en-US"/>
              <a:t>F</a:t>
            </a:r>
            <a:r>
              <a:rPr lang="en-CA" altLang="en-US" baseline="-25000"/>
              <a:t>10</a:t>
            </a:r>
          </a:p>
          <a:p>
            <a:endParaRPr lang="en-CA" altLang="en-US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N</a:t>
            </a:r>
            <a:r>
              <a:rPr lang="en-CA" altLang="en-US" baseline="-25000"/>
              <a:t>2</a:t>
            </a:r>
            <a:r>
              <a:rPr lang="en-CA" altLang="en-US"/>
              <a:t>O		dinitrogen monoxide</a:t>
            </a:r>
          </a:p>
          <a:p>
            <a:r>
              <a:rPr lang="en-CA" altLang="en-US"/>
              <a:t>CO</a:t>
            </a:r>
            <a:r>
              <a:rPr lang="en-CA" altLang="en-US" baseline="-25000"/>
              <a:t>2		</a:t>
            </a:r>
            <a:r>
              <a:rPr lang="en-CA" altLang="en-US"/>
              <a:t>carbon dioxide</a:t>
            </a:r>
          </a:p>
          <a:p>
            <a:r>
              <a:rPr lang="en-CA" altLang="en-US"/>
              <a:t>PI</a:t>
            </a:r>
            <a:r>
              <a:rPr lang="en-CA" altLang="en-US" baseline="-25000"/>
              <a:t>3			</a:t>
            </a:r>
            <a:r>
              <a:rPr lang="en-CA" altLang="en-US"/>
              <a:t>phosphorous triiodide</a:t>
            </a:r>
            <a:endParaRPr lang="en-CA" altLang="en-US" baseline="-25000"/>
          </a:p>
          <a:p>
            <a:r>
              <a:rPr lang="en-CA" altLang="en-US"/>
              <a:t>PCl</a:t>
            </a:r>
            <a:r>
              <a:rPr lang="en-CA" altLang="en-US" baseline="-25000"/>
              <a:t>5		</a:t>
            </a:r>
            <a:r>
              <a:rPr lang="en-CA" altLang="en-US"/>
              <a:t>phosphorous pentachloride</a:t>
            </a:r>
            <a:endParaRPr lang="en-CA" altLang="en-US" baseline="-25000"/>
          </a:p>
          <a:p>
            <a:r>
              <a:rPr lang="en-CA" altLang="en-US"/>
              <a:t>SO</a:t>
            </a:r>
            <a:r>
              <a:rPr lang="en-CA" altLang="en-US" baseline="-25000"/>
              <a:t>2		</a:t>
            </a:r>
            <a:r>
              <a:rPr lang="en-CA" altLang="en-US"/>
              <a:t>sulfur disoxide</a:t>
            </a:r>
          </a:p>
          <a:p>
            <a:r>
              <a:rPr lang="en-CA" altLang="en-US"/>
              <a:t>NO			nitrogen monoxide</a:t>
            </a:r>
          </a:p>
          <a:p>
            <a:r>
              <a:rPr lang="en-CA" altLang="en-US"/>
              <a:t>S</a:t>
            </a:r>
            <a:r>
              <a:rPr lang="en-CA" altLang="en-US" baseline="-25000"/>
              <a:t>2</a:t>
            </a:r>
            <a:r>
              <a:rPr lang="en-CA" altLang="en-US"/>
              <a:t>F</a:t>
            </a:r>
            <a:r>
              <a:rPr lang="en-CA" altLang="en-US" baseline="-25000"/>
              <a:t>10		</a:t>
            </a:r>
            <a:r>
              <a:rPr lang="en-CA" altLang="en-US"/>
              <a:t>disulfur decafluride </a:t>
            </a:r>
          </a:p>
          <a:p>
            <a:endParaRPr lang="en-CA" alt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And these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Carbon tetraiodide</a:t>
            </a:r>
          </a:p>
          <a:p>
            <a:r>
              <a:rPr lang="en-CA" altLang="en-US"/>
              <a:t>Sulfur trioxide</a:t>
            </a:r>
          </a:p>
          <a:p>
            <a:r>
              <a:rPr lang="en-CA" altLang="en-US"/>
              <a:t>Phopshorus pentabromide</a:t>
            </a:r>
          </a:p>
          <a:p>
            <a:r>
              <a:rPr lang="en-CA" altLang="en-US"/>
              <a:t>Diiodine hexachlloride</a:t>
            </a:r>
          </a:p>
          <a:p>
            <a:r>
              <a:rPr lang="en-CA" altLang="en-US"/>
              <a:t>Dichlorine monoxide</a:t>
            </a:r>
          </a:p>
          <a:p>
            <a:r>
              <a:rPr lang="en-CA" altLang="en-US"/>
              <a:t>Xenon hexafluoride</a:t>
            </a:r>
          </a:p>
          <a:p>
            <a:endParaRPr lang="en-CA" altLang="en-US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And these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/>
              <a:t>Carbon tetraiodide			CI</a:t>
            </a:r>
            <a:r>
              <a:rPr lang="en-CA" altLang="en-US" baseline="-25000"/>
              <a:t>4</a:t>
            </a:r>
          </a:p>
          <a:p>
            <a:r>
              <a:rPr lang="en-CA" altLang="en-US"/>
              <a:t>Dinitrogen tetrafluoride		N</a:t>
            </a:r>
            <a:r>
              <a:rPr lang="en-CA" altLang="en-US" baseline="-25000"/>
              <a:t>2</a:t>
            </a:r>
            <a:r>
              <a:rPr lang="en-CA" altLang="en-US"/>
              <a:t>F</a:t>
            </a:r>
            <a:r>
              <a:rPr lang="en-CA" altLang="en-US" baseline="-25000"/>
              <a:t>4</a:t>
            </a:r>
          </a:p>
          <a:p>
            <a:r>
              <a:rPr lang="en-CA" altLang="en-US"/>
              <a:t>Phopshorus pentabromide		PBr</a:t>
            </a:r>
            <a:r>
              <a:rPr lang="en-CA" altLang="en-US" baseline="-25000"/>
              <a:t>5	</a:t>
            </a:r>
          </a:p>
          <a:p>
            <a:r>
              <a:rPr lang="en-CA" altLang="en-US"/>
              <a:t>Diiodine hexachlloride		I</a:t>
            </a:r>
            <a:r>
              <a:rPr lang="en-CA" altLang="en-US" baseline="-25000"/>
              <a:t>2</a:t>
            </a:r>
            <a:r>
              <a:rPr lang="en-CA" altLang="en-US"/>
              <a:t>Cl</a:t>
            </a:r>
            <a:r>
              <a:rPr lang="en-CA" altLang="en-US" baseline="-25000"/>
              <a:t>6</a:t>
            </a:r>
          </a:p>
          <a:p>
            <a:r>
              <a:rPr lang="en-CA" altLang="en-US"/>
              <a:t>Dichlorine monoxide		Cl</a:t>
            </a:r>
            <a:r>
              <a:rPr lang="en-CA" altLang="en-US" baseline="-25000"/>
              <a:t>2</a:t>
            </a:r>
            <a:r>
              <a:rPr lang="en-CA" altLang="en-US"/>
              <a:t>O</a:t>
            </a:r>
          </a:p>
          <a:p>
            <a:r>
              <a:rPr lang="en-CA" altLang="en-US"/>
              <a:t>Xenon hexafluoride			XeF</a:t>
            </a:r>
            <a:r>
              <a:rPr lang="en-CA" altLang="en-US" baseline="-25000"/>
              <a:t>6</a:t>
            </a:r>
          </a:p>
          <a:p>
            <a:endParaRPr lang="en-CA" altLang="en-US"/>
          </a:p>
          <a:p>
            <a:endParaRPr lang="en-CA" altLang="en-US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Writing Names for Binary Covalent Compounds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Name the left most element in the formula first</a:t>
            </a:r>
            <a:endParaRPr lang="en-CA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Name the second element, making sure the element name ends w/ suffix “ide”</a:t>
            </a:r>
            <a:endParaRPr lang="en-CA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Add a prefix to each element’s name to indicate the number of atoms of each element in the compound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reduce the prefix</a:t>
            </a:r>
            <a:endParaRPr lang="en-CA" sz="2800" dirty="0"/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2800" dirty="0"/>
              <a:t>Exceptions:</a:t>
            </a:r>
            <a:r>
              <a:rPr lang="en-CA" sz="2800" dirty="0"/>
              <a:t> </a:t>
            </a:r>
            <a:r>
              <a:rPr lang="en-US" sz="2800" dirty="0"/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prefix for one atom elements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-The prefix, mono is shortened to “mon” if it 	is placed before “oxide”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CA" dirty="0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Comparing Ionic and Covalent Compounds</a:t>
            </a:r>
            <a:endParaRPr lang="en-US" altLang="en-US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/>
              <a:t>To determine whether a compound is ionic or covalent:</a:t>
            </a:r>
          </a:p>
          <a:p>
            <a:pPr marL="838200" lvl="1" indent="-3810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GB" altLang="en-US"/>
              <a:t>Examine the formula.</a:t>
            </a:r>
          </a:p>
          <a:p>
            <a:pPr marL="1238250" lvl="2" indent="-381000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GB" altLang="en-US"/>
              <a:t>Ionic compounds start with a metal or the ammonium ion.</a:t>
            </a:r>
          </a:p>
          <a:p>
            <a:pPr marL="1238250" lvl="2" indent="-381000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GB" altLang="en-US"/>
              <a:t>Covalent compounds start with a non-metal.</a:t>
            </a:r>
          </a:p>
          <a:p>
            <a:pPr marL="838200" lvl="1" indent="-3810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GB" altLang="en-US"/>
              <a:t>If the compound is covalent:</a:t>
            </a:r>
          </a:p>
          <a:p>
            <a:pPr marL="1238250" lvl="2" indent="-381000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GB" altLang="en-US"/>
              <a:t>Use the prefix system of naming if the compound is binary and does not start with hydrogen.</a:t>
            </a:r>
          </a:p>
          <a:p>
            <a:pPr marL="1238250" lvl="2" indent="-381000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GB" altLang="en-US"/>
              <a:t>If there are more than two different elements, or it starts with H, there is probably a different, simpler name for the covalent molecule.</a:t>
            </a:r>
          </a:p>
          <a:p>
            <a:pPr marL="1238250" lvl="2" indent="-381000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GB" altLang="en-US"/>
              <a:t>Do not reduce the ratio</a:t>
            </a:r>
          </a:p>
          <a:p>
            <a:pPr marL="838200" lvl="1" indent="-3810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GB" altLang="en-US"/>
              <a:t>If the compound is ionic:</a:t>
            </a:r>
          </a:p>
          <a:p>
            <a:pPr marL="1238250" lvl="2" indent="-381000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/>
              <a:t>Check the metal to see if it is multivalent (add a Roman numeral if it is multivalent). Naming starts with the name of the metal atom.</a:t>
            </a:r>
          </a:p>
          <a:p>
            <a:pPr marL="1238250" lvl="2" indent="-381000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/>
              <a:t>If it ends with a single non-metal, naming will just end in </a:t>
            </a:r>
            <a:r>
              <a:rPr lang="en-US" altLang="en-US" i="1"/>
              <a:t>-ide.</a:t>
            </a:r>
            <a:endParaRPr lang="en-US" altLang="en-US"/>
          </a:p>
          <a:p>
            <a:pPr marL="1238250" lvl="2" indent="-381000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/>
              <a:t>If it ends in a polyatomic ion, look up the name/formula.</a:t>
            </a: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196 - 197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82950" name="Rectangle 9"/>
          <p:cNvSpPr>
            <a:spLocks noChangeArrowheads="1"/>
          </p:cNvSpPr>
          <p:nvPr/>
        </p:nvSpPr>
        <p:spPr bwMode="auto">
          <a:xfrm>
            <a:off x="3641725" y="6480175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u="sng">
                <a:solidFill>
                  <a:srgbClr val="0E713D"/>
                </a:solidFill>
                <a:latin typeface="Arial Rounded MT Bold" panose="020F0704030504030204" pitchFamily="34" charset="0"/>
                <a:hlinkClick r:id="rId3"/>
              </a:rPr>
              <a:t>Take the Section 4.2 Quiz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4150" y="0"/>
          <a:ext cx="8709025" cy="6983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4513">
                  <a:extLst>
                    <a:ext uri="{9D8B030D-6E8A-4147-A177-3AD203B41FA5}">
                      <a16:colId xmlns:a16="http://schemas.microsoft.com/office/drawing/2014/main" val="1328563442"/>
                    </a:ext>
                  </a:extLst>
                </a:gridCol>
                <a:gridCol w="4354513">
                  <a:extLst>
                    <a:ext uri="{9D8B030D-6E8A-4147-A177-3AD203B41FA5}">
                      <a16:colId xmlns:a16="http://schemas.microsoft.com/office/drawing/2014/main" val="2847574633"/>
                    </a:ext>
                  </a:extLst>
                </a:gridCol>
              </a:tblGrid>
              <a:tr h="489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400">
                          <a:effectLst/>
                        </a:rPr>
                        <a:t>Ionic Compounds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2400" dirty="0">
                          <a:effectLst/>
                        </a:rPr>
                        <a:t>Covalent Compounds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4246481790"/>
                  </a:ext>
                </a:extLst>
              </a:tr>
              <a:tr h="64936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Involve a metal and non-metal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Electrons are transferred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Involve a cation and anion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Anion ends in “–ide”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Charges are balanced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Subscripts indicate the ratio of 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Expressed as lowest ratio of 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May involve multivalent metals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CA" sz="2400" dirty="0">
                          <a:effectLst/>
                        </a:rPr>
                        <a:t>May involve polyatomic ions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Involve two or more non-metals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Electrons are shared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Name of cation written first, second ends in “–ide”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Subscripts show number of atoms in molecule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Prefixes show number of atoms in molecule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235235268"/>
                  </a:ext>
                </a:extLst>
              </a:tr>
            </a:tbl>
          </a:graphicData>
        </a:graphic>
      </p:graphicFrame>
      <p:sp>
        <p:nvSpPr>
          <p:cNvPr id="850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Ionic or Covalent?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CA" dirty="0"/>
              <a:t>Sodium bromide	        	8. Silicon tetrafluoride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/>
              <a:t>Magnesium sulfide	9. NO</a:t>
            </a:r>
            <a:r>
              <a:rPr lang="en-CA" baseline="-25000" dirty="0"/>
              <a:t>2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/>
              <a:t>Silicone dioxide		10. iodine </a:t>
            </a:r>
            <a:r>
              <a:rPr lang="en-CA" dirty="0" err="1"/>
              <a:t>trichloride</a:t>
            </a:r>
            <a:endParaRPr lang="en-CA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/>
              <a:t>Carbon disulphide	11. Iron (II) Oxide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/>
              <a:t>(NH</a:t>
            </a:r>
            <a:r>
              <a:rPr lang="en-CA" baseline="-25000" dirty="0"/>
              <a:t>4</a:t>
            </a:r>
            <a:r>
              <a:rPr lang="en-CA" dirty="0"/>
              <a:t>)</a:t>
            </a:r>
            <a:r>
              <a:rPr lang="en-CA" baseline="-25000" dirty="0"/>
              <a:t>3</a:t>
            </a:r>
            <a:r>
              <a:rPr lang="en-CA" dirty="0"/>
              <a:t> P			12. Nickel (I) Sulfide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/>
              <a:t>Ammonium sulfate	13. Selenium (III) Phosphide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/>
              <a:t>Sodium nitrate		14. Al (OH)</a:t>
            </a:r>
            <a:r>
              <a:rPr lang="en-CA" baseline="-25000" dirty="0"/>
              <a:t>3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/>
              <a:t>Naming Binary Covalent Compounds</a:t>
            </a:r>
            <a:endParaRPr lang="en-US" altLang="en-US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086600" cy="3429000"/>
          </a:xfrm>
        </p:spPr>
        <p:txBody>
          <a:bodyPr/>
          <a:lstStyle/>
          <a:p>
            <a:pPr eaLnBrk="1" hangingPunct="1"/>
            <a:r>
              <a:rPr lang="en-US" altLang="en-US"/>
              <a:t>Binary covalent compounds (two non-metal atoms) use a system of prefixes.</a:t>
            </a:r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194 - 195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228600" y="5124450"/>
            <a:ext cx="8088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/>
              <a:t>What is the chemical formula for the molecule trinitrogen tetrachloride?</a:t>
            </a:r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228600" y="6038850"/>
            <a:ext cx="8088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/>
              <a:t>What is the name of the molecule Si</a:t>
            </a:r>
            <a:r>
              <a:rPr lang="en-US" altLang="en-US" baseline="-25000"/>
              <a:t>3</a:t>
            </a:r>
            <a:r>
              <a:rPr lang="en-US" altLang="en-US"/>
              <a:t>P</a:t>
            </a:r>
            <a:r>
              <a:rPr lang="en-US" altLang="en-US" baseline="-25000"/>
              <a:t>6</a:t>
            </a:r>
            <a:r>
              <a:rPr lang="en-US" altLang="en-US"/>
              <a:t>?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8600" y="5505450"/>
            <a:ext cx="80883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/>
            <a:r>
              <a:rPr lang="en-US" altLang="en-US">
                <a:solidFill>
                  <a:schemeClr val="hlink"/>
                </a:solidFill>
              </a:rPr>
              <a:t>N</a:t>
            </a:r>
            <a:r>
              <a:rPr lang="en-US" altLang="en-US" baseline="-25000">
                <a:solidFill>
                  <a:schemeClr val="hlink"/>
                </a:solidFill>
              </a:rPr>
              <a:t>3</a:t>
            </a:r>
            <a:r>
              <a:rPr lang="en-US" altLang="en-US">
                <a:solidFill>
                  <a:schemeClr val="hlink"/>
                </a:solidFill>
              </a:rPr>
              <a:t>Cl</a:t>
            </a:r>
            <a:r>
              <a:rPr lang="en-US" altLang="en-US" baseline="-25000">
                <a:solidFill>
                  <a:schemeClr val="hlink"/>
                </a:solidFill>
              </a:rPr>
              <a:t>4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28600" y="6448425"/>
            <a:ext cx="80883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2" eaLnBrk="1" hangingPunct="1"/>
            <a:r>
              <a:rPr lang="en-US" altLang="en-US">
                <a:solidFill>
                  <a:schemeClr val="hlink"/>
                </a:solidFill>
              </a:rPr>
              <a:t>Trisilicon hexaphosphide</a:t>
            </a:r>
          </a:p>
        </p:txBody>
      </p:sp>
      <p:sp>
        <p:nvSpPr>
          <p:cNvPr id="87050" name="Rectangle 9"/>
          <p:cNvSpPr>
            <a:spLocks noChangeArrowheads="1"/>
          </p:cNvSpPr>
          <p:nvPr/>
        </p:nvSpPr>
        <p:spPr bwMode="auto">
          <a:xfrm>
            <a:off x="228600" y="2255838"/>
            <a:ext cx="7010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 eaLnBrk="1" hangingPunct="1"/>
            <a:r>
              <a:rPr lang="en-US" altLang="en-US"/>
              <a:t>Covalent compounds may have many or few atoms sharing electrons.</a:t>
            </a:r>
          </a:p>
          <a:p>
            <a:pPr lvl="2" eaLnBrk="1" hangingPunct="1"/>
            <a:r>
              <a:rPr lang="en-US" altLang="en-US"/>
              <a:t>CH</a:t>
            </a:r>
            <a:r>
              <a:rPr lang="en-US" altLang="en-US" baseline="-25000"/>
              <a:t>4</a:t>
            </a:r>
            <a:r>
              <a:rPr lang="en-US" altLang="en-US"/>
              <a:t> = methane and C</a:t>
            </a:r>
            <a:r>
              <a:rPr lang="en-US" altLang="en-US" baseline="-25000"/>
              <a:t>25</a:t>
            </a:r>
            <a:r>
              <a:rPr lang="en-US" altLang="en-US"/>
              <a:t>H</a:t>
            </a:r>
            <a:r>
              <a:rPr lang="en-US" altLang="en-US" baseline="-25000"/>
              <a:t>52</a:t>
            </a:r>
            <a:r>
              <a:rPr lang="en-US" altLang="en-US"/>
              <a:t> = candle wax</a:t>
            </a:r>
          </a:p>
          <a:p>
            <a:pPr lvl="1" eaLnBrk="1" hangingPunct="1"/>
            <a:r>
              <a:rPr lang="en-US" altLang="en-US"/>
              <a:t>Prefixes are often used before the atom name to indicate the number of atoms in the molecule.</a:t>
            </a:r>
          </a:p>
          <a:p>
            <a:pPr lvl="2" eaLnBrk="1" hangingPunct="1"/>
            <a:r>
              <a:rPr lang="en-US" altLang="en-US"/>
              <a:t>CO = carbon </a:t>
            </a:r>
            <a:r>
              <a:rPr lang="en-US" altLang="en-US" u="sng"/>
              <a:t>mono</a:t>
            </a:r>
            <a:r>
              <a:rPr lang="en-US" altLang="en-US"/>
              <a:t>xide, CO</a:t>
            </a:r>
            <a:r>
              <a:rPr lang="en-US" altLang="en-US" baseline="-25000"/>
              <a:t>2</a:t>
            </a:r>
            <a:r>
              <a:rPr lang="en-US" altLang="en-US"/>
              <a:t> = carbon </a:t>
            </a:r>
            <a:r>
              <a:rPr lang="en-US" altLang="en-US" u="sng"/>
              <a:t>di</a:t>
            </a:r>
            <a:r>
              <a:rPr lang="en-US" altLang="en-US"/>
              <a:t>oxide</a:t>
            </a:r>
          </a:p>
          <a:p>
            <a:pPr lvl="1" eaLnBrk="1" hangingPunct="1"/>
            <a:r>
              <a:rPr lang="en-US" altLang="en-US"/>
              <a:t>Write the most metallic atom (farthest left) first</a:t>
            </a:r>
          </a:p>
          <a:p>
            <a:pPr lvl="2" eaLnBrk="1" hangingPunct="1"/>
            <a:r>
              <a:rPr lang="en-US" altLang="en-US"/>
              <a:t>Add -</a:t>
            </a:r>
            <a:r>
              <a:rPr lang="en-US" altLang="en-US" i="1"/>
              <a:t>ide</a:t>
            </a:r>
            <a:r>
              <a:rPr lang="en-US" altLang="en-US"/>
              <a:t> to theend of the second atom’s name</a:t>
            </a:r>
          </a:p>
        </p:txBody>
      </p:sp>
      <p:pic>
        <p:nvPicPr>
          <p:cNvPr id="8705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89113"/>
            <a:ext cx="1785938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Naming Ionic Compounds</a:t>
            </a:r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6113"/>
            <a:ext cx="8610600" cy="46370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sz="2800" dirty="0"/>
              <a:t>What is the name of Ca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N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?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lvl="2" eaLnBrk="1" hangingPunct="1">
              <a:defRPr/>
            </a:pPr>
            <a:r>
              <a:rPr lang="en-US" altLang="en-US" sz="2800" dirty="0"/>
              <a:t>Ca, the positive ion, is calcium.</a:t>
            </a:r>
          </a:p>
          <a:p>
            <a:pPr lvl="2" eaLnBrk="1" hangingPunct="1">
              <a:defRPr/>
            </a:pPr>
            <a:r>
              <a:rPr lang="en-US" altLang="en-US" sz="2800" dirty="0"/>
              <a:t>N, the negative ion, is nitrogen.</a:t>
            </a:r>
          </a:p>
          <a:p>
            <a:pPr lvl="2" eaLnBrk="1" hangingPunct="1">
              <a:defRPr/>
            </a:pPr>
            <a:r>
              <a:rPr lang="en-US" altLang="en-US" sz="2800" dirty="0"/>
              <a:t>Drop the end of the anion and add </a:t>
            </a:r>
            <a:r>
              <a:rPr lang="en-US" altLang="en-US" sz="2800" i="1" dirty="0"/>
              <a:t>-ide.</a:t>
            </a:r>
          </a:p>
          <a:p>
            <a:pPr lvl="2" eaLnBrk="1" hangingPunct="1">
              <a:defRPr/>
            </a:pPr>
            <a:r>
              <a:rPr lang="en-US" altLang="en-US" sz="2800" u="sng" dirty="0"/>
              <a:t>Calcium nitride</a:t>
            </a:r>
          </a:p>
          <a:p>
            <a:pPr lvl="1" eaLnBrk="1" hangingPunct="1">
              <a:defRPr/>
            </a:pPr>
            <a:endParaRPr lang="en-US" altLang="en-US" sz="2600" dirty="0"/>
          </a:p>
          <a:p>
            <a:pPr>
              <a:defRPr/>
            </a:pPr>
            <a:endParaRPr lang="en-CA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 i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Naming Ionic Compounds</a:t>
            </a:r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6113"/>
            <a:ext cx="8610600" cy="46370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sz="2600" dirty="0"/>
              <a:t>What is the name of </a:t>
            </a:r>
            <a:r>
              <a:rPr lang="en-CA" altLang="en-US" sz="2800" dirty="0" err="1"/>
              <a:t>BaCl</a:t>
            </a:r>
            <a:r>
              <a:rPr lang="en-CA" altLang="en-US" sz="2800" dirty="0"/>
              <a:t> ?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600" dirty="0"/>
          </a:p>
          <a:p>
            <a:pPr>
              <a:defRPr/>
            </a:pPr>
            <a:endParaRPr lang="en-CA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 i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Naming Ionic Compounds</a:t>
            </a:r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6113"/>
            <a:ext cx="8610600" cy="4637087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sz="2600" dirty="0"/>
              <a:t>What is the name of </a:t>
            </a:r>
            <a:r>
              <a:rPr lang="en-CA" altLang="en-US" sz="2800" dirty="0" err="1"/>
              <a:t>BaCl</a:t>
            </a:r>
            <a:r>
              <a:rPr lang="en-CA" altLang="en-US" sz="2800" dirty="0"/>
              <a:t> ?</a:t>
            </a:r>
          </a:p>
          <a:p>
            <a:pPr lvl="1" eaLnBrk="1" hangingPunct="1">
              <a:defRPr/>
            </a:pPr>
            <a:endParaRPr lang="en-CA" altLang="en-US" sz="2800" dirty="0"/>
          </a:p>
          <a:p>
            <a:pPr lvl="1" eaLnBrk="1" hangingPunct="1">
              <a:defRPr/>
            </a:pPr>
            <a:r>
              <a:rPr lang="en-CA" altLang="en-US" sz="2800" u="sng" dirty="0"/>
              <a:t>Barium Chloride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600" dirty="0"/>
          </a:p>
          <a:p>
            <a:pPr>
              <a:defRPr/>
            </a:pPr>
            <a:endParaRPr lang="en-CA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 i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bar">
  <a:themeElements>
    <a:clrScheme name="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0E713D"/>
      </a:hlink>
      <a:folHlink>
        <a:srgbClr val="0E713D"/>
      </a:folHlink>
    </a:clrScheme>
    <a:fontScheme name="Lightbar">
      <a:majorFont>
        <a:latin typeface="Lucida Grande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lnDef>
  </a:objectDefaults>
  <a:extraClrSchemeLst>
    <a:extraClrScheme>
      <a:clrScheme name="Lightbar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2004:Templates:Presentations:Designs:Lightbar</Template>
  <TotalTime>1504</TotalTime>
  <Words>2229</Words>
  <Application>Microsoft Office PowerPoint</Application>
  <PresentationFormat>On-screen Show (4:3)</PresentationFormat>
  <Paragraphs>452</Paragraphs>
  <Slides>68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Lightbar</vt:lpstr>
      <vt:lpstr>Find the pattern in the names of these compounds</vt:lpstr>
      <vt:lpstr> </vt:lpstr>
      <vt:lpstr>Ionic Compounds</vt:lpstr>
      <vt:lpstr>Covalent Compounds</vt:lpstr>
      <vt:lpstr>Naming Ionic Compounds</vt:lpstr>
      <vt:lpstr>Naming Ionic Compounds</vt:lpstr>
      <vt:lpstr>Naming Ionic Compounds</vt:lpstr>
      <vt:lpstr>Naming Ionic Compounds</vt:lpstr>
      <vt:lpstr>Naming Ionic Compounds</vt:lpstr>
      <vt:lpstr> Name these ionic compounds</vt:lpstr>
      <vt:lpstr> </vt:lpstr>
      <vt:lpstr>What do you think the subscript means?</vt:lpstr>
      <vt:lpstr> Writing Formulas of Ionic Compounds</vt:lpstr>
      <vt:lpstr> </vt:lpstr>
      <vt:lpstr> </vt:lpstr>
      <vt:lpstr> </vt:lpstr>
      <vt:lpstr>Summary:</vt:lpstr>
      <vt:lpstr>Formula of an Ionic Compound  with a Multivalent Metal</vt:lpstr>
      <vt:lpstr>Formula of an Ionic Compound  with a Multivalent Metal</vt:lpstr>
      <vt:lpstr> </vt:lpstr>
      <vt:lpstr>Writing formulas for Multi valent Compounds</vt:lpstr>
      <vt:lpstr>Writing Names for Multivalent Metals Summary</vt:lpstr>
      <vt:lpstr>Review</vt:lpstr>
      <vt:lpstr>Review</vt:lpstr>
      <vt:lpstr>Polyatomic Ions</vt:lpstr>
      <vt:lpstr>Polyatomic Ions</vt:lpstr>
      <vt:lpstr>Polyatomic Ions</vt:lpstr>
      <vt:lpstr>Polyatomic Ions</vt:lpstr>
      <vt:lpstr>Common Polyatomic Ions</vt:lpstr>
      <vt:lpstr>Naming compounds with polyatomic ions</vt:lpstr>
      <vt:lpstr>Polyatomic Compounds</vt:lpstr>
      <vt:lpstr> Sulphate or sulfate?  </vt:lpstr>
      <vt:lpstr>Polyatomic ions</vt:lpstr>
      <vt:lpstr>Writing Formulas for Polyatomic Compounds</vt:lpstr>
      <vt:lpstr>Polyatomic compounds </vt:lpstr>
      <vt:lpstr>Polyatomic compounds </vt:lpstr>
      <vt:lpstr>Polyatomic compounds </vt:lpstr>
      <vt:lpstr>Polyatomic compounds </vt:lpstr>
      <vt:lpstr>Ionic Bonds Summary</vt:lpstr>
      <vt:lpstr>PowerPoint Presentation</vt:lpstr>
      <vt:lpstr>Find the pattern in these covalent compounds</vt:lpstr>
      <vt:lpstr>Naming Covalent Compounds</vt:lpstr>
      <vt:lpstr>Naming Covalent Compounds</vt:lpstr>
      <vt:lpstr>Naming Simple Covalent Compounds</vt:lpstr>
      <vt:lpstr>Naming Covalent Compounds</vt:lpstr>
      <vt:lpstr>Naming Covalent Compounds</vt:lpstr>
      <vt:lpstr>Naming Covalent Compounds</vt:lpstr>
      <vt:lpstr>Naming Covalent Compounds</vt:lpstr>
      <vt:lpstr>Naming Covalent Compounds</vt:lpstr>
      <vt:lpstr>Naming Covalent Compounds</vt:lpstr>
      <vt:lpstr>Naming Covalent Compounds</vt:lpstr>
      <vt:lpstr>Naming Covalent Compounds</vt:lpstr>
      <vt:lpstr>Naming Covalent Compounds</vt:lpstr>
      <vt:lpstr>Naming Covalent Compounds</vt:lpstr>
      <vt:lpstr>Writing Formulas for Covalent Molecules</vt:lpstr>
      <vt:lpstr>PowerPoint Presentation</vt:lpstr>
      <vt:lpstr>PowerPoint Presentation</vt:lpstr>
      <vt:lpstr>PowerPoint Presentation</vt:lpstr>
      <vt:lpstr>PowerPoint Presentation</vt:lpstr>
      <vt:lpstr>Try these</vt:lpstr>
      <vt:lpstr>PowerPoint Presentation</vt:lpstr>
      <vt:lpstr>And these</vt:lpstr>
      <vt:lpstr>And these</vt:lpstr>
      <vt:lpstr>Writing Names for Binary Covalent Compounds Summary</vt:lpstr>
      <vt:lpstr>Comparing Ionic and Covalent Compounds</vt:lpstr>
      <vt:lpstr>Summary</vt:lpstr>
      <vt:lpstr>Ionic or Covalent?</vt:lpstr>
      <vt:lpstr>Naming Binary Covalent Compounds</vt:lpstr>
    </vt:vector>
  </TitlesOfParts>
  <Company>Evantage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Safety in the Science   Classroom</dc:title>
  <dc:creator>Lionel Sandner</dc:creator>
  <cp:lastModifiedBy>Tammy Wilson</cp:lastModifiedBy>
  <cp:revision>154</cp:revision>
  <dcterms:created xsi:type="dcterms:W3CDTF">2007-02-28T23:56:53Z</dcterms:created>
  <dcterms:modified xsi:type="dcterms:W3CDTF">2017-10-06T21:15:48Z</dcterms:modified>
</cp:coreProperties>
</file>