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0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9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54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16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7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80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1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50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4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2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5F83-6CFD-44CB-B587-6AABCEE3A554}" type="datetimeFigureOut">
              <a:rPr lang="en-CA" smtClean="0"/>
              <a:t>2017-05-28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466E-E9F2-41A9-A85E-539E87F782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27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Pacific Ring of Fire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280501"/>
            <a:ext cx="10515600" cy="4351338"/>
          </a:xfrm>
        </p:spPr>
        <p:txBody>
          <a:bodyPr/>
          <a:lstStyle/>
          <a:p>
            <a:r>
              <a:rPr lang="en-CA" dirty="0" smtClean="0"/>
              <a:t>Region surrounding the Pacific Ocean, where many </a:t>
            </a:r>
            <a:r>
              <a:rPr lang="en-CA" b="1" dirty="0" smtClean="0"/>
              <a:t>volcanoes</a:t>
            </a:r>
            <a:r>
              <a:rPr lang="en-CA" dirty="0" smtClean="0"/>
              <a:t> and </a:t>
            </a:r>
            <a:r>
              <a:rPr lang="en-CA" b="1" dirty="0" smtClean="0"/>
              <a:t>earthquake</a:t>
            </a:r>
            <a:r>
              <a:rPr lang="en-CA" dirty="0" smtClean="0"/>
              <a:t> activity.  </a:t>
            </a:r>
          </a:p>
          <a:p>
            <a:r>
              <a:rPr lang="en-CA" dirty="0" smtClean="0"/>
              <a:t>total of 452 </a:t>
            </a:r>
            <a:r>
              <a:rPr lang="en-CA" b="1" dirty="0" smtClean="0"/>
              <a:t>volcanoes</a:t>
            </a:r>
            <a:r>
              <a:rPr lang="en-CA" dirty="0" smtClean="0"/>
              <a:t>, and has 75% of the Earth's active and dormant </a:t>
            </a:r>
            <a:r>
              <a:rPr lang="en-CA" b="1" dirty="0" smtClean="0"/>
              <a:t>volcanoes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Mostly </a:t>
            </a:r>
            <a:r>
              <a:rPr lang="en-CA" b="1" dirty="0" smtClean="0"/>
              <a:t>subduction zones</a:t>
            </a:r>
          </a:p>
          <a:p>
            <a:endParaRPr lang="en-CA" b="1" dirty="0" smtClean="0"/>
          </a:p>
          <a:p>
            <a:endParaRPr lang="en-CA" dirty="0"/>
          </a:p>
        </p:txBody>
      </p:sp>
      <p:pic>
        <p:nvPicPr>
          <p:cNvPr id="4" name="Content Placeholder 5" descr="Image result for types of volcanoes in the ring of fir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92" y="2722494"/>
            <a:ext cx="6368562" cy="413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94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Volcanology: The Study of Volcanoes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Magma 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molten rock</a:t>
            </a:r>
            <a:r>
              <a:rPr lang="en-US" dirty="0" smtClean="0"/>
              <a:t>) forms at plate </a:t>
            </a:r>
            <a:r>
              <a:rPr lang="en-US" b="1" dirty="0" smtClean="0">
                <a:solidFill>
                  <a:srgbClr val="FF0000"/>
                </a:solidFill>
              </a:rPr>
              <a:t>boundaries</a:t>
            </a:r>
            <a:r>
              <a:rPr lang="en-US" dirty="0" smtClean="0"/>
              <a:t>, where </a:t>
            </a:r>
            <a:r>
              <a:rPr lang="en-US" b="1" dirty="0" smtClean="0">
                <a:solidFill>
                  <a:srgbClr val="FF0000"/>
                </a:solidFill>
              </a:rPr>
              <a:t>friction</a:t>
            </a:r>
            <a:r>
              <a:rPr lang="en-US" dirty="0" smtClean="0"/>
              <a:t> between the plates can create intense </a:t>
            </a:r>
            <a:r>
              <a:rPr lang="en-US" b="1" dirty="0" smtClean="0">
                <a:solidFill>
                  <a:srgbClr val="FF0000"/>
                </a:solidFill>
              </a:rPr>
              <a:t>heat and pressure</a:t>
            </a:r>
            <a:r>
              <a:rPr lang="en-US" dirty="0" smtClean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706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Magmas contain </a:t>
            </a:r>
            <a:r>
              <a:rPr lang="en-US" b="1" dirty="0" smtClean="0">
                <a:solidFill>
                  <a:srgbClr val="FF0000"/>
                </a:solidFill>
              </a:rPr>
              <a:t>dissolved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gases</a:t>
            </a:r>
            <a:r>
              <a:rPr lang="en-US" dirty="0" smtClean="0"/>
              <a:t>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 smtClean="0"/>
              <a:t>	(water </a:t>
            </a:r>
            <a:r>
              <a:rPr lang="en-US" dirty="0" err="1" smtClean="0"/>
              <a:t>vapour</a:t>
            </a:r>
            <a:r>
              <a:rPr lang="en-US" dirty="0" smtClean="0"/>
              <a:t>, carbon dioxide)</a:t>
            </a:r>
          </a:p>
          <a:p>
            <a:pPr lvl="0"/>
            <a:r>
              <a:rPr lang="en-US" dirty="0" smtClean="0"/>
              <a:t>As magma reaches the surface, dissolved gas come out as </a:t>
            </a:r>
            <a:r>
              <a:rPr lang="en-US" b="1" dirty="0" smtClean="0">
                <a:solidFill>
                  <a:srgbClr val="FF0000"/>
                </a:solidFill>
              </a:rPr>
              <a:t>bubbles</a:t>
            </a:r>
            <a:r>
              <a:rPr lang="en-US" dirty="0" smtClean="0"/>
              <a:t> of gas.</a:t>
            </a:r>
          </a:p>
          <a:p>
            <a:r>
              <a:rPr lang="en-US" dirty="0" smtClean="0"/>
              <a:t>Bubbles expand and explode…therefore…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LOTS OF GAS = MORE </a:t>
            </a:r>
            <a:r>
              <a:rPr lang="en-US" b="1" dirty="0" smtClean="0">
                <a:solidFill>
                  <a:srgbClr val="FF0000"/>
                </a:solidFill>
              </a:rPr>
              <a:t>EXPLOSIVE</a:t>
            </a:r>
            <a:r>
              <a:rPr lang="en-US" dirty="0" smtClean="0"/>
              <a:t> ERUPTIONS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785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Volcano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0815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1. Ash</a:t>
            </a:r>
          </a:p>
          <a:p>
            <a:pPr lvl="1"/>
            <a:r>
              <a:rPr lang="en-US" dirty="0" smtClean="0"/>
              <a:t>Gritty </a:t>
            </a:r>
            <a:r>
              <a:rPr lang="en-US" b="1" dirty="0" smtClean="0">
                <a:solidFill>
                  <a:srgbClr val="FF0000"/>
                </a:solidFill>
              </a:rPr>
              <a:t>sand</a:t>
            </a:r>
            <a:r>
              <a:rPr lang="en-US" dirty="0" smtClean="0"/>
              <a:t>-sized particles blasted from erupting volcano</a:t>
            </a:r>
          </a:p>
          <a:p>
            <a:pPr lvl="1"/>
            <a:r>
              <a:rPr lang="en-US" dirty="0" smtClean="0"/>
              <a:t>Can reach very high </a:t>
            </a:r>
            <a:r>
              <a:rPr lang="en-US" b="1" dirty="0" smtClean="0">
                <a:solidFill>
                  <a:srgbClr val="FF0000"/>
                </a:solidFill>
              </a:rPr>
              <a:t>altitudes</a:t>
            </a:r>
            <a:r>
              <a:rPr lang="en-US" dirty="0" smtClean="0"/>
              <a:t> and  block </a:t>
            </a:r>
            <a:r>
              <a:rPr lang="en-US" b="1" dirty="0" smtClean="0">
                <a:solidFill>
                  <a:srgbClr val="FF0000"/>
                </a:solidFill>
              </a:rPr>
              <a:t>sunlight</a:t>
            </a:r>
            <a:r>
              <a:rPr lang="en-US" dirty="0" smtClean="0"/>
              <a:t>, causing world </a:t>
            </a:r>
            <a:r>
              <a:rPr lang="en-US" b="1" dirty="0" smtClean="0">
                <a:solidFill>
                  <a:srgbClr val="FF0000"/>
                </a:solidFill>
              </a:rPr>
              <a:t>temperatures to drop.</a:t>
            </a:r>
          </a:p>
          <a:p>
            <a:pPr lvl="1"/>
            <a:r>
              <a:rPr lang="en-US" dirty="0" smtClean="0"/>
              <a:t>Can destroy </a:t>
            </a:r>
            <a:r>
              <a:rPr lang="en-US" b="1" dirty="0" smtClean="0">
                <a:solidFill>
                  <a:srgbClr val="FF0000"/>
                </a:solidFill>
              </a:rPr>
              <a:t>crops</a:t>
            </a:r>
            <a:r>
              <a:rPr lang="en-US" dirty="0" smtClean="0"/>
              <a:t> and, buildings, clog </a:t>
            </a:r>
            <a:r>
              <a:rPr lang="en-US" b="1" dirty="0" smtClean="0">
                <a:solidFill>
                  <a:srgbClr val="FF0000"/>
                </a:solidFill>
              </a:rPr>
              <a:t>rivers</a:t>
            </a:r>
            <a:r>
              <a:rPr lang="en-US" dirty="0" smtClean="0"/>
              <a:t>, damage </a:t>
            </a:r>
            <a:r>
              <a:rPr lang="en-US" b="1" dirty="0" smtClean="0">
                <a:solidFill>
                  <a:srgbClr val="FF0000"/>
                </a:solidFill>
              </a:rPr>
              <a:t>machines</a:t>
            </a:r>
            <a:r>
              <a:rPr lang="en-US" dirty="0" smtClean="0"/>
              <a:t>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9" y="556807"/>
            <a:ext cx="3779082" cy="60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2. Lava</a:t>
            </a:r>
          </a:p>
          <a:p>
            <a:pPr lvl="1"/>
            <a:r>
              <a:rPr lang="en-US" dirty="0" smtClean="0"/>
              <a:t>Molten rock may </a:t>
            </a:r>
            <a:r>
              <a:rPr lang="en-US" b="1" dirty="0" smtClean="0">
                <a:solidFill>
                  <a:srgbClr val="FF0000"/>
                </a:solidFill>
              </a:rPr>
              <a:t>flow</a:t>
            </a:r>
            <a:r>
              <a:rPr lang="en-US" dirty="0" smtClean="0"/>
              <a:t> over large areas, destroying everything in its path.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08" y="2947537"/>
            <a:ext cx="56389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3. Lahar</a:t>
            </a:r>
          </a:p>
          <a:p>
            <a:pPr lvl="1"/>
            <a:r>
              <a:rPr lang="en-US" dirty="0" smtClean="0"/>
              <a:t>Flow of </a:t>
            </a:r>
            <a:r>
              <a:rPr lang="en-US" b="1" dirty="0" smtClean="0">
                <a:solidFill>
                  <a:srgbClr val="FF0000"/>
                </a:solidFill>
              </a:rPr>
              <a:t>mud</a:t>
            </a:r>
            <a:r>
              <a:rPr lang="en-US" dirty="0" smtClean="0"/>
              <a:t>, water, ash and debris that can result when </a:t>
            </a:r>
            <a:r>
              <a:rPr lang="en-US" b="1" dirty="0" smtClean="0">
                <a:solidFill>
                  <a:srgbClr val="FF0000"/>
                </a:solidFill>
              </a:rPr>
              <a:t>snow</a:t>
            </a:r>
            <a:r>
              <a:rPr lang="en-US" dirty="0" smtClean="0"/>
              <a:t>-covered volcanoes erupt.</a:t>
            </a:r>
          </a:p>
          <a:p>
            <a:endParaRPr lang="en-CA" dirty="0"/>
          </a:p>
        </p:txBody>
      </p:sp>
      <p:pic>
        <p:nvPicPr>
          <p:cNvPr id="4" name="P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5754"/>
            <a:ext cx="5280148" cy="52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Composite volcanoes </a:t>
            </a:r>
            <a:br>
              <a:rPr lang="en-US" b="1" dirty="0"/>
            </a:br>
            <a:r>
              <a:rPr lang="en-US" b="1" dirty="0"/>
              <a:t>(formed by </a:t>
            </a:r>
            <a:r>
              <a:rPr lang="en-US" b="1" dirty="0">
                <a:solidFill>
                  <a:srgbClr val="FF0000"/>
                </a:solidFill>
              </a:rPr>
              <a:t>Convergent boundaries</a:t>
            </a:r>
            <a:r>
              <a:rPr lang="en-US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 ocean plate sinks beneath the continental (or less dense oceanic) plate, increasing heat </a:t>
            </a:r>
            <a:r>
              <a:rPr lang="en-US" b="1" dirty="0" smtClean="0">
                <a:solidFill>
                  <a:srgbClr val="FF0000"/>
                </a:solidFill>
              </a:rPr>
              <a:t>melts</a:t>
            </a:r>
            <a:r>
              <a:rPr lang="en-US" dirty="0" smtClean="0"/>
              <a:t> the rock, </a:t>
            </a:r>
            <a:r>
              <a:rPr lang="en-US" b="1" dirty="0" smtClean="0">
                <a:solidFill>
                  <a:srgbClr val="FF0000"/>
                </a:solidFill>
              </a:rPr>
              <a:t>forming magma</a:t>
            </a:r>
            <a:r>
              <a:rPr lang="en-US" dirty="0" smtClean="0"/>
              <a:t>.  </a:t>
            </a:r>
          </a:p>
          <a:p>
            <a:pPr lvl="0"/>
            <a:r>
              <a:rPr lang="en-US" dirty="0" smtClean="0"/>
              <a:t>Magma is </a:t>
            </a:r>
            <a:r>
              <a:rPr lang="en-US" b="1" dirty="0" smtClean="0">
                <a:solidFill>
                  <a:srgbClr val="FF0000"/>
                </a:solidFill>
              </a:rPr>
              <a:t>lighter</a:t>
            </a:r>
            <a:r>
              <a:rPr lang="en-US" dirty="0" smtClean="0"/>
              <a:t> than the surrounding solid rock, so it </a:t>
            </a:r>
            <a:r>
              <a:rPr lang="en-US" b="1" dirty="0" smtClean="0">
                <a:solidFill>
                  <a:srgbClr val="FF0000"/>
                </a:solidFill>
              </a:rPr>
              <a:t>rises up </a:t>
            </a:r>
            <a:r>
              <a:rPr lang="en-US" dirty="0" smtClean="0"/>
              <a:t>through the edge of the continental plate to form a volcano.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Tall cone </a:t>
            </a:r>
            <a:r>
              <a:rPr lang="en-US" dirty="0" smtClean="0"/>
              <a:t>shape results from layers of </a:t>
            </a:r>
            <a:r>
              <a:rPr lang="en-US" b="1" dirty="0" smtClean="0">
                <a:solidFill>
                  <a:srgbClr val="FF0000"/>
                </a:solidFill>
              </a:rPr>
              <a:t>ash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lava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building up over time</a:t>
            </a:r>
          </a:p>
          <a:p>
            <a:pPr lvl="0"/>
            <a:r>
              <a:rPr lang="en-US" dirty="0" smtClean="0"/>
              <a:t>Magma is usually very </a:t>
            </a:r>
            <a:r>
              <a:rPr lang="en-US" b="1" dirty="0" smtClean="0">
                <a:solidFill>
                  <a:srgbClr val="FF0000"/>
                </a:solidFill>
              </a:rPr>
              <a:t>thick</a:t>
            </a:r>
            <a:r>
              <a:rPr lang="en-US" dirty="0" smtClean="0"/>
              <a:t> and traps gas producing </a:t>
            </a:r>
            <a:r>
              <a:rPr lang="en-US" b="1" dirty="0" smtClean="0">
                <a:solidFill>
                  <a:srgbClr val="FF0000"/>
                </a:solidFill>
              </a:rPr>
              <a:t>explosive</a:t>
            </a:r>
            <a:r>
              <a:rPr lang="en-US" dirty="0" smtClean="0"/>
              <a:t> eruptions</a:t>
            </a:r>
          </a:p>
          <a:p>
            <a:r>
              <a:rPr lang="en-US" dirty="0" smtClean="0"/>
              <a:t>Mt. St. Helen’s, Mt. Baker, Mt. Garibaldi</a:t>
            </a:r>
          </a:p>
          <a:p>
            <a:pPr lvl="0"/>
            <a:endParaRPr lang="en-US" dirty="0" smtClean="0"/>
          </a:p>
          <a:p>
            <a:endParaRPr lang="en-CA" dirty="0"/>
          </a:p>
        </p:txBody>
      </p:sp>
      <p:pic>
        <p:nvPicPr>
          <p:cNvPr id="4" name="Picture 3" descr="Image result for composite volcan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38302"/>
          <a:stretch/>
        </p:blipFill>
        <p:spPr bwMode="auto">
          <a:xfrm>
            <a:off x="6664568" y="4607168"/>
            <a:ext cx="4924727" cy="3255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44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Shield volcanoes </a:t>
            </a:r>
            <a:br>
              <a:rPr lang="en-US" b="1" dirty="0" smtClean="0"/>
            </a:br>
            <a:r>
              <a:rPr lang="en-US" b="1" dirty="0" smtClean="0"/>
              <a:t>(found at </a:t>
            </a:r>
            <a:r>
              <a:rPr lang="en-US" b="1" dirty="0" smtClean="0">
                <a:solidFill>
                  <a:srgbClr val="FF0000"/>
                </a:solidFill>
              </a:rPr>
              <a:t>Hot Spots </a:t>
            </a:r>
            <a:r>
              <a:rPr lang="en-US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at plate boundaries</a:t>
            </a:r>
          </a:p>
          <a:p>
            <a:r>
              <a:rPr lang="en-CA" dirty="0" smtClean="0"/>
              <a:t>Magma much thinner than in composite volcanoes</a:t>
            </a:r>
          </a:p>
          <a:p>
            <a:r>
              <a:rPr lang="en-CA" dirty="0" smtClean="0"/>
              <a:t>The thinner magma </a:t>
            </a:r>
            <a:r>
              <a:rPr lang="en-CA" b="1" dirty="0" smtClean="0">
                <a:solidFill>
                  <a:srgbClr val="FF0000"/>
                </a:solidFill>
              </a:rPr>
              <a:t>flows more easily </a:t>
            </a:r>
            <a:r>
              <a:rPr lang="en-CA" dirty="0" smtClean="0"/>
              <a:t>resulting in </a:t>
            </a:r>
            <a:r>
              <a:rPr lang="en-CA" b="1" dirty="0" smtClean="0">
                <a:solidFill>
                  <a:srgbClr val="FF0000"/>
                </a:solidFill>
              </a:rPr>
              <a:t>fewer, less explosive</a:t>
            </a:r>
            <a:r>
              <a:rPr lang="en-CA" dirty="0" smtClean="0"/>
              <a:t> eruptions and more </a:t>
            </a:r>
            <a:r>
              <a:rPr lang="en-CA" b="1" dirty="0" smtClean="0">
                <a:solidFill>
                  <a:srgbClr val="FF0000"/>
                </a:solidFill>
              </a:rPr>
              <a:t>gentle slope </a:t>
            </a:r>
            <a:r>
              <a:rPr lang="en-CA" dirty="0" smtClean="0"/>
              <a:t>(low wide cone).</a:t>
            </a:r>
          </a:p>
          <a:p>
            <a:pPr lvl="0"/>
            <a:r>
              <a:rPr lang="en-US" dirty="0" smtClean="0"/>
              <a:t>As the plate </a:t>
            </a:r>
            <a:r>
              <a:rPr lang="en-US" b="1" dirty="0" smtClean="0">
                <a:solidFill>
                  <a:srgbClr val="FF0000"/>
                </a:solidFill>
              </a:rPr>
              <a:t>moves</a:t>
            </a:r>
            <a:r>
              <a:rPr lang="en-US" dirty="0" smtClean="0"/>
              <a:t>, it carries the hot spot with it, so that  </a:t>
            </a:r>
            <a:r>
              <a:rPr lang="en-US" b="1" dirty="0" smtClean="0">
                <a:solidFill>
                  <a:srgbClr val="FF0000"/>
                </a:solidFill>
              </a:rPr>
              <a:t>chains</a:t>
            </a:r>
            <a:r>
              <a:rPr lang="en-US" dirty="0" smtClean="0"/>
              <a:t> of volcanic islands are formed </a:t>
            </a:r>
          </a:p>
          <a:p>
            <a:pPr lvl="0"/>
            <a:r>
              <a:rPr lang="en-US" dirty="0" smtClean="0"/>
              <a:t>Largest volcanoes</a:t>
            </a:r>
          </a:p>
          <a:p>
            <a:r>
              <a:rPr lang="en-US" dirty="0" smtClean="0"/>
              <a:t>i.e., Hawaii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8985"/>
            <a:ext cx="5143717" cy="258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0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Rift eruptions (formed by </a:t>
            </a:r>
            <a:r>
              <a:rPr lang="en-US" b="1" dirty="0">
                <a:solidFill>
                  <a:srgbClr val="FF0000"/>
                </a:solidFill>
              </a:rPr>
              <a:t>Divergent </a:t>
            </a:r>
            <a:r>
              <a:rPr lang="en-US" b="1" dirty="0"/>
              <a:t>boundaries):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Magma flows through long cracks in lithosphere at </a:t>
            </a:r>
            <a:r>
              <a:rPr lang="en-US" b="1" dirty="0" smtClean="0">
                <a:solidFill>
                  <a:srgbClr val="FF0000"/>
                </a:solidFill>
              </a:rPr>
              <a:t>mid-ocean ridges</a:t>
            </a:r>
            <a:r>
              <a:rPr lang="en-US" dirty="0" smtClean="0"/>
              <a:t>;  </a:t>
            </a:r>
          </a:p>
          <a:p>
            <a:r>
              <a:rPr lang="en-US" dirty="0" smtClean="0"/>
              <a:t>Usually not very explosive</a:t>
            </a:r>
          </a:p>
          <a:p>
            <a:r>
              <a:rPr lang="en-US" dirty="0" smtClean="0"/>
              <a:t>occasionally, volcanoes grow high enough to rise </a:t>
            </a:r>
            <a:r>
              <a:rPr lang="en-US" b="1" dirty="0" smtClean="0">
                <a:solidFill>
                  <a:srgbClr val="FF0000"/>
                </a:solidFill>
              </a:rPr>
              <a:t>above</a:t>
            </a:r>
            <a:r>
              <a:rPr lang="en-US" dirty="0" smtClean="0"/>
              <a:t> the surface of the ocean and produce </a:t>
            </a:r>
            <a:r>
              <a:rPr lang="en-US" b="1" dirty="0" smtClean="0">
                <a:solidFill>
                  <a:srgbClr val="FF0000"/>
                </a:solidFill>
              </a:rPr>
              <a:t>islands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/>
              <a:t>Iceland</a:t>
            </a:r>
          </a:p>
          <a:p>
            <a:endParaRPr lang="en-CA" dirty="0"/>
          </a:p>
        </p:txBody>
      </p:sp>
      <p:pic>
        <p:nvPicPr>
          <p:cNvPr id="4" name="P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4" y="3891012"/>
            <a:ext cx="322211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9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Volcanology: The Study of Volcanoes</vt:lpstr>
      <vt:lpstr>PowerPoint Presentation</vt:lpstr>
      <vt:lpstr>Volcano Hazards</vt:lpstr>
      <vt:lpstr>PowerPoint Presentation</vt:lpstr>
      <vt:lpstr>PowerPoint Presentation</vt:lpstr>
      <vt:lpstr>1. Composite volcanoes  (formed by Convergent boundaries)</vt:lpstr>
      <vt:lpstr>2. Shield volcanoes  (found at Hot Spots )</vt:lpstr>
      <vt:lpstr>3. Rift eruptions (formed by Divergent boundaries):</vt:lpstr>
      <vt:lpstr>Pacific Ring of Fire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twilson</dc:creator>
  <cp:lastModifiedBy>twilson</cp:lastModifiedBy>
  <cp:revision>2</cp:revision>
  <dcterms:created xsi:type="dcterms:W3CDTF">2017-05-28T23:54:03Z</dcterms:created>
  <dcterms:modified xsi:type="dcterms:W3CDTF">2017-05-29T00:28:15Z</dcterms:modified>
</cp:coreProperties>
</file>