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7" r:id="rId5"/>
    <p:sldId id="268" r:id="rId6"/>
    <p:sldId id="260" r:id="rId7"/>
    <p:sldId id="269" r:id="rId8"/>
    <p:sldId id="273" r:id="rId9"/>
    <p:sldId id="266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Windows Live" clId="Web-{130D2FDD-3045-4924-9997-50E82977835D}"/>
    <pc:docChg chg="modSld">
      <pc:chgData name="Tammy Wilson" userId="e3b55da62d900d7c" providerId="Windows Live" clId="Web-{130D2FDD-3045-4924-9997-50E82977835D}" dt="2018-04-30T21:26:14.262" v="200"/>
      <pc:docMkLst>
        <pc:docMk/>
      </pc:docMkLst>
      <pc:sldChg chg="modSp">
        <pc:chgData name="Tammy Wilson" userId="e3b55da62d900d7c" providerId="Windows Live" clId="Web-{130D2FDD-3045-4924-9997-50E82977835D}" dt="2018-04-30T21:04:20.298" v="8"/>
        <pc:sldMkLst>
          <pc:docMk/>
          <pc:sldMk cId="0" sldId="256"/>
        </pc:sldMkLst>
        <pc:spChg chg="mod">
          <ac:chgData name="Tammy Wilson" userId="e3b55da62d900d7c" providerId="Windows Live" clId="Web-{130D2FDD-3045-4924-9997-50E82977835D}" dt="2018-04-30T21:04:20.298" v="8"/>
          <ac:spMkLst>
            <pc:docMk/>
            <pc:sldMk cId="0" sldId="256"/>
            <ac:spMk id="11266" creationId="{3304434D-A29C-435B-8963-89343DA99E64}"/>
          </ac:spMkLst>
        </pc:spChg>
      </pc:sldChg>
      <pc:sldChg chg="modSp modNotes">
        <pc:chgData name="Tammy Wilson" userId="e3b55da62d900d7c" providerId="Windows Live" clId="Web-{130D2FDD-3045-4924-9997-50E82977835D}" dt="2018-04-30T21:12:03.823" v="61"/>
        <pc:sldMkLst>
          <pc:docMk/>
          <pc:sldMk cId="0" sldId="260"/>
        </pc:sldMkLst>
        <pc:spChg chg="mod">
          <ac:chgData name="Tammy Wilson" userId="e3b55da62d900d7c" providerId="Windows Live" clId="Web-{130D2FDD-3045-4924-9997-50E82977835D}" dt="2018-04-30T21:12:03.823" v="61"/>
          <ac:spMkLst>
            <pc:docMk/>
            <pc:sldMk cId="0" sldId="260"/>
            <ac:spMk id="3" creationId="{4ABE33F5-C270-4253-80A8-0266F1B4F8C2}"/>
          </ac:spMkLst>
        </pc:spChg>
      </pc:sldChg>
      <pc:sldChg chg="modSp modNotes">
        <pc:chgData name="Tammy Wilson" userId="e3b55da62d900d7c" providerId="Windows Live" clId="Web-{130D2FDD-3045-4924-9997-50E82977835D}" dt="2018-04-30T21:23:10.990" v="154"/>
        <pc:sldMkLst>
          <pc:docMk/>
          <pc:sldMk cId="0" sldId="262"/>
        </pc:sldMkLst>
        <pc:spChg chg="mod">
          <ac:chgData name="Tammy Wilson" userId="e3b55da62d900d7c" providerId="Windows Live" clId="Web-{130D2FDD-3045-4924-9997-50E82977835D}" dt="2018-04-30T21:17:58.876" v="121"/>
          <ac:spMkLst>
            <pc:docMk/>
            <pc:sldMk cId="0" sldId="262"/>
            <ac:spMk id="3" creationId="{1E853C23-17C6-41D3-BCDA-FA429BC44875}"/>
          </ac:spMkLst>
        </pc:spChg>
      </pc:sldChg>
      <pc:sldChg chg="modNotes">
        <pc:chgData name="Tammy Wilson" userId="e3b55da62d900d7c" providerId="Windows Live" clId="Web-{130D2FDD-3045-4924-9997-50E82977835D}" dt="2018-04-30T21:26:14.262" v="200"/>
        <pc:sldMkLst>
          <pc:docMk/>
          <pc:sldMk cId="0" sldId="264"/>
        </pc:sldMkLst>
      </pc:sldChg>
      <pc:sldChg chg="modSp">
        <pc:chgData name="Tammy Wilson" userId="e3b55da62d900d7c" providerId="Windows Live" clId="Web-{130D2FDD-3045-4924-9997-50E82977835D}" dt="2018-04-30T21:17:06.188" v="118"/>
        <pc:sldMkLst>
          <pc:docMk/>
          <pc:sldMk cId="0" sldId="266"/>
        </pc:sldMkLst>
        <pc:spChg chg="mod">
          <ac:chgData name="Tammy Wilson" userId="e3b55da62d900d7c" providerId="Windows Live" clId="Web-{130D2FDD-3045-4924-9997-50E82977835D}" dt="2018-04-30T21:17:06.188" v="118"/>
          <ac:spMkLst>
            <pc:docMk/>
            <pc:sldMk cId="0" sldId="266"/>
            <ac:spMk id="18436" creationId="{79C8B289-94EC-46DA-AF71-1AB4994D7582}"/>
          </ac:spMkLst>
        </pc:spChg>
      </pc:sldChg>
      <pc:sldChg chg="modSp">
        <pc:chgData name="Tammy Wilson" userId="e3b55da62d900d7c" providerId="Windows Live" clId="Web-{130D2FDD-3045-4924-9997-50E82977835D}" dt="2018-04-30T21:12:00.058" v="60"/>
        <pc:sldMkLst>
          <pc:docMk/>
          <pc:sldMk cId="0" sldId="269"/>
        </pc:sldMkLst>
        <pc:spChg chg="mod">
          <ac:chgData name="Tammy Wilson" userId="e3b55da62d900d7c" providerId="Windows Live" clId="Web-{130D2FDD-3045-4924-9997-50E82977835D}" dt="2018-04-30T21:12:00.058" v="60"/>
          <ac:spMkLst>
            <pc:docMk/>
            <pc:sldMk cId="0" sldId="269"/>
            <ac:spMk id="3" creationId="{268B2C64-7635-40B1-B2EF-A7350FE8B3C8}"/>
          </ac:spMkLst>
        </pc:spChg>
      </pc:sldChg>
      <pc:sldChg chg="modSp modNotes">
        <pc:chgData name="Tammy Wilson" userId="e3b55da62d900d7c" providerId="Windows Live" clId="Web-{130D2FDD-3045-4924-9997-50E82977835D}" dt="2018-04-30T21:13:34.778" v="104"/>
        <pc:sldMkLst>
          <pc:docMk/>
          <pc:sldMk cId="0" sldId="273"/>
        </pc:sldMkLst>
        <pc:spChg chg="mod">
          <ac:chgData name="Tammy Wilson" userId="e3b55da62d900d7c" providerId="Windows Live" clId="Web-{130D2FDD-3045-4924-9997-50E82977835D}" dt="2018-04-30T21:13:03.246" v="65"/>
          <ac:spMkLst>
            <pc:docMk/>
            <pc:sldMk cId="0" sldId="273"/>
            <ac:spMk id="18435" creationId="{5306DB82-9D59-4506-B4AC-9562063C634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2AC1308-BA3F-462F-8C42-D72294A91B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6DA11D5-0697-40C0-B18A-153EF04CBE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itchFamily="34" charset="0"/>
                <a:cs typeface="Arial" charset="0"/>
              </a:defRPr>
            </a:lvl1pPr>
          </a:lstStyle>
          <a:p>
            <a:pPr>
              <a:defRPr/>
            </a:pPr>
            <a:fld id="{BAB6F17D-6625-40E8-96F0-F67E7B085B04}" type="datetimeFigureOut">
              <a:rPr lang="en-CA"/>
              <a:pPr>
                <a:defRPr/>
              </a:pPr>
              <a:t>2018-04-30</a:t>
            </a:fld>
            <a:endParaRPr lang="en-CA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45F393E-B38E-48A7-8A6D-DF648679CF0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 MT" pitchFamily="34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48965FA0-7D93-4DC3-A4E7-D2BA32BD79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148007B4-BC48-4C3D-94C5-EF18CABA72C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10B654-FE7B-4DA7-99F5-E715FFF1CB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A0EF2-CD14-461A-A054-5301898F2D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EBF777-B127-4C4F-A964-70A81580A9C2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0AACFF0-FEB0-4D17-9027-1E654C5233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37C2579-C285-4435-B936-16A3BBC96A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2E791-77ED-4972-9E44-DA1A94D61C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B7FD0-E066-4992-8EF3-6420B75A1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1306A0-9367-4AC5-A22D-82808194E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Even if object is </a:t>
            </a:r>
            <a:r>
              <a:rPr lang="en-US" b="1" i="1" dirty="0"/>
              <a:t>slowing down.</a:t>
            </a:r>
            <a:r>
              <a:rPr lang="en-US" i="1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306A0-9367-4AC5-A22D-82808194E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01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Why does it have to be same direction?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306A0-9367-4AC5-A22D-82808194E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2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11687E7-FC5C-4380-96A4-C57ACB339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F7B934-2B77-43E7-A3A2-DD968454B8B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2133D97-79A8-45AF-8C70-76E45B0159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1570727-AE51-44DC-9846-EABBAF4A9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Example: original velocity is 60k/h, slows down to 30km/hr...</a:t>
            </a:r>
            <a:r>
              <a:rPr lang="en-US" dirty="0" err="1">
                <a:cs typeface="Calibri"/>
              </a:rPr>
              <a:t>vf</a:t>
            </a:r>
            <a:r>
              <a:rPr lang="en-US" dirty="0">
                <a:cs typeface="Calibri"/>
              </a:rPr>
              <a:t> - vi = 30-60=-30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306A0-9367-4AC5-A22D-82808194E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14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EE348E2-CF36-4728-A62E-E683B68C9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97286C47-DD96-4E6E-88C9-509E86982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 dirty="0"/>
              <a:t>Car speeding up is acceleration</a:t>
            </a:r>
          </a:p>
          <a:p>
            <a:r>
              <a:rPr lang="en-CA" altLang="en-US" dirty="0">
                <a:cs typeface="Calibri"/>
              </a:rPr>
              <a:t>Initial speed is –60 slows down to –30, change in V is –30 - -60 = +30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A9F9D78-852F-4F7C-8E9C-81F35D11F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0F27EB-C246-4EA7-B432-7205CE2D273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3D1879-7B3F-435E-A30D-9710B63FDEBE}"/>
              </a:ext>
            </a:extLst>
          </p:cNvPr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BC2AF-BD27-4C44-BE62-8EB5912BA935}"/>
              </a:ext>
            </a:extLst>
          </p:cNvPr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A07AD-32F6-4005-A6BD-BB8E77771B79}"/>
              </a:ext>
            </a:extLst>
          </p:cNvPr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4F1A51-FB32-44DB-90F9-156DEE81FDF7}"/>
              </a:ext>
            </a:extLst>
          </p:cNvPr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880F54EB-5661-488A-A826-019853BA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6CDB62D-3388-485C-A257-67EAB6892F74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33814BED-BF8B-45F7-A28C-4BF912BA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0413CDE9-C60C-4365-8446-3A69090F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18D1A-9E20-4534-85E2-C312748D6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3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5895369-EB69-4BE2-A880-9C33C3976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58829-611A-4D2D-A82F-238F74F59943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5B6EA05-0E39-4CAC-82DE-9F20AA8C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620150D-11C5-4F1A-8F0D-AF970DB6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148F-9A99-43B7-8449-FD7025868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7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>
            <a:extLst>
              <a:ext uri="{FF2B5EF4-FFF2-40B4-BE49-F238E27FC236}">
                <a16:creationId xmlns:a16="http://schemas.microsoft.com/office/drawing/2014/main" id="{F1D3E88A-CD0A-4B12-80A3-BD3AC9FC5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068A342-4502-48CA-9890-C5C048681844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12">
            <a:extLst>
              <a:ext uri="{FF2B5EF4-FFF2-40B4-BE49-F238E27FC236}">
                <a16:creationId xmlns:a16="http://schemas.microsoft.com/office/drawing/2014/main" id="{49F44034-701B-4B93-BD9B-7A28ADAC48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D3ED08-3FA1-4898-A4F9-75FAF846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2024-A94A-4E50-966E-0533BA9C588E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EC0BED-C1E2-4D8A-B252-EDF8E778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1125D5-52AA-4A13-9A81-BBEDBC6F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1749-5AD2-456D-B434-18E002962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55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CFA0254-4A28-432E-8608-D0804A013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6E94-A28C-4511-94D4-4927FE82A820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111F8BE-CBBE-4013-BDAE-463E847C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0D73F26-0237-405E-BB58-67CE0BD95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04F8E-A09A-45A6-8F53-A4B8E6F65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10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FCB858-9248-409B-826B-B1C242113E79}"/>
              </a:ext>
            </a:extLst>
          </p:cNvPr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3E0D0-164F-40F4-8210-AB3DF3D0D065}"/>
              </a:ext>
            </a:extLst>
          </p:cNvPr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0D3E86-642F-4F6B-B477-E33C628B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FA5CE-8B2F-41F2-9586-83FB6633609A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FB7B954-9C6C-4883-8BA0-EC91B4CE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A65956-7FA2-43F3-8C9A-95BEEAF1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0785-1423-4AEF-8132-F61D06482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89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E219F3B-BEE6-48CE-A306-2CFC596C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A5A7-1C1C-4D92-866D-967BD74C926E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45444E5-82FC-431C-B667-DA9E14A3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28DA1CE-8D4E-414C-9E35-AB30053C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FB6BB-2ABB-4AB3-BCF5-01C5F0883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59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66926813-F0AC-466E-B787-A2001FCC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D819-F4D6-4F85-B974-30CEF857EEBE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8D87A80-C599-490F-ACE5-2FCC70CE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7119D289-FC8D-497F-87FF-AD57607F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8464-6113-4732-8CF3-8548F68ABA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AF87569-2922-4C3B-9A7C-14AEB0F5103B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2DE902D-2D6D-440D-AD0C-1F6AB05B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1C37-71A2-459C-A6A4-22E3C3FF63BD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89A3CAE-9794-47DE-8067-EDAD8BFF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C5BE109-7DFF-4F31-AF2E-F596FCAE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78916-D82C-4AF7-8FAD-5DA8E39EA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49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>
            <a:extLst>
              <a:ext uri="{FF2B5EF4-FFF2-40B4-BE49-F238E27FC236}">
                <a16:creationId xmlns:a16="http://schemas.microsoft.com/office/drawing/2014/main" id="{DE069175-0B00-4B24-B4F8-B5739A9ED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0D9A0FC-D8C9-448C-8FD6-D7832A592074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904508A-9B1A-45E9-B626-05A85D97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BF01-8FA4-437B-B6F9-B01F474D6D17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FE01869-9F73-4545-BFB7-F8CA3BE3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048A29B-3A80-410B-B144-D03399AE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9485C-765D-46DF-8B08-37DAD5CA5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34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>
            <a:extLst>
              <a:ext uri="{FF2B5EF4-FFF2-40B4-BE49-F238E27FC236}">
                <a16:creationId xmlns:a16="http://schemas.microsoft.com/office/drawing/2014/main" id="{B6727C52-5B88-42EB-B206-19E1D8ED3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Straight Connector 11">
            <a:extLst>
              <a:ext uri="{FF2B5EF4-FFF2-40B4-BE49-F238E27FC236}">
                <a16:creationId xmlns:a16="http://schemas.microsoft.com/office/drawing/2014/main" id="{9289C4DD-9986-452B-9312-4B47F530ADF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34A7A92-D5B4-43EE-B58B-0E17FFDE3D64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2114967-0AF1-41CF-983F-FBD5CF74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B4612-35B5-46A5-B002-9D8F135C6BAB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03BB08C-3509-4D70-B6DE-74B0C25C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38A97C0-7896-4E44-9188-103B4C98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40E3-AD4C-4037-A185-F03CADFD6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57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>
            <a:extLst>
              <a:ext uri="{FF2B5EF4-FFF2-40B4-BE49-F238E27FC236}">
                <a16:creationId xmlns:a16="http://schemas.microsoft.com/office/drawing/2014/main" id="{516138D7-FB83-4711-863F-2A5133FBC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DCE81AA-A9D5-4EA0-B8AC-5FA971CEC19A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3EFE7-5C6F-4FC1-9770-035454252E27}"/>
              </a:ext>
            </a:extLst>
          </p:cNvPr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56A2CCF5-A170-42F2-A327-9C677CDB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D312-5800-416B-9811-F4A75AF40579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8ADEA06-8CBC-4676-9327-AEA7FE1D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0694EF9-E082-41D1-B95D-6512DC86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41BA-4B0D-4D97-9007-F76A3B0F8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96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45C29D09-3419-4771-91E9-770F12B897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A48C6765-47E0-4651-9AF8-59C8803EBE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3D7EEEE-91F4-4853-B66B-1CBC0D427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335317-7D7C-45EF-9711-6A2BB27723DB}" type="datetimeFigureOut">
              <a:rPr lang="en-US"/>
              <a:pPr>
                <a:defRPr/>
              </a:pPr>
              <a:t>4/30/2018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37FD2-E45C-488F-A355-24C2539FE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BE0FB63-9292-462A-B213-A84D4BB12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89F4E617-88A5-4F91-BBFC-C0B0DDC8E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Straight Connector 27">
            <a:extLst>
              <a:ext uri="{FF2B5EF4-FFF2-40B4-BE49-F238E27FC236}">
                <a16:creationId xmlns:a16="http://schemas.microsoft.com/office/drawing/2014/main" id="{06438C2F-757A-46C9-958F-0AA7F7109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Straight Connector 28">
            <a:extLst>
              <a:ext uri="{FF2B5EF4-FFF2-40B4-BE49-F238E27FC236}">
                <a16:creationId xmlns:a16="http://schemas.microsoft.com/office/drawing/2014/main" id="{58FD506A-CFC1-49FA-8D28-15EC9D740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836C9E0-1665-4AD5-BF8F-6584C36FA3C1}"/>
              </a:ext>
            </a:extLst>
          </p:cNvPr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0" r:id="rId4"/>
    <p:sldLayoutId id="2147483771" r:id="rId5"/>
    <p:sldLayoutId id="2147483775" r:id="rId6"/>
    <p:sldLayoutId id="2147483776" r:id="rId7"/>
    <p:sldLayoutId id="2147483777" r:id="rId8"/>
    <p:sldLayoutId id="2147483778" r:id="rId9"/>
    <p:sldLayoutId id="2147483772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304434D-A29C-435B-8963-89343DA99E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US" altLang="en-US" sz="6600" dirty="0"/>
              <a:t>Acceleration (a)</a:t>
            </a:r>
            <a:br>
              <a:rPr lang="en-US" altLang="en-US" sz="6600" dirty="0"/>
            </a:br>
            <a:r>
              <a:rPr lang="en-US" altLang="en-US" sz="4800" dirty="0"/>
              <a:t>Non Uniform Motion</a:t>
            </a:r>
          </a:p>
        </p:txBody>
      </p:sp>
      <p:pic>
        <p:nvPicPr>
          <p:cNvPr id="11267" name="Picture 2" descr="http://www.m5time.com/albums/E39M5/0006_Acceleration_to_M5_Dimension.jpg">
            <a:extLst>
              <a:ext uri="{FF2B5EF4-FFF2-40B4-BE49-F238E27FC236}">
                <a16:creationId xmlns:a16="http://schemas.microsoft.com/office/drawing/2014/main" id="{8BE32604-9B4A-46CC-8B4F-BB00AF4B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1214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C57F3E3A-6B22-4F5A-A918-FDD4A858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27125"/>
          </a:xfrm>
        </p:spPr>
        <p:txBody>
          <a:bodyPr/>
          <a:lstStyle/>
          <a:p>
            <a:pPr eaLnBrk="1" hangingPunct="1"/>
            <a:r>
              <a:rPr lang="en-CA" altLang="en-US" sz="3600"/>
              <a:t>Negative Acceleration</a:t>
            </a:r>
            <a:endParaRPr lang="en-US" alt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53C23-17C6-41D3-BCDA-FA429BC448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905000"/>
            <a:ext cx="9144000" cy="4327525"/>
          </a:xfrm>
        </p:spPr>
        <p:txBody>
          <a:bodyPr/>
          <a:lstStyle/>
          <a:p>
            <a:pPr marL="457200" indent="-457200" eaLnBrk="1" hangingPunct="1">
              <a:buFont typeface="Times" panose="02020603050405020304" pitchFamily="18" charset="0"/>
              <a:buNone/>
            </a:pPr>
            <a:endParaRPr lang="en-US" altLang="en-US" b="1"/>
          </a:p>
          <a:p>
            <a:pPr marL="457200" indent="-457200" eaLnBrk="1" hangingPunct="1">
              <a:buFont typeface="Times" panose="02020603050405020304" pitchFamily="18" charset="0"/>
              <a:buNone/>
            </a:pPr>
            <a:r>
              <a:rPr lang="en-US" altLang="en-US" sz="2800" dirty="0"/>
              <a:t>A car</a:t>
            </a:r>
            <a:r>
              <a:rPr lang="en-US" altLang="en-US" sz="2800" b="1" dirty="0"/>
              <a:t> slowing down </a:t>
            </a:r>
            <a:r>
              <a:rPr lang="en-US" altLang="en-US" sz="2800" dirty="0"/>
              <a:t>in the </a:t>
            </a:r>
            <a:r>
              <a:rPr lang="en-US" altLang="en-US" sz="2800" b="1" dirty="0"/>
              <a:t>forward direction</a:t>
            </a:r>
            <a:r>
              <a:rPr lang="en-US" altLang="en-US" sz="2800" dirty="0"/>
              <a:t>:</a:t>
            </a:r>
          </a:p>
          <a:p>
            <a:pPr marL="838200" lvl="1" indent="-381000" eaLnBrk="1" hangingPunct="1"/>
            <a:r>
              <a:rPr lang="en-US" altLang="en-US" sz="3200" dirty="0"/>
              <a:t>If we designate the forward direction as positive </a:t>
            </a:r>
          </a:p>
          <a:p>
            <a:pPr marL="838200" lvl="1" indent="-381000" eaLnBrk="1" hangingPunct="1"/>
            <a:r>
              <a:rPr lang="en-US" altLang="en-US" sz="3200" dirty="0"/>
              <a:t>then the change in velocity is negative (-) </a:t>
            </a:r>
          </a:p>
          <a:p>
            <a:pPr marL="838200" lvl="1" indent="-381000" eaLnBrk="1" hangingPunct="1"/>
            <a:r>
              <a:rPr lang="en-US" altLang="en-US" sz="3200" dirty="0"/>
              <a:t>therefore the acceleration is negative (-).</a:t>
            </a:r>
          </a:p>
          <a:p>
            <a:pPr marL="457200" indent="-457200" eaLnBrk="1" hangingPunct="1">
              <a:buFont typeface="Times" panose="02020603050405020304" pitchFamily="18" charset="0"/>
              <a:buNone/>
            </a:pPr>
            <a:endParaRPr lang="en-US" altLang="en-US"/>
          </a:p>
          <a:p>
            <a:pPr marL="457200" indent="-457200" eaLnBrk="1" hangingPunct="1"/>
            <a:endParaRPr lang="en-US" altLang="en-US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C8F7E8-2474-419B-940E-53456E53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43450"/>
            <a:ext cx="3316288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6E7063C-7D5C-4B8A-8C45-11670013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Slowing down while in reverse is also Positive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27F20-D2C4-425E-8C2D-9F6672A077A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4937125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1" charset="0"/>
              <a:buNone/>
              <a:defRPr/>
            </a:pPr>
            <a:r>
              <a:rPr lang="en-US" sz="2800" dirty="0"/>
              <a:t>	If we designate the backward direction as negative (-) then the change in velocity is positive (+).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1" charset="0"/>
              <a:buNone/>
              <a:defRPr/>
            </a:pPr>
            <a:endParaRPr lang="en-US" sz="2800" dirty="0"/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1" charset="0"/>
              <a:buNone/>
              <a:defRPr/>
            </a:pPr>
            <a:endParaRPr lang="en-US" sz="2800" dirty="0"/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1" charset="0"/>
              <a:buNone/>
              <a:defRPr/>
            </a:pPr>
            <a:endParaRPr lang="en-US" sz="2800" dirty="0"/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1" charset="0"/>
              <a:buNone/>
              <a:defRPr/>
            </a:pPr>
            <a:r>
              <a:rPr lang="en-US" sz="2800" dirty="0"/>
              <a:t>	Acceleration is positive (+) even though the car is decreasing its speed.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800" dirty="0"/>
              <a:t>Remember positive (+) and negative (-) refer to directions.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22532" name="Picture 8">
            <a:extLst>
              <a:ext uri="{FF2B5EF4-FFF2-40B4-BE49-F238E27FC236}">
                <a16:creationId xmlns:a16="http://schemas.microsoft.com/office/drawing/2014/main" id="{8A8F9F53-6D55-49EC-BE3E-1CEE5ED7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5486400"/>
            <a:ext cx="63960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34382799-BD8B-43C2-923E-FDD597BC40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2667000"/>
          <a:ext cx="87630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name="Equation" r:id="rId5" imgW="3581400" imgH="215900" progId="Equation.3">
                  <p:embed/>
                </p:oleObj>
              </mc:Choice>
              <mc:Fallback>
                <p:oleObj name="Equation" r:id="rId5" imgW="3581400" imgH="215900" progId="Equation.3">
                  <p:embed/>
                  <p:pic>
                    <p:nvPicPr>
                      <p:cNvPr id="3074" name="Object 3">
                        <a:extLst>
                          <a:ext uri="{FF2B5EF4-FFF2-40B4-BE49-F238E27FC236}">
                            <a16:creationId xmlns:a16="http://schemas.microsoft.com/office/drawing/2014/main" id="{34382799-BD8B-43C2-923E-FDD597BC40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667000"/>
                        <a:ext cx="87630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1D897-F0E7-4DF0-AA0C-1CDF3857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300" dirty="0"/>
              <a:t>Negative Acceleration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D284E-E828-415B-9E98-CE726D66EE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458200" cy="4937125"/>
          </a:xfrm>
        </p:spPr>
        <p:txBody>
          <a:bodyPr>
            <a:normAutofit/>
          </a:bodyPr>
          <a:lstStyle/>
          <a:p>
            <a:pPr marL="838200" lvl="1" indent="-3810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/>
              <a:t>Ex 4:  A car speeding up in while in reverse</a:t>
            </a:r>
          </a:p>
          <a:p>
            <a:pPr marL="838200" lvl="1" indent="-3810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If we designate the backward direction as negative (-) then the change in velocity is negative (-).  </a:t>
            </a:r>
          </a:p>
          <a:p>
            <a:pPr marL="838200" lvl="1" indent="-3810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838200" lvl="1" indent="-3810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/>
          </a:p>
          <a:p>
            <a:pPr marL="838200" lvl="1" indent="-3810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This means that the acceleration is negative (-) even though the car is increasing its speed. </a:t>
            </a:r>
          </a:p>
          <a:p>
            <a:pPr marL="838200" lvl="1" indent="-38100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/>
              <a:t>Remember positive (+) and negative (-) refer to directions. </a:t>
            </a:r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1" charset="0"/>
              <a:buNone/>
              <a:defRPr/>
            </a:pPr>
            <a:endParaRPr lang="en-US" dirty="0"/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Font typeface="Times" pitchFamily="1" charset="0"/>
              <a:buNone/>
              <a:defRPr/>
            </a:pP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D2908965-1F5D-4CB2-9074-41F01304A0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667000"/>
          <a:ext cx="84645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name="Equation" r:id="rId3" imgW="3695700" imgH="215900" progId="Equation.3">
                  <p:embed/>
                </p:oleObj>
              </mc:Choice>
              <mc:Fallback>
                <p:oleObj name="Equation" r:id="rId3" imgW="3695700" imgH="215900" progId="Equation.3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D2908965-1F5D-4CB2-9074-41F01304A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67000"/>
                        <a:ext cx="846455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6">
            <a:extLst>
              <a:ext uri="{FF2B5EF4-FFF2-40B4-BE49-F238E27FC236}">
                <a16:creationId xmlns:a16="http://schemas.microsoft.com/office/drawing/2014/main" id="{2170A5D7-C4FF-4736-85CA-E38675E0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13375"/>
            <a:ext cx="46291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8D29E67-A5B6-4E65-8EDD-6AE4CCEA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3782B-6321-43CB-B6DD-24C4F5362D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An object travelling with uniform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3200"/>
              <a:t>  motion travels in a </a:t>
            </a:r>
            <a:r>
              <a:rPr lang="en-US" altLang="en-US" sz="3200" b="1"/>
              <a:t>straight line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r>
              <a:rPr lang="en-US" altLang="en-US" sz="3200" b="1"/>
              <a:t>  at a constant speed.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/>
              <a:t>Not all objects exhibit uniform motion.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3200"/>
          </a:p>
          <a:p>
            <a:pPr eaLnBrk="1" hangingPunct="1">
              <a:lnSpc>
                <a:spcPct val="90000"/>
              </a:lnSpc>
            </a:pPr>
            <a:r>
              <a:rPr lang="en-US" altLang="en-US" sz="3200"/>
              <a:t>When an object changes SPEED or DIRECTION it changes its velocity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/>
              <a:t>ACCELERATION is the rate of change velocity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12292" name="Picture 5" descr="http://cultblender.files.wordpress.com/2008/07/tour-de-france.jpg">
            <a:extLst>
              <a:ext uri="{FF2B5EF4-FFF2-40B4-BE49-F238E27FC236}">
                <a16:creationId xmlns:a16="http://schemas.microsoft.com/office/drawing/2014/main" id="{EE4729AA-61A3-4BD8-9FDA-CDCDFDB52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7" name="Object 7">
            <a:extLst>
              <a:ext uri="{FF2B5EF4-FFF2-40B4-BE49-F238E27FC236}">
                <a16:creationId xmlns:a16="http://schemas.microsoft.com/office/drawing/2014/main" id="{65DD3679-AF67-4DE9-A3FB-FA4682BD39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5257800"/>
          <a:ext cx="137318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Equation" r:id="rId4" imgW="469900" imgH="368300" progId="Equation.3">
                  <p:embed/>
                </p:oleObj>
              </mc:Choice>
              <mc:Fallback>
                <p:oleObj name="Equation" r:id="rId4" imgW="469900" imgH="368300" progId="Equation.3">
                  <p:embed/>
                  <p:pic>
                    <p:nvPicPr>
                      <p:cNvPr id="35847" name="Object 7">
                        <a:extLst>
                          <a:ext uri="{FF2B5EF4-FFF2-40B4-BE49-F238E27FC236}">
                            <a16:creationId xmlns:a16="http://schemas.microsoft.com/office/drawing/2014/main" id="{65DD3679-AF67-4DE9-A3FB-FA4682BD39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57800"/>
                        <a:ext cx="137318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B26EA0-FDBC-4A3C-8BF0-9736E391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Calculating a Change in Velocity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F2E19-AB2F-453B-B5FB-7B5F1B2994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3200"/>
              <a:t>A change in velocity (     ) can be calculated by: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/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4400" i="1">
                <a:latin typeface="Century Schoolbook" panose="02040604050505020304" pitchFamily="18" charset="0"/>
              </a:rPr>
              <a:t>ν</a:t>
            </a:r>
            <a:r>
              <a:rPr lang="en-US" altLang="en-US" sz="4400" baseline="-25000"/>
              <a:t>f</a:t>
            </a:r>
            <a:r>
              <a:rPr lang="en-US" altLang="en-US" sz="3200"/>
              <a:t>= Final Velocity</a:t>
            </a:r>
          </a:p>
          <a:p>
            <a:pPr eaLnBrk="1" hangingPunct="1"/>
            <a:r>
              <a:rPr lang="el-GR" altLang="en-US" sz="4800" i="1">
                <a:latin typeface="Century Schoolbook" panose="02040604050505020304" pitchFamily="18" charset="0"/>
              </a:rPr>
              <a:t>ν</a:t>
            </a:r>
            <a:r>
              <a:rPr lang="en-US" altLang="en-US" sz="4800" baseline="-25000"/>
              <a:t>i</a:t>
            </a:r>
            <a:r>
              <a:rPr lang="en-US" altLang="en-US" sz="3200"/>
              <a:t>= Initial Velocity</a:t>
            </a:r>
          </a:p>
          <a:p>
            <a:pPr eaLnBrk="1" hangingPunct="1"/>
            <a:r>
              <a:rPr lang="en-US" altLang="en-US" sz="4400">
                <a:latin typeface="Century Schoolbook" panose="02040604050505020304" pitchFamily="18" charset="0"/>
              </a:rPr>
              <a:t>Δ</a:t>
            </a:r>
            <a:r>
              <a:rPr lang="el-GR" altLang="en-US" sz="4400" i="1">
                <a:latin typeface="Century Schoolbook" panose="02040604050505020304" pitchFamily="18" charset="0"/>
              </a:rPr>
              <a:t>ν</a:t>
            </a:r>
            <a:r>
              <a:rPr lang="en-US" altLang="en-US" sz="4400" i="1">
                <a:latin typeface="Century Schoolbook" panose="02040604050505020304" pitchFamily="18" charset="0"/>
              </a:rPr>
              <a:t>= </a:t>
            </a:r>
            <a:r>
              <a:rPr lang="en-US" altLang="en-US" sz="3200"/>
              <a:t>Change in velocity</a:t>
            </a:r>
            <a:endParaRPr lang="en-US" altLang="en-US" sz="4400" i="1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13316" name="Object 3">
            <a:extLst>
              <a:ext uri="{FF2B5EF4-FFF2-40B4-BE49-F238E27FC236}">
                <a16:creationId xmlns:a16="http://schemas.microsoft.com/office/drawing/2014/main" id="{CF7CD0C2-6567-491E-9426-D2934F7E27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1371600"/>
          <a:ext cx="57943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Equation" r:id="rId3" imgW="203200" imgH="139700" progId="Equation.3">
                  <p:embed/>
                </p:oleObj>
              </mc:Choice>
              <mc:Fallback>
                <p:oleObj name="Equation" r:id="rId3" imgW="203200" imgH="139700" progId="Equation.3">
                  <p:embed/>
                  <p:pic>
                    <p:nvPicPr>
                      <p:cNvPr id="13316" name="Object 3">
                        <a:extLst>
                          <a:ext uri="{FF2B5EF4-FFF2-40B4-BE49-F238E27FC236}">
                            <a16:creationId xmlns:a16="http://schemas.microsoft.com/office/drawing/2014/main" id="{CF7CD0C2-6567-491E-9426-D2934F7E2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71600"/>
                        <a:ext cx="57943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>
            <a:extLst>
              <a:ext uri="{FF2B5EF4-FFF2-40B4-BE49-F238E27FC236}">
                <a16:creationId xmlns:a16="http://schemas.microsoft.com/office/drawing/2014/main" id="{D66ED46F-D5F8-40C9-A9A7-906E9A895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2209800"/>
          <a:ext cx="3349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5" imgW="711200" imgH="177800" progId="Equation.3">
                  <p:embed/>
                </p:oleObj>
              </mc:Choice>
              <mc:Fallback>
                <p:oleObj name="Equation" r:id="rId5" imgW="711200" imgH="177800" progId="Equation.3">
                  <p:embed/>
                  <p:pic>
                    <p:nvPicPr>
                      <p:cNvPr id="27653" name="Object 5">
                        <a:extLst>
                          <a:ext uri="{FF2B5EF4-FFF2-40B4-BE49-F238E27FC236}">
                            <a16:creationId xmlns:a16="http://schemas.microsoft.com/office/drawing/2014/main" id="{D66ED46F-D5F8-40C9-A9A7-906E9A895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33496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A83FC46-6178-42CF-BDC6-7C47D424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 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259BD03-F245-49A6-921B-0FD3BAF1E3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altLang="en-US" sz="3200"/>
              <a:t>Ex:  A car speeds up from </a:t>
            </a:r>
            <a:r>
              <a:rPr lang="en-US" altLang="en-US" sz="3200"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1 </a:t>
            </a:r>
            <a:r>
              <a:rPr lang="en-US" altLang="en-US" sz="3200"/>
              <a:t>m/s forward (positive) to 10m/s forward (positive</a:t>
            </a:r>
            <a:r>
              <a:rPr lang="en-US" altLang="en-US"/>
              <a:t>) </a:t>
            </a:r>
          </a:p>
        </p:txBody>
      </p:sp>
      <p:pic>
        <p:nvPicPr>
          <p:cNvPr id="14340" name="Picture 9">
            <a:extLst>
              <a:ext uri="{FF2B5EF4-FFF2-40B4-BE49-F238E27FC236}">
                <a16:creationId xmlns:a16="http://schemas.microsoft.com/office/drawing/2014/main" id="{D46195A5-BF57-4446-AEB0-4D9612930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608513"/>
            <a:ext cx="36369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C7137740-D0A2-4DAF-8B47-AED947BCE2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2286000"/>
          <a:ext cx="3349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" name="Equation" r:id="rId4" imgW="711200" imgH="177800" progId="Equation.3">
                  <p:embed/>
                </p:oleObj>
              </mc:Choice>
              <mc:Fallback>
                <p:oleObj name="Equation" r:id="rId4" imgW="711200" imgH="177800" progId="Equation.3">
                  <p:embed/>
                  <p:pic>
                    <p:nvPicPr>
                      <p:cNvPr id="5" name="Object 5">
                        <a:extLst>
                          <a:ext uri="{FF2B5EF4-FFF2-40B4-BE49-F238E27FC236}">
                            <a16:creationId xmlns:a16="http://schemas.microsoft.com/office/drawing/2014/main" id="{C7137740-D0A2-4DAF-8B47-AED947BCE2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33496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DAD6AFF-9F3E-445F-9296-DCAE6D9D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i="1">
                <a:latin typeface="Century Schoolbook" panose="02040604050505020304" pitchFamily="18" charset="0"/>
              </a:rPr>
              <a:t>ν</a:t>
            </a:r>
            <a:r>
              <a:rPr lang="en-US" altLang="en-US" sz="4000" baseline="-25000">
                <a:latin typeface="Arial" panose="020B0604020202020204" pitchFamily="34" charset="0"/>
              </a:rPr>
              <a:t>f</a:t>
            </a:r>
            <a:r>
              <a:rPr lang="en-US" altLang="en-US" sz="4000">
                <a:latin typeface="Arial" panose="020B0604020202020204" pitchFamily="34" charset="0"/>
              </a:rPr>
              <a:t>= 10m/s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4000" i="1">
                <a:latin typeface="Century Schoolbook" panose="02040604050505020304" pitchFamily="18" charset="0"/>
              </a:rPr>
              <a:t>ν</a:t>
            </a:r>
            <a:r>
              <a:rPr lang="en-US" altLang="en-US" sz="4000" baseline="-25000">
                <a:latin typeface="Arial" panose="020B0604020202020204" pitchFamily="34" charset="0"/>
              </a:rPr>
              <a:t>i</a:t>
            </a:r>
            <a:r>
              <a:rPr lang="en-US" altLang="en-US" sz="4000">
                <a:latin typeface="Arial" panose="020B0604020202020204" pitchFamily="34" charset="0"/>
              </a:rPr>
              <a:t>= 1 m/s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1A738-19AA-443D-A04D-B876913737DD}"/>
              </a:ext>
            </a:extLst>
          </p:cNvPr>
          <p:cNvSpPr/>
          <p:nvPr/>
        </p:nvSpPr>
        <p:spPr>
          <a:xfrm>
            <a:off x="685800" y="4267200"/>
            <a:ext cx="6096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Century Schoolbook"/>
                <a:cs typeface="Arial" charset="0"/>
              </a:rPr>
              <a:t>Δ</a:t>
            </a:r>
            <a:r>
              <a:rPr lang="el-GR" sz="3600" i="1" dirty="0">
                <a:latin typeface="Century Schoolbook"/>
                <a:cs typeface="Arial" charset="0"/>
              </a:rPr>
              <a:t>ν</a:t>
            </a:r>
            <a:r>
              <a:rPr lang="en-US" sz="3600" i="1" dirty="0">
                <a:latin typeface="Century Schoolbook"/>
                <a:cs typeface="Arial" charset="0"/>
              </a:rPr>
              <a:t>= </a:t>
            </a:r>
            <a:r>
              <a:rPr lang="en-US" sz="3600" dirty="0">
                <a:latin typeface="+mn-lt"/>
                <a:cs typeface="Arial" charset="0"/>
              </a:rPr>
              <a:t>10m/s -</a:t>
            </a:r>
            <a:r>
              <a:rPr lang="en-US" sz="3600" dirty="0">
                <a:latin typeface="Times" panose="02020603050405020304" pitchFamily="18" charset="0"/>
                <a:cs typeface="Times" panose="02020603050405020304" pitchFamily="18" charset="0"/>
              </a:rPr>
              <a:t>1</a:t>
            </a:r>
            <a:r>
              <a:rPr lang="en-US" sz="3600" dirty="0">
                <a:latin typeface="+mn-lt"/>
                <a:cs typeface="Arial" charset="0"/>
              </a:rPr>
              <a:t>m/s = 9m/s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AF5D-F749-46DE-8459-FC75EA0EB6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5943600" cy="6156325"/>
          </a:xfrm>
        </p:spPr>
        <p:txBody>
          <a:bodyPr/>
          <a:lstStyle/>
          <a:p>
            <a:pPr lvl="1" eaLnBrk="1" hangingPunct="1"/>
            <a:r>
              <a:rPr lang="en-US" altLang="en-US" sz="3200"/>
              <a:t>If the change in velocity is the SAME DIRECTION (+, -) as the initial velocity, the speed of the object is INCREASING.</a:t>
            </a:r>
          </a:p>
          <a:p>
            <a:pPr lvl="1" eaLnBrk="1" hangingPunct="1"/>
            <a:r>
              <a:rPr lang="en-US" altLang="en-US" sz="3200"/>
              <a:t>If the change in velocity is the OPPOSITE DIRECTION (+, -) of the initial velocity, the speed of the object is DECREASING.</a:t>
            </a:r>
          </a:p>
          <a:p>
            <a:pPr lvl="1" eaLnBrk="1" hangingPunct="1"/>
            <a:r>
              <a:rPr lang="en-US" altLang="en-US" sz="3200"/>
              <a:t>If the change in velocity is ZERO the object is traveling</a:t>
            </a:r>
          </a:p>
          <a:p>
            <a:pPr lvl="1" eaLnBrk="1" hangingPunct="1">
              <a:buFont typeface="Wingdings 3" panose="05040102010807070707" pitchFamily="18" charset="2"/>
              <a:buNone/>
            </a:pPr>
            <a:r>
              <a:rPr lang="en-US" altLang="en-US" sz="3200"/>
              <a:t>   with uniform motion.</a:t>
            </a:r>
          </a:p>
          <a:p>
            <a:pPr eaLnBrk="1" hangingPunct="1"/>
            <a:endParaRPr lang="en-US" alt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6F92008-E3C4-4071-AAB3-364210CEC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228600"/>
            <a:ext cx="31829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7F9F1D59-0E88-4985-ACEE-B97786B48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32004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icture 4">
            <a:extLst>
              <a:ext uri="{FF2B5EF4-FFF2-40B4-BE49-F238E27FC236}">
                <a16:creationId xmlns:a16="http://schemas.microsoft.com/office/drawing/2014/main" id="{054E391E-2BDB-4A3F-B45D-60FA0838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>
            <a:fillRect/>
          </a:stretch>
        </p:blipFill>
        <p:spPr bwMode="auto">
          <a:xfrm>
            <a:off x="6019800" y="5081588"/>
            <a:ext cx="31242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EEC3339-FB62-4DCD-AD18-7DFC3AA2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/>
              <a:t>Acceleration (a)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E33F5-C270-4253-80A8-0266F1B4F8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Acceleration is a </a:t>
            </a:r>
            <a:r>
              <a:rPr lang="en-US" altLang="en-US" sz="2800" b="1" dirty="0"/>
              <a:t>change in velocity</a:t>
            </a:r>
            <a:r>
              <a:rPr lang="en-US" altLang="en-US" sz="2800" dirty="0"/>
              <a:t> (due to a change in speed and/or direction). </a:t>
            </a:r>
            <a:r>
              <a:rPr lang="en-US" sz="2800" dirty="0"/>
              <a:t>Means motion is not uniform </a:t>
            </a:r>
            <a:endParaRPr lang="en-US" dirty="0"/>
          </a:p>
          <a:p>
            <a:pPr eaLnBrk="1" hangingPunct="1"/>
            <a:endParaRPr lang="en-US" altLang="en-US" sz="2800" i="1" dirty="0"/>
          </a:p>
          <a:p>
            <a:pPr eaLnBrk="1" hangingPunct="1"/>
            <a:r>
              <a:rPr lang="en-US" altLang="en-US" sz="2800" dirty="0"/>
              <a:t>Acceleration can be </a:t>
            </a:r>
            <a:r>
              <a:rPr lang="en-US" altLang="en-US" sz="2800" b="1" dirty="0"/>
              <a:t>positive </a:t>
            </a:r>
            <a:r>
              <a:rPr lang="en-US" altLang="en-US" sz="2800" dirty="0"/>
              <a:t>or </a:t>
            </a:r>
            <a:r>
              <a:rPr lang="en-US" altLang="en-US" sz="2800" b="1" dirty="0"/>
              <a:t>negative 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C3277DE-3934-4F76-B5F0-9667DFA1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/>
              <a:t>Acceleration (a)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2C64-7635-40B1-B2EF-A7350FE8B3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Two objects with the same </a:t>
            </a:r>
            <a:r>
              <a:rPr lang="en-US" altLang="en-US" sz="2800" i="1" dirty="0"/>
              <a:t>change in velocity </a:t>
            </a:r>
            <a:r>
              <a:rPr lang="en-US" altLang="en-US" sz="2800" dirty="0"/>
              <a:t>can have </a:t>
            </a:r>
            <a:r>
              <a:rPr lang="en-US" altLang="en-US" sz="2800" i="1" dirty="0"/>
              <a:t>different accelerations</a:t>
            </a:r>
            <a:r>
              <a:rPr lang="en-US" altLang="en-US" sz="2800" dirty="0"/>
              <a:t>.</a:t>
            </a:r>
          </a:p>
          <a:p>
            <a:pPr marL="547370" lvl="1" eaLnBrk="1" hangingPunct="1"/>
            <a:r>
              <a:rPr lang="en-US" altLang="en-US" sz="2800" dirty="0"/>
              <a:t>This is because acceleration describes the </a:t>
            </a:r>
            <a:r>
              <a:rPr lang="en-US" altLang="en-US" sz="2800" u="sng" dirty="0"/>
              <a:t>rate</a:t>
            </a:r>
            <a:r>
              <a:rPr lang="en-US" altLang="en-US" sz="2800" dirty="0"/>
              <a:t> at which velocity is changing.</a:t>
            </a:r>
          </a:p>
          <a:p>
            <a:pPr eaLnBrk="1" hangingPunct="1"/>
            <a:endParaRPr lang="en-US" altLang="en-US"/>
          </a:p>
        </p:txBody>
      </p:sp>
      <p:pic>
        <p:nvPicPr>
          <p:cNvPr id="17412" name="Picture 7">
            <a:extLst>
              <a:ext uri="{FF2B5EF4-FFF2-40B4-BE49-F238E27FC236}">
                <a16:creationId xmlns:a16="http://schemas.microsoft.com/office/drawing/2014/main" id="{EA6C8E03-F438-4A42-9B98-F29200094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3903663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>
            <a:extLst>
              <a:ext uri="{FF2B5EF4-FFF2-40B4-BE49-F238E27FC236}">
                <a16:creationId xmlns:a16="http://schemas.microsoft.com/office/drawing/2014/main" id="{E09557BE-C212-441A-A84C-1692B4883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7244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>
                <a:solidFill>
                  <a:schemeClr val="tx2"/>
                </a:solidFill>
                <a:latin typeface="Arial Narrow" panose="020B0606020202030204" pitchFamily="34" charset="0"/>
              </a:rPr>
              <a:t>Suppose both of these vehicles, starting from rest, speed up to 60 km/h. They will have the same change in velocity, but, since the dragster can get to 60 km/h faster than the old car, the dragster will have a greater acceleration.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767CDF9-F36D-4869-8846-401CCB87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Acceleration depends on speed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306DB82-9D59-4506-B4AC-9562063C63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CA" altLang="en-US" dirty="0"/>
              <a:t>When object’s speed is</a:t>
            </a:r>
            <a:r>
              <a:rPr lang="en-CA" altLang="en-US" b="1" dirty="0"/>
              <a:t> increasing</a:t>
            </a:r>
            <a:r>
              <a:rPr lang="en-CA" altLang="en-US" dirty="0"/>
              <a:t>, it has </a:t>
            </a:r>
            <a:r>
              <a:rPr lang="en-CA" altLang="en-US" b="1" dirty="0"/>
              <a:t>positive</a:t>
            </a:r>
            <a:r>
              <a:rPr lang="en-CA" altLang="en-US" dirty="0"/>
              <a:t> acceleration</a:t>
            </a:r>
          </a:p>
          <a:p>
            <a:r>
              <a:rPr lang="en-CA" altLang="en-US" dirty="0"/>
              <a:t>When object’s speed is </a:t>
            </a:r>
            <a:r>
              <a:rPr lang="en-CA" altLang="en-US" b="1" dirty="0"/>
              <a:t>decreasing</a:t>
            </a:r>
            <a:r>
              <a:rPr lang="en-CA" altLang="en-US" dirty="0"/>
              <a:t> (while travelling in same direction) it has </a:t>
            </a:r>
            <a:r>
              <a:rPr lang="en-CA" altLang="en-US" b="1" dirty="0"/>
              <a:t>negative </a:t>
            </a:r>
            <a:r>
              <a:rPr lang="en-CA" altLang="en-US" dirty="0"/>
              <a:t>acceleration.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CF0DF7-7471-4E48-A9D8-736D8B2A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 sz="4800"/>
              <a:t>Positive Acceleration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9C8B289-94EC-46DA-AF71-1AB4994D7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8588375" cy="4149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 altLang="en-US" sz="2800" dirty="0"/>
              <a:t>Positive Acceleration occurs when the </a:t>
            </a:r>
            <a:r>
              <a:rPr lang="en-US" altLang="en-US" sz="2800" b="1" dirty="0"/>
              <a:t>direction </a:t>
            </a:r>
            <a:r>
              <a:rPr lang="en-US" altLang="en-US" sz="2800" dirty="0"/>
              <a:t>of the acceleration is the </a:t>
            </a:r>
            <a:r>
              <a:rPr lang="en-US" altLang="en-US" sz="2800" b="1" dirty="0"/>
              <a:t>same as</a:t>
            </a:r>
            <a:r>
              <a:rPr lang="en-US" altLang="en-US" sz="2800" dirty="0"/>
              <a:t> the direction of the change in velocity.</a:t>
            </a: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alt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Eg</a:t>
            </a: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. 1.  A car </a:t>
            </a:r>
            <a:r>
              <a:rPr lang="en-US" alt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speeding</a:t>
            </a: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up in the </a:t>
            </a:r>
            <a:r>
              <a:rPr lang="en-US" alt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forward direction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IF forward direction is</a:t>
            </a:r>
            <a:r>
              <a:rPr lang="en-US" alt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 positive</a:t>
            </a: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(+), 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THEN change in velocity is </a:t>
            </a:r>
            <a:r>
              <a:rPr lang="en-US" alt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positive</a:t>
            </a: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(+), </a:t>
            </a:r>
          </a:p>
          <a:p>
            <a:pPr marL="838200" lvl="1" indent="-381000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THEREFORE the acceleration is </a:t>
            </a:r>
            <a:r>
              <a:rPr lang="en-US" altLang="en-US" sz="2800" b="1" dirty="0">
                <a:latin typeface="Times" panose="02020603050405020304" pitchFamily="18" charset="0"/>
                <a:cs typeface="Times" panose="02020603050405020304" pitchFamily="18" charset="0"/>
              </a:rPr>
              <a:t>positive</a:t>
            </a:r>
            <a:r>
              <a:rPr lang="en-US" altLang="en-US" sz="2800" dirty="0">
                <a:latin typeface="Times" panose="02020603050405020304" pitchFamily="18" charset="0"/>
                <a:cs typeface="Times" panose="02020603050405020304" pitchFamily="18" charset="0"/>
              </a:rPr>
              <a:t> (+).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None/>
              <a:defRPr/>
            </a:pPr>
            <a:endParaRPr lang="en-US" altLang="en-US" dirty="0"/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None/>
              <a:defRPr/>
            </a:pPr>
            <a:endParaRPr lang="en-US" altLang="en-US" dirty="0"/>
          </a:p>
        </p:txBody>
      </p:sp>
      <p:pic>
        <p:nvPicPr>
          <p:cNvPr id="19460" name="Picture 5">
            <a:extLst>
              <a:ext uri="{FF2B5EF4-FFF2-40B4-BE49-F238E27FC236}">
                <a16:creationId xmlns:a16="http://schemas.microsoft.com/office/drawing/2014/main" id="{0B2F3A76-4AC8-45DB-926C-7FE82DB85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724400"/>
            <a:ext cx="3024187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405</TotalTime>
  <Words>519</Words>
  <Application>Microsoft Office PowerPoint</Application>
  <PresentationFormat>On-screen Show (4:3)</PresentationFormat>
  <Paragraphs>68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Origin</vt:lpstr>
      <vt:lpstr>Acceleration (a) Non Uniform Motion</vt:lpstr>
      <vt:lpstr>Recall</vt:lpstr>
      <vt:lpstr>Calculating a Change in Velocity </vt:lpstr>
      <vt:lpstr>  </vt:lpstr>
      <vt:lpstr>PowerPoint Presentation</vt:lpstr>
      <vt:lpstr>Acceleration (a)</vt:lpstr>
      <vt:lpstr>Acceleration (a)</vt:lpstr>
      <vt:lpstr>Acceleration depends on speed</vt:lpstr>
      <vt:lpstr>Positive Acceleration</vt:lpstr>
      <vt:lpstr>Negative Acceleration</vt:lpstr>
      <vt:lpstr>Slowing down while in reverse is also Positive Acceleration</vt:lpstr>
      <vt:lpstr>    Negative Acceleration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Acceleration(a)</dc:title>
  <dc:creator>Aimee</dc:creator>
  <cp:lastModifiedBy>Tammy Wilson</cp:lastModifiedBy>
  <cp:revision>36</cp:revision>
  <dcterms:created xsi:type="dcterms:W3CDTF">2008-12-01T06:11:40Z</dcterms:created>
  <dcterms:modified xsi:type="dcterms:W3CDTF">2018-04-30T21:28:32Z</dcterms:modified>
</cp:coreProperties>
</file>