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ACDCB-617E-482F-87BF-EE0A5CF4C06D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42611-D31C-411E-A381-8101603201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73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Same niche</a:t>
            </a:r>
          </a:p>
          <a:p>
            <a:r>
              <a:rPr lang="en-CA" dirty="0"/>
              <a:t>Produces 25 000 seeds from one plant.  One of </a:t>
            </a:r>
            <a:r>
              <a:rPr lang="en-CA" dirty="0" err="1"/>
              <a:t>th</a:t>
            </a:r>
            <a:r>
              <a:rPr lang="en-CA" dirty="0"/>
              <a:t> </a:t>
            </a:r>
            <a:r>
              <a:rPr lang="en-CA" dirty="0" err="1"/>
              <a:t>eworst</a:t>
            </a:r>
            <a:r>
              <a:rPr lang="en-CA" dirty="0"/>
              <a:t> rangeland weeds in BC</a:t>
            </a:r>
          </a:p>
          <a:p>
            <a:r>
              <a:rPr lang="en-CA" dirty="0"/>
              <a:t>Coyotes and wolves may compete for 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ECDC8-CFA5-459F-A944-F929219FB9B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01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Produces 25 000 seeds from one plant.  One of </a:t>
            </a:r>
            <a:r>
              <a:rPr lang="en-CA" dirty="0" err="1"/>
              <a:t>th</a:t>
            </a:r>
            <a:r>
              <a:rPr lang="en-CA" dirty="0"/>
              <a:t> </a:t>
            </a:r>
            <a:r>
              <a:rPr lang="en-CA" dirty="0" err="1"/>
              <a:t>eworst</a:t>
            </a:r>
            <a:r>
              <a:rPr lang="en-CA" dirty="0"/>
              <a:t> rangeland weeds in BC</a:t>
            </a:r>
          </a:p>
          <a:p>
            <a:r>
              <a:rPr lang="en-CA" dirty="0"/>
              <a:t>Coyotes and wolves may compete for 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ECDC8-CFA5-459F-A944-F929219FB9B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27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/>
              <a:t>Vicery</a:t>
            </a:r>
            <a:r>
              <a:rPr lang="en-CA" dirty="0"/>
              <a:t> butterfly looks like the bitter-tasting </a:t>
            </a:r>
            <a:r>
              <a:rPr lang="en-CA" dirty="0" err="1"/>
              <a:t>monach</a:t>
            </a:r>
            <a:r>
              <a:rPr lang="en-CA" dirty="0"/>
              <a:t> butterfly, </a:t>
            </a:r>
            <a:r>
              <a:rPr lang="en-CA" dirty="0" err="1"/>
              <a:t>Eg</a:t>
            </a:r>
            <a:r>
              <a:rPr lang="en-CA" dirty="0"/>
              <a:t> turtles and clams have hard shells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ECDC8-CFA5-459F-A944-F929219FB9B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72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B77D-1938-4548-8845-5F1D8842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11752-0A16-4234-A8BB-70FB981CC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A39D5-4FB0-434D-8167-E1938116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09D1-6E90-49CA-8BBF-CE574B721A59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95688-5B77-4ABA-8377-A7943DDF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12123-6D72-4929-8854-1FAD6EE9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05B5-34BC-4754-BBB3-6D810D360E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5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F877-076C-4D7C-90BA-1199B3D6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B7BB5-872E-479E-A47F-427FEBD57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A770E-D3F9-47DD-A73E-040CF12C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09D1-6E90-49CA-8BBF-CE574B721A59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1BDF1-E80F-49CA-9DEA-6054EF4B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BCCF6-252F-4B8A-9819-7039804F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05B5-34BC-4754-BBB3-6D810D360E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02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27E2D-07AC-4600-A7F7-9DFABE798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FB442-1014-4223-BBAF-0AA064865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10A65-5DBB-494E-80CA-0CEA8204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09D1-6E90-49CA-8BBF-CE574B721A59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1E7F3-51BA-4D8E-8C0C-6096341E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81C26-8227-46D4-8FCC-521DCEA1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05B5-34BC-4754-BBB3-6D810D360E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9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E9DB-6412-4443-B072-6F02D52B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19708-FDC9-47DA-9006-50953B91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A868C-3323-41AC-B583-34725313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09D1-6E90-49CA-8BBF-CE574B721A59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F02D9-E7F7-4380-A447-A7D1065E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9D2E1-03B3-4573-B72D-9B6D7D82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05B5-34BC-4754-BBB3-6D810D360E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44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B5DDE-6CDE-4A13-B53B-32E3AB58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B9C57-92E0-46B3-AAF1-D95420F3E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3D4F4-7985-4330-AB96-BC1C01E4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09D1-6E90-49CA-8BBF-CE574B721A59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9F62A-B21C-4987-BD1D-051CBB86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8C1A4-A0E9-4F72-BC0D-E4DD6085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05B5-34BC-4754-BBB3-6D810D360E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805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9172-E35F-4537-B2B3-71BF6469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F2431-2FCE-41A7-B1BC-081622712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F7363-E8FD-4FD7-9D64-BFCB0AF65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28266-D567-46DC-851F-C4E15B6A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09D1-6E90-49CA-8BBF-CE574B721A59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124AE-44F6-4469-8EC0-5789050C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188D7-D5B3-44EB-901E-6339C0C6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05B5-34BC-4754-BBB3-6D810D360E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614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E7D-0BD7-40A6-87BA-3ED1A6F26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1BF79-ABE6-403A-97A9-1374AE59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25237-E210-485D-B1B1-E3DE2E56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60130-AC5B-45E2-9419-09B24E52F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E3317-B951-4982-B17E-2D2789D7A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4AEF-6FC2-470F-AC32-B4A53254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09D1-6E90-49CA-8BBF-CE574B721A59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138D8-43F8-47CD-82C8-593826EF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9E649-EA44-4973-8DFB-C620A3C7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05B5-34BC-4754-BBB3-6D810D360E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39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333C-B460-418D-919A-80ACBC3A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55161-AC94-43B6-9901-7E89CA67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09D1-6E90-49CA-8BBF-CE574B721A59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0A526-7AA1-408C-A60F-BA461E0A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CEEBE-832C-41FD-A956-ED8E8CC9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05B5-34BC-4754-BBB3-6D810D360E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12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C4B4D-2DFF-495D-9B29-DF1304C8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09D1-6E90-49CA-8BBF-CE574B721A59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C3618-BC59-44AD-8868-6A2FC40D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A550B-D402-42E9-B927-D8EB19D3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05B5-34BC-4754-BBB3-6D810D360E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60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C323-4496-4C7C-B39A-5C12F08C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D30ED-D686-4B0F-A344-7922EAE1D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12320-38E3-43EA-9523-00711E348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5A6DF-F2EC-4E4C-BA7B-AFAB42C6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09D1-6E90-49CA-8BBF-CE574B721A59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EACCB-E44C-43FA-BF52-AF60DC22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E135F-C4DD-48BE-B490-4BBF1B79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05B5-34BC-4754-BBB3-6D810D360E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7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F570F-B9E5-48FC-A449-F3E13B50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7AF39-29AB-467C-AA92-4F054ECF3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870AF-64E0-4C2D-87F4-9481EC330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A472D-1E16-4567-98E6-7BD5FBAD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09D1-6E90-49CA-8BBF-CE574B721A59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25DD1-F2DC-448F-8913-8CA1CC32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5E1A1-16A4-4576-B6B0-59065390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05B5-34BC-4754-BBB3-6D810D360E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91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B99EE-4F3C-485F-8F51-9031F31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5762-AB1E-4873-8E7B-4C27ECF9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9890-15A5-4BCF-BBA0-F7E697304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09D1-6E90-49CA-8BBF-CE574B721A59}" type="datetimeFigureOut">
              <a:rPr lang="en-CA" smtClean="0"/>
              <a:t>2018-05-20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C884F-FE9F-4415-9811-64239AEE9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D575-92BE-443C-BD45-98298A0A3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05B5-34BC-4754-BBB3-6D810D360E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5EB0-414E-4A53-B662-A3F424B28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Interactions between Biotic Components of Ecosystems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3662E-1B2E-4331-983D-C62494F94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32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C387-A5D9-42FF-B6E2-0DB72491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B93CA-C17C-4BDD-B2F6-5989EF95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Organisms interact with other individuals of the same species or with individuals of others species. </a:t>
            </a:r>
          </a:p>
          <a:p>
            <a:r>
              <a:rPr lang="en-CA" dirty="0" err="1"/>
              <a:t>Eg</a:t>
            </a:r>
            <a:r>
              <a:rPr lang="en-CA" dirty="0"/>
              <a:t>. Great blue herons always live near water, where they can fish and next in nearby trees and bushes. </a:t>
            </a:r>
          </a:p>
          <a:p>
            <a:r>
              <a:rPr lang="en-CA" dirty="0"/>
              <a:t>Because of their long legs, great blue herons can find food in deeper water, which allows them to occupy a niche that other heron species with shorter legs cannot. </a:t>
            </a:r>
          </a:p>
        </p:txBody>
      </p:sp>
      <p:pic>
        <p:nvPicPr>
          <p:cNvPr id="2050" name="Picture 2" descr="Image result for great blue heron">
            <a:extLst>
              <a:ext uri="{FF2B5EF4-FFF2-40B4-BE49-F238E27FC236}">
                <a16:creationId xmlns:a16="http://schemas.microsoft.com/office/drawing/2014/main" id="{5E6E16C8-F24E-4854-8EF9-F2FEBBB3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59" y="4273952"/>
            <a:ext cx="3451790" cy="25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8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364E-3558-41A3-922A-AE823CDD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2FEE7-10AA-414A-92E7-1F4230E64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Interactions involve competition for food, water, sunlight, or habitat.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654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057F-8C76-4552-B070-C3229D1D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E99C-67F5-4B2F-8696-7D274EA20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50958" cy="4351338"/>
          </a:xfrm>
        </p:spPr>
        <p:txBody>
          <a:bodyPr/>
          <a:lstStyle/>
          <a:p>
            <a:r>
              <a:rPr lang="en-CA" dirty="0"/>
              <a:t>Competition is a </a:t>
            </a:r>
            <a:r>
              <a:rPr lang="en-CA" b="1" dirty="0"/>
              <a:t>harmful interaction </a:t>
            </a:r>
            <a:r>
              <a:rPr lang="en-CA" dirty="0"/>
              <a:t>between two or more organisms, causing them to compete for the same r</a:t>
            </a:r>
            <a:r>
              <a:rPr lang="en-CA" b="1" dirty="0"/>
              <a:t>esource </a:t>
            </a:r>
            <a:r>
              <a:rPr lang="en-CA" dirty="0"/>
              <a:t>(such as food) in the same </a:t>
            </a:r>
            <a:r>
              <a:rPr lang="en-CA" b="1" dirty="0"/>
              <a:t>location a the same time</a:t>
            </a:r>
            <a:r>
              <a:rPr lang="en-CA" dirty="0"/>
              <a:t>. </a:t>
            </a:r>
          </a:p>
          <a:p>
            <a:r>
              <a:rPr lang="en-CA" dirty="0"/>
              <a:t>Some plants have characteristics that make them successful competitors. </a:t>
            </a:r>
          </a:p>
          <a:p>
            <a:r>
              <a:rPr lang="en-CA" dirty="0" err="1"/>
              <a:t>Eg</a:t>
            </a:r>
            <a:r>
              <a:rPr lang="en-CA" dirty="0"/>
              <a:t>. Spotted knapweed releases chemical into the soil, which prevents the growth of other plants and allow the knap weed to populate a field quickly.</a:t>
            </a:r>
          </a:p>
        </p:txBody>
      </p:sp>
      <p:pic>
        <p:nvPicPr>
          <p:cNvPr id="3074" name="Picture 2" descr="Image result for spotted knapweed">
            <a:extLst>
              <a:ext uri="{FF2B5EF4-FFF2-40B4-BE49-F238E27FC236}">
                <a16:creationId xmlns:a16="http://schemas.microsoft.com/office/drawing/2014/main" id="{2B2C5CAF-11FA-4BD9-8FC6-6F65F553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902" y="1825625"/>
            <a:ext cx="2625488" cy="38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057F-8C76-4552-B070-C3229D1D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E99C-67F5-4B2F-8696-7D274EA20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50958" cy="4351338"/>
          </a:xfrm>
        </p:spPr>
        <p:txBody>
          <a:bodyPr/>
          <a:lstStyle/>
          <a:p>
            <a:r>
              <a:rPr lang="en-CA" dirty="0"/>
              <a:t>Lions and Hyenas compete for similar food and space. </a:t>
            </a:r>
          </a:p>
        </p:txBody>
      </p:sp>
      <p:pic>
        <p:nvPicPr>
          <p:cNvPr id="4098" name="Picture 2" descr="Image result for competition within a niche">
            <a:extLst>
              <a:ext uri="{FF2B5EF4-FFF2-40B4-BE49-F238E27FC236}">
                <a16:creationId xmlns:a16="http://schemas.microsoft.com/office/drawing/2014/main" id="{495031C2-CED3-4E44-9A36-0B9B44DA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4" y="3140075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mpetition examples within a niche">
            <a:extLst>
              <a:ext uri="{FF2B5EF4-FFF2-40B4-BE49-F238E27FC236}">
                <a16:creationId xmlns:a16="http://schemas.microsoft.com/office/drawing/2014/main" id="{279C4CFD-6A34-47B3-A114-012E429F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52" y="3413101"/>
            <a:ext cx="3861031" cy="28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13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BA4E-D1B9-4602-B855-1BCD9BB2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B8000-4339-4D72-B667-033A2CA3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77752" cy="4351338"/>
          </a:xfrm>
        </p:spPr>
        <p:txBody>
          <a:bodyPr>
            <a:normAutofit/>
          </a:bodyPr>
          <a:lstStyle/>
          <a:p>
            <a:r>
              <a:rPr lang="en-CA" dirty="0"/>
              <a:t>Describes Predator-prey interactions</a:t>
            </a:r>
          </a:p>
          <a:p>
            <a:r>
              <a:rPr lang="en-CA" dirty="0"/>
              <a:t>One organism (predator) eats all or part of another organism (prey).</a:t>
            </a:r>
          </a:p>
          <a:p>
            <a:r>
              <a:rPr lang="en-CA" dirty="0"/>
              <a:t>One organism benefits and the other is harmed.</a:t>
            </a:r>
          </a:p>
          <a:p>
            <a:r>
              <a:rPr lang="en-CA" dirty="0"/>
              <a:t>Predatory have adaptation's that make them effective predators </a:t>
            </a:r>
          </a:p>
          <a:p>
            <a:r>
              <a:rPr lang="en-CA" dirty="0" err="1"/>
              <a:t>Eg</a:t>
            </a:r>
            <a:r>
              <a:rPr lang="en-CA" dirty="0"/>
              <a:t>. Keen sense of smell, </a:t>
            </a:r>
          </a:p>
          <a:p>
            <a:r>
              <a:rPr lang="en-CA" dirty="0" err="1"/>
              <a:t>Eg</a:t>
            </a:r>
            <a:r>
              <a:rPr lang="en-CA" dirty="0"/>
              <a:t>. sharp, pointed teeth</a:t>
            </a:r>
          </a:p>
        </p:txBody>
      </p:sp>
      <p:pic>
        <p:nvPicPr>
          <p:cNvPr id="5122" name="Picture 2" descr="Image result for cougar teeth">
            <a:extLst>
              <a:ext uri="{FF2B5EF4-FFF2-40B4-BE49-F238E27FC236}">
                <a16:creationId xmlns:a16="http://schemas.microsoft.com/office/drawing/2014/main" id="{417EA8F9-4837-405A-A44E-11332E79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98" y="2043261"/>
            <a:ext cx="2660248" cy="33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1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BA4E-D1B9-4602-B855-1BCD9BB2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B8000-4339-4D72-B667-033A2CA3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Prey have adaptations to keep them from being eaten such as:</a:t>
            </a:r>
          </a:p>
          <a:p>
            <a:r>
              <a:rPr lang="en-CA" dirty="0"/>
              <a:t>Protection, </a:t>
            </a:r>
          </a:p>
          <a:p>
            <a:r>
              <a:rPr lang="en-CA" dirty="0"/>
              <a:t>Camouflage, </a:t>
            </a:r>
          </a:p>
          <a:p>
            <a:r>
              <a:rPr lang="en-CA" dirty="0"/>
              <a:t>Mimicry </a:t>
            </a:r>
          </a:p>
          <a:p>
            <a:endParaRPr lang="en-CA" dirty="0"/>
          </a:p>
        </p:txBody>
      </p:sp>
      <p:pic>
        <p:nvPicPr>
          <p:cNvPr id="6146" name="Picture 2" descr="Image result for stick bug">
            <a:extLst>
              <a:ext uri="{FF2B5EF4-FFF2-40B4-BE49-F238E27FC236}">
                <a16:creationId xmlns:a16="http://schemas.microsoft.com/office/drawing/2014/main" id="{CAE52206-4B3F-4066-98D6-771982AF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3" y="4273304"/>
            <a:ext cx="3749083" cy="21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imicry monarch">
            <a:extLst>
              <a:ext uri="{FF2B5EF4-FFF2-40B4-BE49-F238E27FC236}">
                <a16:creationId xmlns:a16="http://schemas.microsoft.com/office/drawing/2014/main" id="{C36110CF-4F88-478E-BECA-FFDDDDB8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88" y="4630288"/>
            <a:ext cx="4457519" cy="17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porcupine">
            <a:extLst>
              <a:ext uri="{FF2B5EF4-FFF2-40B4-BE49-F238E27FC236}">
                <a16:creationId xmlns:a16="http://schemas.microsoft.com/office/drawing/2014/main" id="{FF60D50E-C60E-4F63-8C49-1E93C24F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46" y="2385113"/>
            <a:ext cx="3310150" cy="206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A903-2BF2-4D87-84EB-6E811C02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Predator-Prey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07BCA-DBAA-4FD9-BB52-8E1BAE6B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64355" cy="4351338"/>
          </a:xfrm>
        </p:spPr>
        <p:txBody>
          <a:bodyPr/>
          <a:lstStyle/>
          <a:p>
            <a:r>
              <a:rPr lang="en-CA" dirty="0"/>
              <a:t>The size of a prey population can be affected by the number of predators</a:t>
            </a:r>
          </a:p>
          <a:p>
            <a:r>
              <a:rPr lang="en-CA" dirty="0" err="1"/>
              <a:t>Eg</a:t>
            </a:r>
            <a:r>
              <a:rPr lang="en-CA" dirty="0"/>
              <a:t>. Lynx and Hare populations</a:t>
            </a:r>
          </a:p>
          <a:p>
            <a:endParaRPr lang="en-CA" dirty="0"/>
          </a:p>
        </p:txBody>
      </p:sp>
      <p:pic>
        <p:nvPicPr>
          <p:cNvPr id="7170" name="Picture 2" descr="Image result for predator prey lynx hare">
            <a:extLst>
              <a:ext uri="{FF2B5EF4-FFF2-40B4-BE49-F238E27FC236}">
                <a16:creationId xmlns:a16="http://schemas.microsoft.com/office/drawing/2014/main" id="{6BE381F7-F8D8-41A3-8A29-99D29E72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3883916"/>
            <a:ext cx="6868406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redator prey lynx hare">
            <a:extLst>
              <a:ext uri="{FF2B5EF4-FFF2-40B4-BE49-F238E27FC236}">
                <a16:creationId xmlns:a16="http://schemas.microsoft.com/office/drawing/2014/main" id="{975C1475-E192-4DB2-8C2E-5DF68B49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01" y="1472597"/>
            <a:ext cx="3971499" cy="26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9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6165-D320-4446-BC90-BAEAC071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0648-D7E0-4BEA-86AA-4493BB72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What is symbiosis?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 What is commensalism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Give an example of mutualism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Give an example of parasitism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What is a niche?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What resources do organism compete for?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What is predation?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Provide one example of a predator.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State two ways in which prey avoid predators.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4668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787AF-53F5-4C74-8AAE-6F1A88D9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Predator </a:t>
            </a:r>
            <a:r>
              <a:rPr lang="en-CA"/>
              <a:t>Prey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3381-E03A-41D2-8714-B964D64DC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617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361B-F728-4595-8653-8D2AC93F4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Biotic Interactions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965F7-5156-41CB-A358-1A9E4DB63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within Populations</a:t>
            </a:r>
          </a:p>
        </p:txBody>
      </p:sp>
    </p:spTree>
    <p:extLst>
      <p:ext uri="{BB962C8B-B14F-4D97-AF65-F5344CB8AC3E}">
        <p14:creationId xmlns:p14="http://schemas.microsoft.com/office/powerpoint/2010/main" val="17627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8884-B255-42D7-8F54-01313A6C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2FC6-B4F7-416F-8043-87A6547BB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</a:t>
            </a:r>
            <a:r>
              <a:rPr lang="en-CA" b="1" dirty="0"/>
              <a:t>Symbiotic Relationship </a:t>
            </a:r>
            <a:r>
              <a:rPr lang="en-CA" dirty="0"/>
              <a:t>(or Symbiosis)  refers to the interaction between members of two different species that live together in close association</a:t>
            </a:r>
          </a:p>
          <a:p>
            <a:r>
              <a:rPr lang="en-CA" dirty="0"/>
              <a:t>Can be Positive or Negative</a:t>
            </a:r>
          </a:p>
        </p:txBody>
      </p:sp>
    </p:spTree>
    <p:extLst>
      <p:ext uri="{BB962C8B-B14F-4D97-AF65-F5344CB8AC3E}">
        <p14:creationId xmlns:p14="http://schemas.microsoft.com/office/powerpoint/2010/main" val="151161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04C3-50C4-42FA-9E53-DA2EED89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Commensalism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75C24-1D2D-4368-88AB-DD7DF779D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/>
          <a:lstStyle/>
          <a:p>
            <a:r>
              <a:rPr lang="en-CA" dirty="0"/>
              <a:t>One species </a:t>
            </a:r>
            <a:r>
              <a:rPr lang="en-CA" b="1" dirty="0"/>
              <a:t>benefits </a:t>
            </a:r>
            <a:r>
              <a:rPr lang="en-CA" dirty="0"/>
              <a:t>and the other species is </a:t>
            </a:r>
            <a:r>
              <a:rPr lang="en-CA" b="1" dirty="0"/>
              <a:t>neither helped </a:t>
            </a:r>
            <a:r>
              <a:rPr lang="en-CA" dirty="0"/>
              <a:t>or </a:t>
            </a:r>
            <a:r>
              <a:rPr lang="en-CA" b="1" dirty="0"/>
              <a:t>harmed. </a:t>
            </a:r>
          </a:p>
          <a:p>
            <a:r>
              <a:rPr lang="en-CA" dirty="0"/>
              <a:t>Host species may provide </a:t>
            </a:r>
            <a:r>
              <a:rPr lang="en-CA" b="1" dirty="0"/>
              <a:t>shelter or transportation </a:t>
            </a:r>
            <a:r>
              <a:rPr lang="en-CA" dirty="0"/>
              <a:t>for the others species. </a:t>
            </a:r>
          </a:p>
          <a:p>
            <a:r>
              <a:rPr lang="en-CA" dirty="0" err="1"/>
              <a:t>Eg</a:t>
            </a:r>
            <a:r>
              <a:rPr lang="en-CA" dirty="0"/>
              <a:t>. Crimson anemone provides shelter and protection for the candy-striped shrimp. Colouring allows the shrimp to hide from predators, and the anemone is not harmed. </a:t>
            </a:r>
          </a:p>
          <a:p>
            <a:r>
              <a:rPr lang="en-CA" dirty="0" err="1"/>
              <a:t>Eg</a:t>
            </a:r>
            <a:r>
              <a:rPr lang="en-CA" dirty="0"/>
              <a:t> </a:t>
            </a:r>
            <a:r>
              <a:rPr lang="en-CA" dirty="0" err="1"/>
              <a:t>Barnalces</a:t>
            </a:r>
            <a:r>
              <a:rPr lang="en-CA" dirty="0"/>
              <a:t> attach to whales and are transport to new locations</a:t>
            </a:r>
          </a:p>
        </p:txBody>
      </p:sp>
      <p:pic>
        <p:nvPicPr>
          <p:cNvPr id="11268" name="Picture 4" descr="Image result for candy striped shrimp in anemone">
            <a:extLst>
              <a:ext uri="{FF2B5EF4-FFF2-40B4-BE49-F238E27FC236}">
                <a16:creationId xmlns:a16="http://schemas.microsoft.com/office/drawing/2014/main" id="{D102FC72-E0D8-4F91-96A0-47A1BDE57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14925"/>
            <a:ext cx="3573780" cy="35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barnacles on whales">
            <a:extLst>
              <a:ext uri="{FF2B5EF4-FFF2-40B4-BE49-F238E27FC236}">
                <a16:creationId xmlns:a16="http://schemas.microsoft.com/office/drawing/2014/main" id="{62DFB5A7-A8FD-4EB3-AD53-E698B445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66385"/>
            <a:ext cx="60864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2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C959-CF72-4646-AD49-D54BA4AC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Commensalism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00C6-74FE-4913-9E7E-B80BB6D02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Eg</a:t>
            </a:r>
            <a:r>
              <a:rPr lang="en-CA" dirty="0"/>
              <a:t>. Spanish Moss is an epiphyte (plants that anchor onto other plants and have no roots of their own) </a:t>
            </a:r>
          </a:p>
          <a:p>
            <a:endParaRPr lang="en-CA" dirty="0"/>
          </a:p>
        </p:txBody>
      </p:sp>
      <p:pic>
        <p:nvPicPr>
          <p:cNvPr id="12290" name="Picture 2" descr="Image result for spanish moss on trees canada">
            <a:extLst>
              <a:ext uri="{FF2B5EF4-FFF2-40B4-BE49-F238E27FC236}">
                <a16:creationId xmlns:a16="http://schemas.microsoft.com/office/drawing/2014/main" id="{3A49684C-DB23-41DA-8E82-91C49C9AC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98" y="3201353"/>
            <a:ext cx="45053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6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9FC1-4AFD-48E4-824E-B55D0C31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Mutualism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27CBD-0165-4E12-8ECE-94BE2E1E1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Both organisms </a:t>
            </a:r>
            <a:r>
              <a:rPr lang="en-CA" b="1" dirty="0"/>
              <a:t>benefit</a:t>
            </a:r>
          </a:p>
          <a:p>
            <a:r>
              <a:rPr lang="en-CA" dirty="0" err="1"/>
              <a:t>Eg</a:t>
            </a:r>
            <a:r>
              <a:rPr lang="en-CA" dirty="0"/>
              <a:t> flowers and bees</a:t>
            </a:r>
          </a:p>
          <a:p>
            <a:r>
              <a:rPr lang="en-CA" dirty="0" err="1"/>
              <a:t>Eg</a:t>
            </a:r>
            <a:r>
              <a:rPr lang="en-CA" dirty="0"/>
              <a:t>. Squirrels eat underground fungus  that is </a:t>
            </a:r>
            <a:r>
              <a:rPr lang="en-CA" dirty="0" err="1"/>
              <a:t>critcial</a:t>
            </a:r>
            <a:r>
              <a:rPr lang="en-CA" dirty="0"/>
              <a:t> to the tree’s ability to absorb water an nutrients. After eating the fungus, the squirrels spread fungal spores over the forest floor, promoting the spread of the fungus. </a:t>
            </a:r>
          </a:p>
          <a:p>
            <a:r>
              <a:rPr lang="en-CA" dirty="0" err="1"/>
              <a:t>Eg</a:t>
            </a:r>
            <a:r>
              <a:rPr lang="en-CA" dirty="0"/>
              <a:t>. Ant species sip nectar from and live in the hollow thorns of Acacia tree. They will attack any other insects or animals that come to the tree.</a:t>
            </a:r>
          </a:p>
        </p:txBody>
      </p:sp>
      <p:pic>
        <p:nvPicPr>
          <p:cNvPr id="13314" name="Picture 2" descr="Image result for squirrel western red">
            <a:extLst>
              <a:ext uri="{FF2B5EF4-FFF2-40B4-BE49-F238E27FC236}">
                <a16:creationId xmlns:a16="http://schemas.microsoft.com/office/drawing/2014/main" id="{B484F0B9-060F-41DE-8691-9EB868B1C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59" y="5465712"/>
            <a:ext cx="3155315" cy="239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ants and acacia trees">
            <a:extLst>
              <a:ext uri="{FF2B5EF4-FFF2-40B4-BE49-F238E27FC236}">
                <a16:creationId xmlns:a16="http://schemas.microsoft.com/office/drawing/2014/main" id="{756489BF-6827-4F3E-A86E-B32156E0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00" y="5568792"/>
            <a:ext cx="4362223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bumble bee snapdragon">
            <a:extLst>
              <a:ext uri="{FF2B5EF4-FFF2-40B4-BE49-F238E27FC236}">
                <a16:creationId xmlns:a16="http://schemas.microsoft.com/office/drawing/2014/main" id="{93B7BBE2-D6B9-4A78-8AB4-E5127A1B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652" y="-280725"/>
            <a:ext cx="2780348" cy="31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3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0916-1385-4CB1-8C64-38E13B32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AA85-C506-43C1-AEB7-940F027B8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7040" cy="4351338"/>
          </a:xfrm>
        </p:spPr>
        <p:txBody>
          <a:bodyPr/>
          <a:lstStyle/>
          <a:p>
            <a:r>
              <a:rPr lang="en-CA" dirty="0"/>
              <a:t>Over 2500 types of lichens exist and are found in every biome on Earth</a:t>
            </a:r>
          </a:p>
          <a:p>
            <a:r>
              <a:rPr lang="en-CA" dirty="0"/>
              <a:t>Each lichen consists of an alga and a fungus</a:t>
            </a:r>
          </a:p>
          <a:p>
            <a:r>
              <a:rPr lang="en-CA" dirty="0"/>
              <a:t>Alga produces sugars and oxygen for the fungus through photosynthesis</a:t>
            </a:r>
          </a:p>
          <a:p>
            <a:r>
              <a:rPr lang="en-CA" dirty="0"/>
              <a:t>In return the fungus provide carbon dioxide, water, minerals, and protection from dehydration for the alga.</a:t>
            </a:r>
          </a:p>
        </p:txBody>
      </p:sp>
      <p:pic>
        <p:nvPicPr>
          <p:cNvPr id="14338" name="Picture 2" descr="Image result for lichen">
            <a:extLst>
              <a:ext uri="{FF2B5EF4-FFF2-40B4-BE49-F238E27FC236}">
                <a16:creationId xmlns:a16="http://schemas.microsoft.com/office/drawing/2014/main" id="{89093013-EC77-41EE-B070-1ABF59EB5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69" y="1690688"/>
            <a:ext cx="3486151" cy="32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6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A197E-CF7C-4FB5-8F14-D4D2345A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Parasitism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EAB95-FEB0-4FC2-AB2F-97F57238C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28560" cy="4351338"/>
          </a:xfrm>
        </p:spPr>
        <p:txBody>
          <a:bodyPr/>
          <a:lstStyle/>
          <a:p>
            <a:r>
              <a:rPr lang="en-CA" dirty="0"/>
              <a:t>One species </a:t>
            </a:r>
            <a:r>
              <a:rPr lang="en-CA" b="1" dirty="0"/>
              <a:t>benefits</a:t>
            </a:r>
            <a:r>
              <a:rPr lang="en-CA" dirty="0"/>
              <a:t> and another is </a:t>
            </a:r>
            <a:r>
              <a:rPr lang="en-CA" b="1" dirty="0"/>
              <a:t>harmed</a:t>
            </a:r>
          </a:p>
          <a:p>
            <a:r>
              <a:rPr lang="en-CA" dirty="0" err="1"/>
              <a:t>Eg</a:t>
            </a:r>
            <a:r>
              <a:rPr lang="en-CA" dirty="0"/>
              <a:t>. Parasites are much smaller than host and live off the host’s blood or tissue. </a:t>
            </a:r>
          </a:p>
          <a:p>
            <a:r>
              <a:rPr lang="en-CA" dirty="0"/>
              <a:t>Hookworms live in soil and animal feces. Attached to dogs enter the bloodstream and travel to the intestine where it attaches by its teeth in the intestinal wall. </a:t>
            </a:r>
          </a:p>
          <a:p>
            <a:r>
              <a:rPr lang="en-CA" dirty="0" err="1"/>
              <a:t>Eg</a:t>
            </a:r>
            <a:r>
              <a:rPr lang="en-CA" dirty="0"/>
              <a:t>. Mountain Pine Beetle devastates much of BC’s pine forests</a:t>
            </a:r>
          </a:p>
        </p:txBody>
      </p:sp>
      <p:pic>
        <p:nvPicPr>
          <p:cNvPr id="15362" name="Picture 2" descr="Image result for hook worm">
            <a:extLst>
              <a:ext uri="{FF2B5EF4-FFF2-40B4-BE49-F238E27FC236}">
                <a16:creationId xmlns:a16="http://schemas.microsoft.com/office/drawing/2014/main" id="{86176FA3-4664-4601-9963-EB908BD5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2619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mountain pine beetle">
            <a:extLst>
              <a:ext uri="{FF2B5EF4-FFF2-40B4-BE49-F238E27FC236}">
                <a16:creationId xmlns:a16="http://schemas.microsoft.com/office/drawing/2014/main" id="{82B84256-BA1D-4ECD-A7A3-3F83C2B56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10" y="3657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0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C387-A5D9-42FF-B6E2-0DB72491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B93CA-C17C-4BDD-B2F6-5989EF95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 niche is an organism’s </a:t>
            </a:r>
            <a:r>
              <a:rPr lang="en-CA" b="1" dirty="0"/>
              <a:t>role </a:t>
            </a:r>
            <a:r>
              <a:rPr lang="en-CA" dirty="0"/>
              <a:t>in the ecosystem in which they live</a:t>
            </a:r>
          </a:p>
          <a:p>
            <a:r>
              <a:rPr lang="en-CA" i="1" dirty="0"/>
              <a:t>Includes all the physical, chemical, and biological interactions required for a  species to survive, grow, and reproduce</a:t>
            </a:r>
            <a:r>
              <a:rPr lang="en-CA" dirty="0"/>
              <a:t>.</a:t>
            </a:r>
          </a:p>
        </p:txBody>
      </p:sp>
      <p:pic>
        <p:nvPicPr>
          <p:cNvPr id="1028" name="Picture 4" descr="Image result for niche competition ecology">
            <a:extLst>
              <a:ext uri="{FF2B5EF4-FFF2-40B4-BE49-F238E27FC236}">
                <a16:creationId xmlns:a16="http://schemas.microsoft.com/office/drawing/2014/main" id="{491AE2AF-4B9F-4615-8763-0E2F0E5EC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/>
          <a:stretch/>
        </p:blipFill>
        <p:spPr bwMode="auto">
          <a:xfrm>
            <a:off x="2784142" y="3220872"/>
            <a:ext cx="7296861" cy="32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0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745</Words>
  <Application>Microsoft Office PowerPoint</Application>
  <PresentationFormat>Widescreen</PresentationFormat>
  <Paragraphs>77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Interactions between Biotic Components of Ecosystems</vt:lpstr>
      <vt:lpstr>Biotic Interactions</vt:lpstr>
      <vt:lpstr>Types of Interactions</vt:lpstr>
      <vt:lpstr>Commensalism</vt:lpstr>
      <vt:lpstr>Commensalism</vt:lpstr>
      <vt:lpstr>Mutualism</vt:lpstr>
      <vt:lpstr>Lichen</vt:lpstr>
      <vt:lpstr>Parasitism</vt:lpstr>
      <vt:lpstr>Niche</vt:lpstr>
      <vt:lpstr>Niche</vt:lpstr>
      <vt:lpstr>PowerPoint Presentation</vt:lpstr>
      <vt:lpstr>Competition</vt:lpstr>
      <vt:lpstr>Competition</vt:lpstr>
      <vt:lpstr>Predation</vt:lpstr>
      <vt:lpstr>Predation</vt:lpstr>
      <vt:lpstr>Predator-Prey Relationships</vt:lpstr>
      <vt:lpstr>Check your Understanding</vt:lpstr>
      <vt:lpstr>Predator Prey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between Biotic Components of Ecosystems</dc:title>
  <dc:creator>Tammy Wilson</dc:creator>
  <cp:lastModifiedBy>Tammy Wilson</cp:lastModifiedBy>
  <cp:revision>1</cp:revision>
  <dcterms:created xsi:type="dcterms:W3CDTF">2018-05-20T18:28:17Z</dcterms:created>
  <dcterms:modified xsi:type="dcterms:W3CDTF">2018-05-20T21:22:17Z</dcterms:modified>
</cp:coreProperties>
</file>