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92" r:id="rId3"/>
    <p:sldId id="369" r:id="rId4"/>
    <p:sldId id="380" r:id="rId5"/>
    <p:sldId id="373" r:id="rId6"/>
    <p:sldId id="376" r:id="rId7"/>
    <p:sldId id="377" r:id="rId8"/>
    <p:sldId id="362" r:id="rId9"/>
    <p:sldId id="364" r:id="rId10"/>
    <p:sldId id="297" r:id="rId11"/>
    <p:sldId id="365" r:id="rId12"/>
    <p:sldId id="301" r:id="rId13"/>
    <p:sldId id="293" r:id="rId14"/>
    <p:sldId id="317" r:id="rId15"/>
    <p:sldId id="318" r:id="rId16"/>
    <p:sldId id="370" r:id="rId17"/>
    <p:sldId id="267" r:id="rId18"/>
    <p:sldId id="319" r:id="rId19"/>
    <p:sldId id="320" r:id="rId20"/>
    <p:sldId id="284" r:id="rId21"/>
    <p:sldId id="282" r:id="rId22"/>
    <p:sldId id="368" r:id="rId23"/>
    <p:sldId id="264" r:id="rId24"/>
    <p:sldId id="328" r:id="rId25"/>
    <p:sldId id="374" r:id="rId26"/>
    <p:sldId id="375" r:id="rId27"/>
    <p:sldId id="331" r:id="rId28"/>
    <p:sldId id="275" r:id="rId29"/>
    <p:sldId id="379" r:id="rId30"/>
    <p:sldId id="329" r:id="rId31"/>
    <p:sldId id="276" r:id="rId32"/>
    <p:sldId id="332" r:id="rId33"/>
    <p:sldId id="337" r:id="rId34"/>
    <p:sldId id="338" r:id="rId35"/>
    <p:sldId id="299" r:id="rId36"/>
    <p:sldId id="289" r:id="rId37"/>
    <p:sldId id="346" r:id="rId38"/>
    <p:sldId id="371" r:id="rId39"/>
    <p:sldId id="296" r:id="rId40"/>
    <p:sldId id="271" r:id="rId41"/>
    <p:sldId id="372" r:id="rId42"/>
    <p:sldId id="290" r:id="rId43"/>
    <p:sldId id="268" r:id="rId44"/>
    <p:sldId id="321" r:id="rId45"/>
    <p:sldId id="323" r:id="rId46"/>
    <p:sldId id="324" r:id="rId47"/>
    <p:sldId id="325" r:id="rId48"/>
    <p:sldId id="327" r:id="rId49"/>
    <p:sldId id="274" r:id="rId50"/>
    <p:sldId id="352" r:id="rId51"/>
    <p:sldId id="265" r:id="rId52"/>
    <p:sldId id="266" r:id="rId53"/>
    <p:sldId id="298" r:id="rId54"/>
    <p:sldId id="287" r:id="rId55"/>
    <p:sldId id="278"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6987A6-55FA-4674-8B76-1B4584053E45}" v="830" dt="2019-04-14T20:34:15.9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676" autoAdjust="0"/>
    <p:restoredTop sz="94660"/>
  </p:normalViewPr>
  <p:slideViewPr>
    <p:cSldViewPr snapToGrid="0">
      <p:cViewPr varScale="1">
        <p:scale>
          <a:sx n="39" d="100"/>
          <a:sy n="39" d="100"/>
        </p:scale>
        <p:origin x="-132" y="-25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Wilson" userId="e3b55da62d900d7c" providerId="Windows Live" clId="Web-{2CB6F62C-98CA-4778-9E0A-7FABA09CF926}"/>
    <pc:docChg chg="addSld modSld">
      <pc:chgData name="Tammy Wilson" userId="e3b55da62d900d7c" providerId="Windows Live" clId="Web-{2CB6F62C-98CA-4778-9E0A-7FABA09CF926}" dt="2019-04-04T18:48:15.879" v="42" actId="20577"/>
      <pc:docMkLst>
        <pc:docMk/>
      </pc:docMkLst>
      <pc:sldChg chg="modSp new">
        <pc:chgData name="Tammy Wilson" userId="e3b55da62d900d7c" providerId="Windows Live" clId="Web-{2CB6F62C-98CA-4778-9E0A-7FABA09CF926}" dt="2019-04-04T18:48:15.879" v="41" actId="20577"/>
        <pc:sldMkLst>
          <pc:docMk/>
          <pc:sldMk cId="687735715" sldId="373"/>
        </pc:sldMkLst>
        <pc:spChg chg="mod">
          <ac:chgData name="Tammy Wilson" userId="e3b55da62d900d7c" providerId="Windows Live" clId="Web-{2CB6F62C-98CA-4778-9E0A-7FABA09CF926}" dt="2019-04-04T18:48:15.769" v="37" actId="20577"/>
          <ac:spMkLst>
            <pc:docMk/>
            <pc:sldMk cId="687735715" sldId="373"/>
            <ac:spMk id="2" creationId="{1AA87F5B-1B45-4553-9267-1281A1BD5595}"/>
          </ac:spMkLst>
        </pc:spChg>
        <pc:spChg chg="mod">
          <ac:chgData name="Tammy Wilson" userId="e3b55da62d900d7c" providerId="Windows Live" clId="Web-{2CB6F62C-98CA-4778-9E0A-7FABA09CF926}" dt="2019-04-04T18:48:15.879" v="41" actId="20577"/>
          <ac:spMkLst>
            <pc:docMk/>
            <pc:sldMk cId="687735715" sldId="373"/>
            <ac:spMk id="3" creationId="{E50C3FAD-33FB-43FC-8C50-992B64D47440}"/>
          </ac:spMkLst>
        </pc:spChg>
      </pc:sldChg>
    </pc:docChg>
  </pc:docChgLst>
  <pc:docChgLst>
    <pc:chgData name="Tammy Wilson" userId="e3b55da62d900d7c" providerId="LiveId" clId="{2A6987A6-55FA-4674-8B76-1B4584053E45}"/>
    <pc:docChg chg="undo custSel addSld delSld modSld sldOrd">
      <pc:chgData name="Tammy Wilson" userId="e3b55da62d900d7c" providerId="LiveId" clId="{2A6987A6-55FA-4674-8B76-1B4584053E45}" dt="2019-04-14T20:34:15.943" v="829"/>
      <pc:docMkLst>
        <pc:docMk/>
      </pc:docMkLst>
      <pc:sldChg chg="modSp">
        <pc:chgData name="Tammy Wilson" userId="e3b55da62d900d7c" providerId="LiveId" clId="{2A6987A6-55FA-4674-8B76-1B4584053E45}" dt="2019-04-14T16:55:28.664" v="462" actId="20577"/>
        <pc:sldMkLst>
          <pc:docMk/>
          <pc:sldMk cId="3271611042" sldId="292"/>
        </pc:sldMkLst>
        <pc:spChg chg="mod">
          <ac:chgData name="Tammy Wilson" userId="e3b55da62d900d7c" providerId="LiveId" clId="{2A6987A6-55FA-4674-8B76-1B4584053E45}" dt="2019-04-14T16:55:28.664" v="462" actId="20577"/>
          <ac:spMkLst>
            <pc:docMk/>
            <pc:sldMk cId="3271611042" sldId="292"/>
            <ac:spMk id="3" creationId="{A6468784-906C-4241-A813-FAA31DA98525}"/>
          </ac:spMkLst>
        </pc:spChg>
      </pc:sldChg>
      <pc:sldChg chg="modSp">
        <pc:chgData name="Tammy Wilson" userId="e3b55da62d900d7c" providerId="LiveId" clId="{2A6987A6-55FA-4674-8B76-1B4584053E45}" dt="2019-04-06T01:47:41.901" v="6" actId="115"/>
        <pc:sldMkLst>
          <pc:docMk/>
          <pc:sldMk cId="3957077588" sldId="317"/>
        </pc:sldMkLst>
        <pc:spChg chg="mod">
          <ac:chgData name="Tammy Wilson" userId="e3b55da62d900d7c" providerId="LiveId" clId="{2A6987A6-55FA-4674-8B76-1B4584053E45}" dt="2019-04-06T01:47:41.901" v="6" actId="115"/>
          <ac:spMkLst>
            <pc:docMk/>
            <pc:sldMk cId="3957077588" sldId="317"/>
            <ac:spMk id="3" creationId="{8016F44C-F05D-4FC9-96CF-C8B452FC6CDA}"/>
          </ac:spMkLst>
        </pc:spChg>
      </pc:sldChg>
      <pc:sldChg chg="modSp">
        <pc:chgData name="Tammy Wilson" userId="e3b55da62d900d7c" providerId="LiveId" clId="{2A6987A6-55FA-4674-8B76-1B4584053E45}" dt="2019-04-14T17:06:54.899" v="794" actId="1076"/>
        <pc:sldMkLst>
          <pc:docMk/>
          <pc:sldMk cId="782377251" sldId="319"/>
        </pc:sldMkLst>
        <pc:spChg chg="mod">
          <ac:chgData name="Tammy Wilson" userId="e3b55da62d900d7c" providerId="LiveId" clId="{2A6987A6-55FA-4674-8B76-1B4584053E45}" dt="2019-04-14T17:06:54.899" v="794" actId="1076"/>
          <ac:spMkLst>
            <pc:docMk/>
            <pc:sldMk cId="782377251" sldId="319"/>
            <ac:spMk id="2" creationId="{8198FAB3-AFA4-4A21-8E78-0B09F503C09F}"/>
          </ac:spMkLst>
        </pc:spChg>
        <pc:spChg chg="mod">
          <ac:chgData name="Tammy Wilson" userId="e3b55da62d900d7c" providerId="LiveId" clId="{2A6987A6-55FA-4674-8B76-1B4584053E45}" dt="2019-04-14T17:06:49.330" v="793" actId="1076"/>
          <ac:spMkLst>
            <pc:docMk/>
            <pc:sldMk cId="782377251" sldId="319"/>
            <ac:spMk id="3" creationId="{708D8D1D-131C-4285-8C9B-87A84BFF64CB}"/>
          </ac:spMkLst>
        </pc:spChg>
      </pc:sldChg>
      <pc:sldChg chg="modSp">
        <pc:chgData name="Tammy Wilson" userId="e3b55da62d900d7c" providerId="LiveId" clId="{2A6987A6-55FA-4674-8B76-1B4584053E45}" dt="2019-04-06T00:38:46.558" v="5" actId="115"/>
        <pc:sldMkLst>
          <pc:docMk/>
          <pc:sldMk cId="2456638306" sldId="320"/>
        </pc:sldMkLst>
        <pc:spChg chg="mod">
          <ac:chgData name="Tammy Wilson" userId="e3b55da62d900d7c" providerId="LiveId" clId="{2A6987A6-55FA-4674-8B76-1B4584053E45}" dt="2019-04-06T00:38:46.558" v="5" actId="115"/>
          <ac:spMkLst>
            <pc:docMk/>
            <pc:sldMk cId="2456638306" sldId="320"/>
            <ac:spMk id="2" creationId="{A1845CE8-31AA-4890-967D-D30E81813DD9}"/>
          </ac:spMkLst>
        </pc:spChg>
      </pc:sldChg>
      <pc:sldChg chg="modSp">
        <pc:chgData name="Tammy Wilson" userId="e3b55da62d900d7c" providerId="LiveId" clId="{2A6987A6-55FA-4674-8B76-1B4584053E45}" dt="2019-04-06T01:54:46.714" v="7" actId="20577"/>
        <pc:sldMkLst>
          <pc:docMk/>
          <pc:sldMk cId="2326926566" sldId="327"/>
        </pc:sldMkLst>
        <pc:spChg chg="mod">
          <ac:chgData name="Tammy Wilson" userId="e3b55da62d900d7c" providerId="LiveId" clId="{2A6987A6-55FA-4674-8B76-1B4584053E45}" dt="2019-04-06T01:54:46.714" v="7" actId="20577"/>
          <ac:spMkLst>
            <pc:docMk/>
            <pc:sldMk cId="2326926566" sldId="327"/>
            <ac:spMk id="3" creationId="{ABC6F58D-0C30-4634-A18E-00D2A20198AC}"/>
          </ac:spMkLst>
        </pc:spChg>
      </pc:sldChg>
      <pc:sldChg chg="ord">
        <pc:chgData name="Tammy Wilson" userId="e3b55da62d900d7c" providerId="LiveId" clId="{2A6987A6-55FA-4674-8B76-1B4584053E45}" dt="2019-04-14T17:04:52.046" v="789"/>
        <pc:sldMkLst>
          <pc:docMk/>
          <pc:sldMk cId="1630739994" sldId="362"/>
        </pc:sldMkLst>
      </pc:sldChg>
      <pc:sldChg chg="modSp">
        <pc:chgData name="Tammy Wilson" userId="e3b55da62d900d7c" providerId="LiveId" clId="{2A6987A6-55FA-4674-8B76-1B4584053E45}" dt="2019-04-06T00:37:47.386" v="4" actId="115"/>
        <pc:sldMkLst>
          <pc:docMk/>
          <pc:sldMk cId="146776642" sldId="368"/>
        </pc:sldMkLst>
        <pc:spChg chg="mod">
          <ac:chgData name="Tammy Wilson" userId="e3b55da62d900d7c" providerId="LiveId" clId="{2A6987A6-55FA-4674-8B76-1B4584053E45}" dt="2019-04-06T00:37:47.386" v="4" actId="115"/>
          <ac:spMkLst>
            <pc:docMk/>
            <pc:sldMk cId="146776642" sldId="368"/>
            <ac:spMk id="3" creationId="{A6C26A90-2C10-4F75-BC17-A2F772ECC297}"/>
          </ac:spMkLst>
        </pc:spChg>
      </pc:sldChg>
      <pc:sldChg chg="ord">
        <pc:chgData name="Tammy Wilson" userId="e3b55da62d900d7c" providerId="LiveId" clId="{2A6987A6-55FA-4674-8B76-1B4584053E45}" dt="2019-04-14T17:04:56.399" v="790"/>
        <pc:sldMkLst>
          <pc:docMk/>
          <pc:sldMk cId="4006061478" sldId="369"/>
        </pc:sldMkLst>
      </pc:sldChg>
      <pc:sldChg chg="addSp delSp modSp">
        <pc:chgData name="Tammy Wilson" userId="e3b55da62d900d7c" providerId="LiveId" clId="{2A6987A6-55FA-4674-8B76-1B4584053E45}" dt="2019-04-14T16:51:42.176" v="93"/>
        <pc:sldMkLst>
          <pc:docMk/>
          <pc:sldMk cId="687735715" sldId="373"/>
        </pc:sldMkLst>
        <pc:spChg chg="add del mod">
          <ac:chgData name="Tammy Wilson" userId="e3b55da62d900d7c" providerId="LiveId" clId="{2A6987A6-55FA-4674-8B76-1B4584053E45}" dt="2019-04-14T16:51:42.176" v="93"/>
          <ac:spMkLst>
            <pc:docMk/>
            <pc:sldMk cId="687735715" sldId="373"/>
            <ac:spMk id="4" creationId="{3C16105A-0F04-4C23-A74C-6D5A9F01CC06}"/>
          </ac:spMkLst>
        </pc:spChg>
      </pc:sldChg>
      <pc:sldChg chg="addSp modSp add mod setBg">
        <pc:chgData name="Tammy Wilson" userId="e3b55da62d900d7c" providerId="LiveId" clId="{2A6987A6-55FA-4674-8B76-1B4584053E45}" dt="2019-04-06T20:02:30.856" v="59" actId="27636"/>
        <pc:sldMkLst>
          <pc:docMk/>
          <pc:sldMk cId="2814364885" sldId="374"/>
        </pc:sldMkLst>
        <pc:spChg chg="mod">
          <ac:chgData name="Tammy Wilson" userId="e3b55da62d900d7c" providerId="LiveId" clId="{2A6987A6-55FA-4674-8B76-1B4584053E45}" dt="2019-04-06T20:02:07.683" v="57" actId="26606"/>
          <ac:spMkLst>
            <pc:docMk/>
            <pc:sldMk cId="2814364885" sldId="374"/>
            <ac:spMk id="2" creationId="{E1E547E0-2EEA-45D8-9D3E-77C300543F79}"/>
          </ac:spMkLst>
        </pc:spChg>
        <pc:spChg chg="mod">
          <ac:chgData name="Tammy Wilson" userId="e3b55da62d900d7c" providerId="LiveId" clId="{2A6987A6-55FA-4674-8B76-1B4584053E45}" dt="2019-04-06T20:02:30.856" v="59" actId="27636"/>
          <ac:spMkLst>
            <pc:docMk/>
            <pc:sldMk cId="2814364885" sldId="374"/>
            <ac:spMk id="3" creationId="{4EAF86FA-F05D-44B2-BA30-7FB62639984F}"/>
          </ac:spMkLst>
        </pc:spChg>
        <pc:picChg chg="add mod">
          <ac:chgData name="Tammy Wilson" userId="e3b55da62d900d7c" providerId="LiveId" clId="{2A6987A6-55FA-4674-8B76-1B4584053E45}" dt="2019-04-06T20:02:07.683" v="57" actId="26606"/>
          <ac:picMkLst>
            <pc:docMk/>
            <pc:sldMk cId="2814364885" sldId="374"/>
            <ac:picMk id="1026" creationId="{2B8A5266-8F1D-4CB1-9192-ABB8E231CA09}"/>
          </ac:picMkLst>
        </pc:picChg>
      </pc:sldChg>
      <pc:sldChg chg="addSp delSp modSp add mod setBg">
        <pc:chgData name="Tammy Wilson" userId="e3b55da62d900d7c" providerId="LiveId" clId="{2A6987A6-55FA-4674-8B76-1B4584053E45}" dt="2019-04-06T20:03:56.636" v="89" actId="478"/>
        <pc:sldMkLst>
          <pc:docMk/>
          <pc:sldMk cId="1061357527" sldId="375"/>
        </pc:sldMkLst>
        <pc:spChg chg="mod">
          <ac:chgData name="Tammy Wilson" userId="e3b55da62d900d7c" providerId="LiveId" clId="{2A6987A6-55FA-4674-8B76-1B4584053E45}" dt="2019-04-06T20:03:48.019" v="88" actId="14100"/>
          <ac:spMkLst>
            <pc:docMk/>
            <pc:sldMk cId="1061357527" sldId="375"/>
            <ac:spMk id="2" creationId="{5ED10A8F-EB49-4157-87B6-341CC5906D23}"/>
          </ac:spMkLst>
        </pc:spChg>
        <pc:spChg chg="del mod">
          <ac:chgData name="Tammy Wilson" userId="e3b55da62d900d7c" providerId="LiveId" clId="{2A6987A6-55FA-4674-8B76-1B4584053E45}" dt="2019-04-06T20:03:56.636" v="89" actId="478"/>
          <ac:spMkLst>
            <pc:docMk/>
            <pc:sldMk cId="1061357527" sldId="375"/>
            <ac:spMk id="3" creationId="{BE66C9DF-AE79-44E7-BA5F-E559B937A162}"/>
          </ac:spMkLst>
        </pc:spChg>
        <pc:picChg chg="add mod modCrop">
          <ac:chgData name="Tammy Wilson" userId="e3b55da62d900d7c" providerId="LiveId" clId="{2A6987A6-55FA-4674-8B76-1B4584053E45}" dt="2019-04-06T20:03:45.055" v="87" actId="14100"/>
          <ac:picMkLst>
            <pc:docMk/>
            <pc:sldMk cId="1061357527" sldId="375"/>
            <ac:picMk id="2050" creationId="{BB00C7A1-ACB7-427D-82AB-BF204CED8C56}"/>
          </ac:picMkLst>
        </pc:picChg>
      </pc:sldChg>
      <pc:sldChg chg="modSp add">
        <pc:chgData name="Tammy Wilson" userId="e3b55da62d900d7c" providerId="LiveId" clId="{2A6987A6-55FA-4674-8B76-1B4584053E45}" dt="2019-04-14T17:04:44.416" v="788" actId="114"/>
        <pc:sldMkLst>
          <pc:docMk/>
          <pc:sldMk cId="2438824099" sldId="376"/>
        </pc:sldMkLst>
        <pc:spChg chg="mod">
          <ac:chgData name="Tammy Wilson" userId="e3b55da62d900d7c" providerId="LiveId" clId="{2A6987A6-55FA-4674-8B76-1B4584053E45}" dt="2019-04-14T16:51:58.575" v="120" actId="20577"/>
          <ac:spMkLst>
            <pc:docMk/>
            <pc:sldMk cId="2438824099" sldId="376"/>
            <ac:spMk id="2" creationId="{87C3DB0D-2E84-4EF8-9878-B9D70B79A1CB}"/>
          </ac:spMkLst>
        </pc:spChg>
        <pc:spChg chg="mod">
          <ac:chgData name="Tammy Wilson" userId="e3b55da62d900d7c" providerId="LiveId" clId="{2A6987A6-55FA-4674-8B76-1B4584053E45}" dt="2019-04-14T17:04:44.416" v="788" actId="114"/>
          <ac:spMkLst>
            <pc:docMk/>
            <pc:sldMk cId="2438824099" sldId="376"/>
            <ac:spMk id="3" creationId="{4EA5647D-1926-48A6-8109-DBCB881B58B7}"/>
          </ac:spMkLst>
        </pc:spChg>
      </pc:sldChg>
      <pc:sldChg chg="modSp add ord">
        <pc:chgData name="Tammy Wilson" userId="e3b55da62d900d7c" providerId="LiveId" clId="{2A6987A6-55FA-4674-8B76-1B4584053E45}" dt="2019-04-14T20:34:15.943" v="829"/>
        <pc:sldMkLst>
          <pc:docMk/>
          <pc:sldMk cId="1300428431" sldId="377"/>
        </pc:sldMkLst>
        <pc:spChg chg="mod">
          <ac:chgData name="Tammy Wilson" userId="e3b55da62d900d7c" providerId="LiveId" clId="{2A6987A6-55FA-4674-8B76-1B4584053E45}" dt="2019-04-14T16:56:45.333" v="495" actId="20577"/>
          <ac:spMkLst>
            <pc:docMk/>
            <pc:sldMk cId="1300428431" sldId="377"/>
            <ac:spMk id="2" creationId="{0029C099-DDBF-4FD0-B878-4AB36B19D6FC}"/>
          </ac:spMkLst>
        </pc:spChg>
        <pc:spChg chg="mod">
          <ac:chgData name="Tammy Wilson" userId="e3b55da62d900d7c" providerId="LiveId" clId="{2A6987A6-55FA-4674-8B76-1B4584053E45}" dt="2019-04-14T17:05:21.938" v="792" actId="20577"/>
          <ac:spMkLst>
            <pc:docMk/>
            <pc:sldMk cId="1300428431" sldId="377"/>
            <ac:spMk id="3" creationId="{4489EF6C-EB0A-4E95-A855-9859264D67FE}"/>
          </ac:spMkLst>
        </pc:spChg>
      </pc:sldChg>
      <pc:sldChg chg="add del">
        <pc:chgData name="Tammy Wilson" userId="e3b55da62d900d7c" providerId="LiveId" clId="{2A6987A6-55FA-4674-8B76-1B4584053E45}" dt="2019-04-14T17:10:11.485" v="828" actId="2696"/>
        <pc:sldMkLst>
          <pc:docMk/>
          <pc:sldMk cId="1579341890" sldId="378"/>
        </pc:sldMkLst>
      </pc:sldChg>
      <pc:sldChg chg="addSp modSp add">
        <pc:chgData name="Tammy Wilson" userId="e3b55da62d900d7c" providerId="LiveId" clId="{2A6987A6-55FA-4674-8B76-1B4584053E45}" dt="2019-04-14T17:10:09.360" v="827" actId="1076"/>
        <pc:sldMkLst>
          <pc:docMk/>
          <pc:sldMk cId="535446441" sldId="379"/>
        </pc:sldMkLst>
        <pc:spChg chg="mod">
          <ac:chgData name="Tammy Wilson" userId="e3b55da62d900d7c" providerId="LiveId" clId="{2A6987A6-55FA-4674-8B76-1B4584053E45}" dt="2019-04-14T17:08:40.311" v="805" actId="20577"/>
          <ac:spMkLst>
            <pc:docMk/>
            <pc:sldMk cId="535446441" sldId="379"/>
            <ac:spMk id="2" creationId="{A18214BF-BFED-49BC-AECE-9FFA4989336C}"/>
          </ac:spMkLst>
        </pc:spChg>
        <pc:spChg chg="mod">
          <ac:chgData name="Tammy Wilson" userId="e3b55da62d900d7c" providerId="LiveId" clId="{2A6987A6-55FA-4674-8B76-1B4584053E45}" dt="2019-04-14T17:10:06.579" v="826" actId="14100"/>
          <ac:spMkLst>
            <pc:docMk/>
            <pc:sldMk cId="535446441" sldId="379"/>
            <ac:spMk id="3" creationId="{101BD15B-FAE9-4355-AEBE-2B69AFBAA1A7}"/>
          </ac:spMkLst>
        </pc:spChg>
        <pc:picChg chg="add mod">
          <ac:chgData name="Tammy Wilson" userId="e3b55da62d900d7c" providerId="LiveId" clId="{2A6987A6-55FA-4674-8B76-1B4584053E45}" dt="2019-04-14T17:10:02.919" v="825" actId="1076"/>
          <ac:picMkLst>
            <pc:docMk/>
            <pc:sldMk cId="535446441" sldId="379"/>
            <ac:picMk id="1026" creationId="{61BF53ED-D596-4AC0-ADEB-2E269CB241D3}"/>
          </ac:picMkLst>
        </pc:picChg>
        <pc:picChg chg="add mod">
          <ac:chgData name="Tammy Wilson" userId="e3b55da62d900d7c" providerId="LiveId" clId="{2A6987A6-55FA-4674-8B76-1B4584053E45}" dt="2019-04-14T17:10:09.360" v="827" actId="1076"/>
          <ac:picMkLst>
            <pc:docMk/>
            <pc:sldMk cId="535446441" sldId="379"/>
            <ac:picMk id="1028" creationId="{BBDA98B8-870E-4CAB-89B5-D5F45B1E5A24}"/>
          </ac:picMkLst>
        </pc:picChg>
      </pc:sldChg>
    </pc:docChg>
  </pc:docChgLst>
  <pc:docChgLst>
    <pc:chgData name="Tammy Wilson" userId="e3b55da62d900d7c" providerId="LiveId" clId="{903F86A4-019D-44AC-B378-74A88D306B7C}"/>
    <pc:docChg chg="custSel addSld delSld modSld sldOrd">
      <pc:chgData name="Tammy Wilson" userId="e3b55da62d900d7c" providerId="LiveId" clId="{903F86A4-019D-44AC-B378-74A88D306B7C}" dt="2019-03-09T18:22:07.580" v="273"/>
      <pc:docMkLst>
        <pc:docMk/>
      </pc:docMkLst>
      <pc:sldChg chg="modSp">
        <pc:chgData name="Tammy Wilson" userId="e3b55da62d900d7c" providerId="LiveId" clId="{903F86A4-019D-44AC-B378-74A88D306B7C}" dt="2019-03-09T18:19:17.477" v="230" actId="20577"/>
        <pc:sldMkLst>
          <pc:docMk/>
          <pc:sldMk cId="3093562470" sldId="256"/>
        </pc:sldMkLst>
        <pc:spChg chg="mod">
          <ac:chgData name="Tammy Wilson" userId="e3b55da62d900d7c" providerId="LiveId" clId="{903F86A4-019D-44AC-B378-74A88D306B7C}" dt="2019-03-09T18:19:17.477" v="230" actId="20577"/>
          <ac:spMkLst>
            <pc:docMk/>
            <pc:sldMk cId="3093562470" sldId="256"/>
            <ac:spMk id="3" creationId="{682CE0A8-C74D-4727-9C89-445513DB036B}"/>
          </ac:spMkLst>
        </pc:spChg>
      </pc:sldChg>
      <pc:sldChg chg="add">
        <pc:chgData name="Tammy Wilson" userId="e3b55da62d900d7c" providerId="LiveId" clId="{903F86A4-019D-44AC-B378-74A88D306B7C}" dt="2019-03-09T18:22:07.580" v="273"/>
        <pc:sldMkLst>
          <pc:docMk/>
          <pc:sldMk cId="696542324" sldId="267"/>
        </pc:sldMkLst>
      </pc:sldChg>
      <pc:sldChg chg="modSp">
        <pc:chgData name="Tammy Wilson" userId="e3b55da62d900d7c" providerId="LiveId" clId="{903F86A4-019D-44AC-B378-74A88D306B7C}" dt="2019-03-09T18:21:23.135" v="271" actId="20577"/>
        <pc:sldMkLst>
          <pc:docMk/>
          <pc:sldMk cId="1127015185" sldId="271"/>
        </pc:sldMkLst>
        <pc:spChg chg="mod">
          <ac:chgData name="Tammy Wilson" userId="e3b55da62d900d7c" providerId="LiveId" clId="{903F86A4-019D-44AC-B378-74A88D306B7C}" dt="2019-03-09T18:21:23.135" v="271" actId="20577"/>
          <ac:spMkLst>
            <pc:docMk/>
            <pc:sldMk cId="1127015185" sldId="271"/>
            <ac:spMk id="3" creationId="{BF55B552-E6F8-4789-9550-29627E273CCB}"/>
          </ac:spMkLst>
        </pc:spChg>
      </pc:sldChg>
      <pc:sldChg chg="modSp">
        <pc:chgData name="Tammy Wilson" userId="e3b55da62d900d7c" providerId="LiveId" clId="{903F86A4-019D-44AC-B378-74A88D306B7C}" dt="2019-03-09T18:13:44.295" v="113" actId="20577"/>
        <pc:sldMkLst>
          <pc:docMk/>
          <pc:sldMk cId="0" sldId="284"/>
        </pc:sldMkLst>
        <pc:spChg chg="mod">
          <ac:chgData name="Tammy Wilson" userId="e3b55da62d900d7c" providerId="LiveId" clId="{903F86A4-019D-44AC-B378-74A88D306B7C}" dt="2019-03-09T18:13:44.295" v="113" actId="20577"/>
          <ac:spMkLst>
            <pc:docMk/>
            <pc:sldMk cId="0" sldId="284"/>
            <ac:spMk id="21506" creationId="{8469DE96-8490-43EE-9260-302A3CC6DC00}"/>
          </ac:spMkLst>
        </pc:spChg>
      </pc:sldChg>
      <pc:sldChg chg="modSp">
        <pc:chgData name="Tammy Wilson" userId="e3b55da62d900d7c" providerId="LiveId" clId="{903F86A4-019D-44AC-B378-74A88D306B7C}" dt="2019-02-24T21:35:35.842" v="9" actId="14100"/>
        <pc:sldMkLst>
          <pc:docMk/>
          <pc:sldMk cId="0" sldId="287"/>
        </pc:sldMkLst>
        <pc:picChg chg="mod">
          <ac:chgData name="Tammy Wilson" userId="e3b55da62d900d7c" providerId="LiveId" clId="{903F86A4-019D-44AC-B378-74A88D306B7C}" dt="2019-02-24T21:35:35.842" v="9" actId="14100"/>
          <ac:picMkLst>
            <pc:docMk/>
            <pc:sldMk cId="0" sldId="287"/>
            <ac:picMk id="43010" creationId="{8D6E7F38-5C10-4F11-8352-2E6D75C84681}"/>
          </ac:picMkLst>
        </pc:picChg>
      </pc:sldChg>
      <pc:sldChg chg="modSp">
        <pc:chgData name="Tammy Wilson" userId="e3b55da62d900d7c" providerId="LiveId" clId="{903F86A4-019D-44AC-B378-74A88D306B7C}" dt="2019-03-09T18:09:11.112" v="50" actId="115"/>
        <pc:sldMkLst>
          <pc:docMk/>
          <pc:sldMk cId="3271611042" sldId="292"/>
        </pc:sldMkLst>
        <pc:spChg chg="mod">
          <ac:chgData name="Tammy Wilson" userId="e3b55da62d900d7c" providerId="LiveId" clId="{903F86A4-019D-44AC-B378-74A88D306B7C}" dt="2019-03-09T18:09:11.112" v="50" actId="115"/>
          <ac:spMkLst>
            <pc:docMk/>
            <pc:sldMk cId="3271611042" sldId="292"/>
            <ac:spMk id="3" creationId="{A6468784-906C-4241-A813-FAA31DA98525}"/>
          </ac:spMkLst>
        </pc:spChg>
      </pc:sldChg>
      <pc:sldChg chg="modSp">
        <pc:chgData name="Tammy Wilson" userId="e3b55da62d900d7c" providerId="LiveId" clId="{903F86A4-019D-44AC-B378-74A88D306B7C}" dt="2019-03-09T18:11:33.775" v="93" actId="113"/>
        <pc:sldMkLst>
          <pc:docMk/>
          <pc:sldMk cId="1597368039" sldId="293"/>
        </pc:sldMkLst>
        <pc:spChg chg="mod">
          <ac:chgData name="Tammy Wilson" userId="e3b55da62d900d7c" providerId="LiveId" clId="{903F86A4-019D-44AC-B378-74A88D306B7C}" dt="2019-03-09T18:11:33.775" v="93" actId="113"/>
          <ac:spMkLst>
            <pc:docMk/>
            <pc:sldMk cId="1597368039" sldId="293"/>
            <ac:spMk id="3" creationId="{CDB93E9B-971C-43E9-95FE-6F3F2C47DC44}"/>
          </ac:spMkLst>
        </pc:spChg>
      </pc:sldChg>
      <pc:sldChg chg="ord">
        <pc:chgData name="Tammy Wilson" userId="e3b55da62d900d7c" providerId="LiveId" clId="{903F86A4-019D-44AC-B378-74A88D306B7C}" dt="2019-02-17T17:59:23.077" v="4"/>
        <pc:sldMkLst>
          <pc:docMk/>
          <pc:sldMk cId="325450708" sldId="296"/>
        </pc:sldMkLst>
      </pc:sldChg>
      <pc:sldChg chg="modSp">
        <pc:chgData name="Tammy Wilson" userId="e3b55da62d900d7c" providerId="LiveId" clId="{903F86A4-019D-44AC-B378-74A88D306B7C}" dt="2019-03-09T18:11:03.677" v="89" actId="115"/>
        <pc:sldMkLst>
          <pc:docMk/>
          <pc:sldMk cId="1496550168" sldId="297"/>
        </pc:sldMkLst>
        <pc:spChg chg="mod">
          <ac:chgData name="Tammy Wilson" userId="e3b55da62d900d7c" providerId="LiveId" clId="{903F86A4-019D-44AC-B378-74A88D306B7C}" dt="2019-03-09T18:11:03.677" v="89" actId="115"/>
          <ac:spMkLst>
            <pc:docMk/>
            <pc:sldMk cId="1496550168" sldId="297"/>
            <ac:spMk id="34818" creationId="{B8DC546C-250F-4424-AB87-16835A3084DF}"/>
          </ac:spMkLst>
        </pc:spChg>
      </pc:sldChg>
      <pc:sldChg chg="modSp">
        <pc:chgData name="Tammy Wilson" userId="e3b55da62d900d7c" providerId="LiveId" clId="{903F86A4-019D-44AC-B378-74A88D306B7C}" dt="2019-03-09T18:12:14.755" v="96" actId="113"/>
        <pc:sldMkLst>
          <pc:docMk/>
          <pc:sldMk cId="3957077588" sldId="317"/>
        </pc:sldMkLst>
        <pc:spChg chg="mod">
          <ac:chgData name="Tammy Wilson" userId="e3b55da62d900d7c" providerId="LiveId" clId="{903F86A4-019D-44AC-B378-74A88D306B7C}" dt="2019-03-09T18:12:14.755" v="96" actId="113"/>
          <ac:spMkLst>
            <pc:docMk/>
            <pc:sldMk cId="3957077588" sldId="317"/>
            <ac:spMk id="2" creationId="{51D3B6E0-187D-41CC-85DC-05FA43575798}"/>
          </ac:spMkLst>
        </pc:spChg>
      </pc:sldChg>
      <pc:sldChg chg="modSp">
        <pc:chgData name="Tammy Wilson" userId="e3b55da62d900d7c" providerId="LiveId" clId="{903F86A4-019D-44AC-B378-74A88D306B7C}" dt="2019-03-09T18:12:09.207" v="95" actId="113"/>
        <pc:sldMkLst>
          <pc:docMk/>
          <pc:sldMk cId="920911641" sldId="318"/>
        </pc:sldMkLst>
        <pc:spChg chg="mod">
          <ac:chgData name="Tammy Wilson" userId="e3b55da62d900d7c" providerId="LiveId" clId="{903F86A4-019D-44AC-B378-74A88D306B7C}" dt="2019-03-09T18:12:09.207" v="95" actId="113"/>
          <ac:spMkLst>
            <pc:docMk/>
            <pc:sldMk cId="920911641" sldId="318"/>
            <ac:spMk id="2" creationId="{7AAA0D8F-3B11-4CD8-9940-EB5BF2B43E0C}"/>
          </ac:spMkLst>
        </pc:spChg>
      </pc:sldChg>
      <pc:sldChg chg="modSp">
        <pc:chgData name="Tammy Wilson" userId="e3b55da62d900d7c" providerId="LiveId" clId="{903F86A4-019D-44AC-B378-74A88D306B7C}" dt="2019-03-09T18:12:48.500" v="99" actId="14100"/>
        <pc:sldMkLst>
          <pc:docMk/>
          <pc:sldMk cId="782377251" sldId="319"/>
        </pc:sldMkLst>
        <pc:spChg chg="mod">
          <ac:chgData name="Tammy Wilson" userId="e3b55da62d900d7c" providerId="LiveId" clId="{903F86A4-019D-44AC-B378-74A88D306B7C}" dt="2019-03-09T18:12:48.500" v="99" actId="14100"/>
          <ac:spMkLst>
            <pc:docMk/>
            <pc:sldMk cId="782377251" sldId="319"/>
            <ac:spMk id="2" creationId="{8198FAB3-AFA4-4A21-8E78-0B09F503C09F}"/>
          </ac:spMkLst>
        </pc:spChg>
      </pc:sldChg>
      <pc:sldChg chg="modSp">
        <pc:chgData name="Tammy Wilson" userId="e3b55da62d900d7c" providerId="LiveId" clId="{903F86A4-019D-44AC-B378-74A88D306B7C}" dt="2019-03-09T18:10:49.971" v="88" actId="20577"/>
        <pc:sldMkLst>
          <pc:docMk/>
          <pc:sldMk cId="1630739994" sldId="362"/>
        </pc:sldMkLst>
        <pc:spChg chg="mod">
          <ac:chgData name="Tammy Wilson" userId="e3b55da62d900d7c" providerId="LiveId" clId="{903F86A4-019D-44AC-B378-74A88D306B7C}" dt="2019-03-09T18:10:32.950" v="72" actId="20577"/>
          <ac:spMkLst>
            <pc:docMk/>
            <pc:sldMk cId="1630739994" sldId="362"/>
            <ac:spMk id="30722" creationId="{9C4B0DB3-092D-484D-B36D-3775CF49812A}"/>
          </ac:spMkLst>
        </pc:spChg>
        <pc:spChg chg="mod">
          <ac:chgData name="Tammy Wilson" userId="e3b55da62d900d7c" providerId="LiveId" clId="{903F86A4-019D-44AC-B378-74A88D306B7C}" dt="2019-03-09T18:10:49.971" v="88" actId="20577"/>
          <ac:spMkLst>
            <pc:docMk/>
            <pc:sldMk cId="1630739994" sldId="362"/>
            <ac:spMk id="30723" creationId="{2BB97AD1-22E5-4E26-9916-518179847D80}"/>
          </ac:spMkLst>
        </pc:spChg>
      </pc:sldChg>
      <pc:sldChg chg="modSp">
        <pc:chgData name="Tammy Wilson" userId="e3b55da62d900d7c" providerId="LiveId" clId="{903F86A4-019D-44AC-B378-74A88D306B7C}" dt="2019-03-09T18:11:08.860" v="90" actId="115"/>
        <pc:sldMkLst>
          <pc:docMk/>
          <pc:sldMk cId="1870980541" sldId="364"/>
        </pc:sldMkLst>
        <pc:spChg chg="mod">
          <ac:chgData name="Tammy Wilson" userId="e3b55da62d900d7c" providerId="LiveId" clId="{903F86A4-019D-44AC-B378-74A88D306B7C}" dt="2019-03-09T18:11:08.860" v="90" actId="115"/>
          <ac:spMkLst>
            <pc:docMk/>
            <pc:sldMk cId="1870980541" sldId="364"/>
            <ac:spMk id="33794" creationId="{41377F81-55C0-4BE0-9235-1388A127AA55}"/>
          </ac:spMkLst>
        </pc:spChg>
      </pc:sldChg>
      <pc:sldChg chg="modSp">
        <pc:chgData name="Tammy Wilson" userId="e3b55da62d900d7c" providerId="LiveId" clId="{903F86A4-019D-44AC-B378-74A88D306B7C}" dt="2019-03-09T18:11:13.571" v="91" actId="115"/>
        <pc:sldMkLst>
          <pc:docMk/>
          <pc:sldMk cId="897254720" sldId="365"/>
        </pc:sldMkLst>
        <pc:spChg chg="mod">
          <ac:chgData name="Tammy Wilson" userId="e3b55da62d900d7c" providerId="LiveId" clId="{903F86A4-019D-44AC-B378-74A88D306B7C}" dt="2019-03-09T18:11:13.571" v="91" actId="115"/>
          <ac:spMkLst>
            <pc:docMk/>
            <pc:sldMk cId="897254720" sldId="365"/>
            <ac:spMk id="36866" creationId="{DD6A7155-D6E4-4327-9A1D-52A2C64D5E98}"/>
          </ac:spMkLst>
        </pc:spChg>
      </pc:sldChg>
      <pc:sldChg chg="modSp">
        <pc:chgData name="Tammy Wilson" userId="e3b55da62d900d7c" providerId="LiveId" clId="{903F86A4-019D-44AC-B378-74A88D306B7C}" dt="2019-03-09T18:15:42.132" v="191" actId="20577"/>
        <pc:sldMkLst>
          <pc:docMk/>
          <pc:sldMk cId="146776642" sldId="368"/>
        </pc:sldMkLst>
        <pc:spChg chg="mod">
          <ac:chgData name="Tammy Wilson" userId="e3b55da62d900d7c" providerId="LiveId" clId="{903F86A4-019D-44AC-B378-74A88D306B7C}" dt="2019-03-09T18:15:42.132" v="191" actId="20577"/>
          <ac:spMkLst>
            <pc:docMk/>
            <pc:sldMk cId="146776642" sldId="368"/>
            <ac:spMk id="3" creationId="{A6C26A90-2C10-4F75-BC17-A2F772ECC297}"/>
          </ac:spMkLst>
        </pc:spChg>
      </pc:sldChg>
      <pc:sldChg chg="addSp modSp add">
        <pc:chgData name="Tammy Wilson" userId="e3b55da62d900d7c" providerId="LiveId" clId="{903F86A4-019D-44AC-B378-74A88D306B7C}" dt="2019-02-24T21:48:45.407" v="26" actId="14100"/>
        <pc:sldMkLst>
          <pc:docMk/>
          <pc:sldMk cId="3627145907" sldId="371"/>
        </pc:sldMkLst>
        <pc:picChg chg="add mod">
          <ac:chgData name="Tammy Wilson" userId="e3b55da62d900d7c" providerId="LiveId" clId="{903F86A4-019D-44AC-B378-74A88D306B7C}" dt="2019-02-24T21:48:45.407" v="26" actId="14100"/>
          <ac:picMkLst>
            <pc:docMk/>
            <pc:sldMk cId="3627145907" sldId="371"/>
            <ac:picMk id="1026" creationId="{26D489F3-ED39-4928-A3A4-2501E5B49D81}"/>
          </ac:picMkLst>
        </pc:picChg>
      </pc:sldChg>
      <pc:sldChg chg="add">
        <pc:chgData name="Tammy Wilson" userId="e3b55da62d900d7c" providerId="LiveId" clId="{903F86A4-019D-44AC-B378-74A88D306B7C}" dt="2019-03-09T18:18:14.934" v="201"/>
        <pc:sldMkLst>
          <pc:docMk/>
          <pc:sldMk cId="508772733" sldId="372"/>
        </pc:sldMkLst>
      </pc:sldChg>
    </pc:docChg>
  </pc:docChgLst>
  <pc:docChgLst>
    <pc:chgData name="Tammy Wilson" userId="e3b55da62d900d7c" providerId="Windows Live" clId="Web-{F78247E0-EEDC-4EAB-994B-4B8F2F36F895}"/>
    <pc:docChg chg="modSld">
      <pc:chgData name="Tammy Wilson" userId="e3b55da62d900d7c" providerId="Windows Live" clId="Web-{F78247E0-EEDC-4EAB-994B-4B8F2F36F895}" dt="2019-04-04T22:44:39.717" v="6" actId="20577"/>
      <pc:docMkLst>
        <pc:docMk/>
      </pc:docMkLst>
      <pc:sldChg chg="modSp">
        <pc:chgData name="Tammy Wilson" userId="e3b55da62d900d7c" providerId="Windows Live" clId="Web-{F78247E0-EEDC-4EAB-994B-4B8F2F36F895}" dt="2019-04-04T22:44:39.717" v="5" actId="20577"/>
        <pc:sldMkLst>
          <pc:docMk/>
          <pc:sldMk cId="3093562470" sldId="256"/>
        </pc:sldMkLst>
        <pc:spChg chg="mod">
          <ac:chgData name="Tammy Wilson" userId="e3b55da62d900d7c" providerId="Windows Live" clId="Web-{F78247E0-EEDC-4EAB-994B-4B8F2F36F895}" dt="2019-04-04T22:44:39.717" v="5" actId="20577"/>
          <ac:spMkLst>
            <pc:docMk/>
            <pc:sldMk cId="3093562470" sldId="256"/>
            <ac:spMk id="3" creationId="{682CE0A8-C74D-4727-9C89-445513DB036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4EF4A6-CC6E-460A-9FC1-353C1D11DDDB}" type="datetimeFigureOut">
              <a:rPr lang="en-CA" smtClean="0"/>
              <a:pPr/>
              <a:t>2020-03-28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9EA01-D572-4052-BBB6-302F62FDC026}" type="slidenum">
              <a:rPr lang="en-CA" smtClean="0"/>
              <a:pPr/>
              <a:t>‹#›</a:t>
            </a:fld>
            <a:endParaRPr lang="en-CA"/>
          </a:p>
        </p:txBody>
      </p:sp>
    </p:spTree>
    <p:extLst>
      <p:ext uri="{BB962C8B-B14F-4D97-AF65-F5344CB8AC3E}">
        <p14:creationId xmlns="" xmlns:p14="http://schemas.microsoft.com/office/powerpoint/2010/main" val="4042311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These clouds are awesome. They have flat bases and appear fluffy or cotton-like. They also get their name from the Latin “</a:t>
            </a:r>
            <a:r>
              <a:rPr lang="en-CA" sz="1200" b="0" i="0" kern="1200" dirty="0" err="1">
                <a:solidFill>
                  <a:schemeClr val="tx1"/>
                </a:solidFill>
                <a:effectLst/>
                <a:latin typeface="+mn-lt"/>
                <a:ea typeface="+mn-ea"/>
                <a:cs typeface="+mn-cs"/>
              </a:rPr>
              <a:t>cumulo</a:t>
            </a:r>
            <a:r>
              <a:rPr lang="en-CA" sz="1200" b="0" i="0" kern="1200" dirty="0">
                <a:solidFill>
                  <a:schemeClr val="tx1"/>
                </a:solidFill>
                <a:effectLst/>
                <a:latin typeface="+mn-lt"/>
                <a:ea typeface="+mn-ea"/>
                <a:cs typeface="+mn-cs"/>
              </a:rPr>
              <a:t>” — which means “pile</a:t>
            </a:r>
            <a:r>
              <a:rPr lang="en-CA" sz="1200" b="0" i="1" kern="1200" dirty="0">
                <a:solidFill>
                  <a:schemeClr val="tx1"/>
                </a:solidFill>
                <a:effectLst/>
                <a:latin typeface="+mn-lt"/>
                <a:ea typeface="+mn-ea"/>
                <a:cs typeface="+mn-cs"/>
              </a:rPr>
              <a:t>.”</a:t>
            </a:r>
            <a:r>
              <a:rPr lang="en-CA" sz="1200" b="0" i="0" kern="1200" dirty="0">
                <a:solidFill>
                  <a:schemeClr val="tx1"/>
                </a:solidFill>
                <a:effectLst/>
                <a:latin typeface="+mn-lt"/>
                <a:ea typeface="+mn-ea"/>
                <a:cs typeface="+mn-cs"/>
              </a:rPr>
              <a:t> Like stratus clouds, they are low, though they are more vertical. Cumulus clouds don’t produce precipitation, but they can grow to do so. In certain situations, cumulus clouds are lead clouds, meaning that meaner clouds could be coming.</a:t>
            </a:r>
            <a:endParaRPr lang="en-CA" dirty="0"/>
          </a:p>
        </p:txBody>
      </p:sp>
      <p:sp>
        <p:nvSpPr>
          <p:cNvPr id="4" name="Slide Number Placeholder 3"/>
          <p:cNvSpPr>
            <a:spLocks noGrp="1"/>
          </p:cNvSpPr>
          <p:nvPr>
            <p:ph type="sldNum" sz="quarter" idx="5"/>
          </p:nvPr>
        </p:nvSpPr>
        <p:spPr/>
        <p:txBody>
          <a:bodyPr/>
          <a:lstStyle/>
          <a:p>
            <a:fld id="{6649EA01-D572-4052-BBB6-302F62FDC026}" type="slidenum">
              <a:rPr lang="en-CA" smtClean="0"/>
              <a:pPr/>
              <a:t>14</a:t>
            </a:fld>
            <a:endParaRPr lang="en-CA"/>
          </a:p>
        </p:txBody>
      </p:sp>
    </p:spTree>
    <p:extLst>
      <p:ext uri="{BB962C8B-B14F-4D97-AF65-F5344CB8AC3E}">
        <p14:creationId xmlns="" xmlns:p14="http://schemas.microsoft.com/office/powerpoint/2010/main" val="3259726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200" b="0" i="0" kern="1200" dirty="0">
                <a:solidFill>
                  <a:schemeClr val="tx1"/>
                </a:solidFill>
                <a:effectLst/>
                <a:latin typeface="+mn-lt"/>
                <a:ea typeface="+mn-ea"/>
                <a:cs typeface="+mn-cs"/>
              </a:rPr>
              <a:t>These are low-level clouds, varying from off-white to almost a dark gray. “Stratus” comes from the Latin prefix “</a:t>
            </a:r>
            <a:r>
              <a:rPr lang="en-CA" sz="1200" b="0" i="0" kern="1200" dirty="0" err="1">
                <a:solidFill>
                  <a:schemeClr val="tx1"/>
                </a:solidFill>
                <a:effectLst/>
                <a:latin typeface="+mn-lt"/>
                <a:ea typeface="+mn-ea"/>
                <a:cs typeface="+mn-cs"/>
              </a:rPr>
              <a:t>strato</a:t>
            </a:r>
            <a:r>
              <a:rPr lang="en-CA" sz="1200" b="0" i="0" kern="1200" dirty="0">
                <a:solidFill>
                  <a:schemeClr val="tx1"/>
                </a:solidFill>
                <a:effectLst/>
                <a:latin typeface="+mn-lt"/>
                <a:ea typeface="+mn-ea"/>
                <a:cs typeface="+mn-cs"/>
              </a:rPr>
              <a:t>,” which means “layer.” A lot of science-y words come from Latin. These clouds can produce light drizzle and/or snow. Stratus clouds are a lot like fog.</a:t>
            </a:r>
          </a:p>
          <a:p>
            <a:pPr fontAlgn="base"/>
            <a:r>
              <a:rPr lang="en-CA" sz="1200" b="0" i="0" kern="1200" dirty="0">
                <a:solidFill>
                  <a:schemeClr val="tx1"/>
                </a:solidFill>
                <a:effectLst/>
                <a:latin typeface="+mn-lt"/>
                <a:ea typeface="+mn-ea"/>
                <a:cs typeface="+mn-cs"/>
              </a:rPr>
              <a:t>These clouds are morons. They just sit there, hovering overhead. Stratus clouds are exactly like the guy you knew in high school who continued living in his parent’s basement until he was 52. Stratus clouds do not aspire to be better clouds. They are content to remain there, mired in their mediocrity, just like your 52-year-old friend.</a:t>
            </a:r>
          </a:p>
          <a:p>
            <a:endParaRPr lang="en-CA" dirty="0"/>
          </a:p>
        </p:txBody>
      </p:sp>
      <p:sp>
        <p:nvSpPr>
          <p:cNvPr id="4" name="Slide Number Placeholder 3"/>
          <p:cNvSpPr>
            <a:spLocks noGrp="1"/>
          </p:cNvSpPr>
          <p:nvPr>
            <p:ph type="sldNum" sz="quarter" idx="5"/>
          </p:nvPr>
        </p:nvSpPr>
        <p:spPr/>
        <p:txBody>
          <a:bodyPr/>
          <a:lstStyle/>
          <a:p>
            <a:fld id="{6649EA01-D572-4052-BBB6-302F62FDC026}" type="slidenum">
              <a:rPr lang="en-CA" smtClean="0"/>
              <a:pPr/>
              <a:t>15</a:t>
            </a:fld>
            <a:endParaRPr lang="en-CA"/>
          </a:p>
        </p:txBody>
      </p:sp>
    </p:spTree>
    <p:extLst>
      <p:ext uri="{BB962C8B-B14F-4D97-AF65-F5344CB8AC3E}">
        <p14:creationId xmlns="" xmlns:p14="http://schemas.microsoft.com/office/powerpoint/2010/main" val="3551780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These clouds are stupid and annoying. They yield nothing. No rain, no snow. They hardly block out any sun. They serve no purpose. It’s impossible to look at these clouds and make shapes out of them. In short, they lack imagination.</a:t>
            </a:r>
            <a:endParaRPr lang="en-CA" dirty="0"/>
          </a:p>
        </p:txBody>
      </p:sp>
      <p:sp>
        <p:nvSpPr>
          <p:cNvPr id="4" name="Slide Number Placeholder 3"/>
          <p:cNvSpPr>
            <a:spLocks noGrp="1"/>
          </p:cNvSpPr>
          <p:nvPr>
            <p:ph type="sldNum" sz="quarter" idx="5"/>
          </p:nvPr>
        </p:nvSpPr>
        <p:spPr/>
        <p:txBody>
          <a:bodyPr/>
          <a:lstStyle/>
          <a:p>
            <a:fld id="{6649EA01-D572-4052-BBB6-302F62FDC026}" type="slidenum">
              <a:rPr lang="en-CA" smtClean="0"/>
              <a:pPr/>
              <a:t>18</a:t>
            </a:fld>
            <a:endParaRPr lang="en-CA"/>
          </a:p>
        </p:txBody>
      </p:sp>
    </p:spTree>
    <p:extLst>
      <p:ext uri="{BB962C8B-B14F-4D97-AF65-F5344CB8AC3E}">
        <p14:creationId xmlns="" xmlns:p14="http://schemas.microsoft.com/office/powerpoint/2010/main" val="774176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Biggest Clouds. These clouds are dense, vertical clouds and are known for their instability, like when Bruce Banner gets angry. They can produce severe weather like tornadoes and can further develop into apocalyptic supercells. During a storm, it’s okay to call these by their very humble name, “thunderhead.”  </a:t>
            </a:r>
            <a:endParaRPr lang="en-CA" dirty="0"/>
          </a:p>
        </p:txBody>
      </p:sp>
      <p:sp>
        <p:nvSpPr>
          <p:cNvPr id="4" name="Slide Number Placeholder 3"/>
          <p:cNvSpPr>
            <a:spLocks noGrp="1"/>
          </p:cNvSpPr>
          <p:nvPr>
            <p:ph type="sldNum" sz="quarter" idx="5"/>
          </p:nvPr>
        </p:nvSpPr>
        <p:spPr/>
        <p:txBody>
          <a:bodyPr/>
          <a:lstStyle/>
          <a:p>
            <a:fld id="{6649EA01-D572-4052-BBB6-302F62FDC026}" type="slidenum">
              <a:rPr lang="en-CA" smtClean="0"/>
              <a:pPr/>
              <a:t>20</a:t>
            </a:fld>
            <a:endParaRPr lang="en-CA"/>
          </a:p>
        </p:txBody>
      </p:sp>
    </p:spTree>
    <p:extLst>
      <p:ext uri="{BB962C8B-B14F-4D97-AF65-F5344CB8AC3E}">
        <p14:creationId xmlns="" xmlns:p14="http://schemas.microsoft.com/office/powerpoint/2010/main" val="930117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These clouds are generally gray and resemble a layer. The sun can be seen through these guys if they are thin enough. There is a lot of science behind these clouds because they are formed by the lifting of large and stable air masses</a:t>
            </a:r>
            <a:endParaRPr lang="en-CA" dirty="0"/>
          </a:p>
        </p:txBody>
      </p:sp>
      <p:sp>
        <p:nvSpPr>
          <p:cNvPr id="4" name="Slide Number Placeholder 3"/>
          <p:cNvSpPr>
            <a:spLocks noGrp="1"/>
          </p:cNvSpPr>
          <p:nvPr>
            <p:ph type="sldNum" sz="quarter" idx="5"/>
          </p:nvPr>
        </p:nvSpPr>
        <p:spPr/>
        <p:txBody>
          <a:bodyPr/>
          <a:lstStyle/>
          <a:p>
            <a:fld id="{6649EA01-D572-4052-BBB6-302F62FDC026}" type="slidenum">
              <a:rPr lang="en-CA" smtClean="0"/>
              <a:pPr/>
              <a:t>43</a:t>
            </a:fld>
            <a:endParaRPr lang="en-CA"/>
          </a:p>
        </p:txBody>
      </p:sp>
    </p:spTree>
    <p:extLst>
      <p:ext uri="{BB962C8B-B14F-4D97-AF65-F5344CB8AC3E}">
        <p14:creationId xmlns="" xmlns:p14="http://schemas.microsoft.com/office/powerpoint/2010/main" val="1324327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CDD505-9C4B-4341-BB15-BFCD5ED933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 xmlns:a16="http://schemas.microsoft.com/office/drawing/2014/main" id="{A5920B25-030B-4419-B12F-73FC9D6069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 xmlns:a16="http://schemas.microsoft.com/office/drawing/2014/main" id="{EC2145FA-C10B-4025-87BD-A0C8F2869EF7}"/>
              </a:ext>
            </a:extLst>
          </p:cNvPr>
          <p:cNvSpPr>
            <a:spLocks noGrp="1"/>
          </p:cNvSpPr>
          <p:nvPr>
            <p:ph type="dt" sz="half" idx="10"/>
          </p:nvPr>
        </p:nvSpPr>
        <p:spPr/>
        <p:txBody>
          <a:bodyPr/>
          <a:lstStyle/>
          <a:p>
            <a:fld id="{35938772-16E6-4F42-A4FD-612F4FE10A0D}" type="datetimeFigureOut">
              <a:rPr lang="en-CA" smtClean="0"/>
              <a:pPr/>
              <a:t>2020-03-28</a:t>
            </a:fld>
            <a:endParaRPr lang="en-CA"/>
          </a:p>
        </p:txBody>
      </p:sp>
      <p:sp>
        <p:nvSpPr>
          <p:cNvPr id="5" name="Footer Placeholder 4">
            <a:extLst>
              <a:ext uri="{FF2B5EF4-FFF2-40B4-BE49-F238E27FC236}">
                <a16:creationId xmlns="" xmlns:a16="http://schemas.microsoft.com/office/drawing/2014/main" id="{75ADABFE-6729-4196-B2D0-F8CE732E3C3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B5D49CFD-7B3D-4248-A248-C38E3B573951}"/>
              </a:ext>
            </a:extLst>
          </p:cNvPr>
          <p:cNvSpPr>
            <a:spLocks noGrp="1"/>
          </p:cNvSpPr>
          <p:nvPr>
            <p:ph type="sldNum" sz="quarter" idx="12"/>
          </p:nvPr>
        </p:nvSpPr>
        <p:spPr/>
        <p:txBody>
          <a:bodyPr/>
          <a:lstStyle/>
          <a:p>
            <a:fld id="{AE5B1DC9-8161-4340-9F3D-B5F4B05B1FED}" type="slidenum">
              <a:rPr lang="en-CA" smtClean="0"/>
              <a:pPr/>
              <a:t>‹#›</a:t>
            </a:fld>
            <a:endParaRPr lang="en-CA"/>
          </a:p>
        </p:txBody>
      </p:sp>
    </p:spTree>
    <p:extLst>
      <p:ext uri="{BB962C8B-B14F-4D97-AF65-F5344CB8AC3E}">
        <p14:creationId xmlns="" xmlns:p14="http://schemas.microsoft.com/office/powerpoint/2010/main" val="85083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1596F9-35DE-4AF2-BBAC-9D18DA371B5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 xmlns:a16="http://schemas.microsoft.com/office/drawing/2014/main" id="{B3B2D89E-7B46-4502-80D3-449B6ECEBFF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 xmlns:a16="http://schemas.microsoft.com/office/drawing/2014/main" id="{BF6CCB54-3F83-49FD-A983-1E9D1C2234F7}"/>
              </a:ext>
            </a:extLst>
          </p:cNvPr>
          <p:cNvSpPr>
            <a:spLocks noGrp="1"/>
          </p:cNvSpPr>
          <p:nvPr>
            <p:ph type="dt" sz="half" idx="10"/>
          </p:nvPr>
        </p:nvSpPr>
        <p:spPr/>
        <p:txBody>
          <a:bodyPr/>
          <a:lstStyle/>
          <a:p>
            <a:fld id="{35938772-16E6-4F42-A4FD-612F4FE10A0D}" type="datetimeFigureOut">
              <a:rPr lang="en-CA" smtClean="0"/>
              <a:pPr/>
              <a:t>2020-03-28</a:t>
            </a:fld>
            <a:endParaRPr lang="en-CA"/>
          </a:p>
        </p:txBody>
      </p:sp>
      <p:sp>
        <p:nvSpPr>
          <p:cNvPr id="5" name="Footer Placeholder 4">
            <a:extLst>
              <a:ext uri="{FF2B5EF4-FFF2-40B4-BE49-F238E27FC236}">
                <a16:creationId xmlns="" xmlns:a16="http://schemas.microsoft.com/office/drawing/2014/main" id="{63E0C74C-8441-40DE-A5A7-20A62DB5200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7EAA851A-02DB-42F1-992F-87545FD88778}"/>
              </a:ext>
            </a:extLst>
          </p:cNvPr>
          <p:cNvSpPr>
            <a:spLocks noGrp="1"/>
          </p:cNvSpPr>
          <p:nvPr>
            <p:ph type="sldNum" sz="quarter" idx="12"/>
          </p:nvPr>
        </p:nvSpPr>
        <p:spPr/>
        <p:txBody>
          <a:bodyPr/>
          <a:lstStyle/>
          <a:p>
            <a:fld id="{AE5B1DC9-8161-4340-9F3D-B5F4B05B1FED}" type="slidenum">
              <a:rPr lang="en-CA" smtClean="0"/>
              <a:pPr/>
              <a:t>‹#›</a:t>
            </a:fld>
            <a:endParaRPr lang="en-CA"/>
          </a:p>
        </p:txBody>
      </p:sp>
    </p:spTree>
    <p:extLst>
      <p:ext uri="{BB962C8B-B14F-4D97-AF65-F5344CB8AC3E}">
        <p14:creationId xmlns="" xmlns:p14="http://schemas.microsoft.com/office/powerpoint/2010/main" val="3677793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7F910EE-C230-4AAE-AC82-378ACE899FA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 xmlns:a16="http://schemas.microsoft.com/office/drawing/2014/main" id="{A724B18A-14A3-42DF-96AD-F6FDC968776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 xmlns:a16="http://schemas.microsoft.com/office/drawing/2014/main" id="{17E0CFF8-53BC-4FE9-B830-E0806EE2FA72}"/>
              </a:ext>
            </a:extLst>
          </p:cNvPr>
          <p:cNvSpPr>
            <a:spLocks noGrp="1"/>
          </p:cNvSpPr>
          <p:nvPr>
            <p:ph type="dt" sz="half" idx="10"/>
          </p:nvPr>
        </p:nvSpPr>
        <p:spPr/>
        <p:txBody>
          <a:bodyPr/>
          <a:lstStyle/>
          <a:p>
            <a:fld id="{35938772-16E6-4F42-A4FD-612F4FE10A0D}" type="datetimeFigureOut">
              <a:rPr lang="en-CA" smtClean="0"/>
              <a:pPr/>
              <a:t>2020-03-28</a:t>
            </a:fld>
            <a:endParaRPr lang="en-CA"/>
          </a:p>
        </p:txBody>
      </p:sp>
      <p:sp>
        <p:nvSpPr>
          <p:cNvPr id="5" name="Footer Placeholder 4">
            <a:extLst>
              <a:ext uri="{FF2B5EF4-FFF2-40B4-BE49-F238E27FC236}">
                <a16:creationId xmlns="" xmlns:a16="http://schemas.microsoft.com/office/drawing/2014/main" id="{A0BF7111-3028-48E5-8F2C-547DE7AA71B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4FB9DFA5-AC9B-4EE0-BCA8-58CA917931C2}"/>
              </a:ext>
            </a:extLst>
          </p:cNvPr>
          <p:cNvSpPr>
            <a:spLocks noGrp="1"/>
          </p:cNvSpPr>
          <p:nvPr>
            <p:ph type="sldNum" sz="quarter" idx="12"/>
          </p:nvPr>
        </p:nvSpPr>
        <p:spPr/>
        <p:txBody>
          <a:bodyPr/>
          <a:lstStyle/>
          <a:p>
            <a:fld id="{AE5B1DC9-8161-4340-9F3D-B5F4B05B1FED}" type="slidenum">
              <a:rPr lang="en-CA" smtClean="0"/>
              <a:pPr/>
              <a:t>‹#›</a:t>
            </a:fld>
            <a:endParaRPr lang="en-CA"/>
          </a:p>
        </p:txBody>
      </p:sp>
    </p:spTree>
    <p:extLst>
      <p:ext uri="{BB962C8B-B14F-4D97-AF65-F5344CB8AC3E}">
        <p14:creationId xmlns="" xmlns:p14="http://schemas.microsoft.com/office/powerpoint/2010/main" val="2500428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D6CFCB-1920-4E03-B529-4A9DD4C2B8F7}"/>
              </a:ext>
            </a:extLst>
          </p:cNvPr>
          <p:cNvSpPr>
            <a:spLocks noGrp="1"/>
          </p:cNvSpPr>
          <p:nvPr>
            <p:ph type="title"/>
          </p:nvPr>
        </p:nvSpPr>
        <p:spPr>
          <a:xfrm>
            <a:off x="402167" y="228601"/>
            <a:ext cx="11347451" cy="1325563"/>
          </a:xfrm>
        </p:spPr>
        <p:txBody>
          <a:bodyPr/>
          <a:lstStyle/>
          <a:p>
            <a:r>
              <a:rPr lang="en-US"/>
              <a:t>Click to edit Master title style</a:t>
            </a:r>
            <a:endParaRPr lang="en-CA"/>
          </a:p>
        </p:txBody>
      </p:sp>
      <p:sp>
        <p:nvSpPr>
          <p:cNvPr id="3" name="Text Placeholder 2">
            <a:extLst>
              <a:ext uri="{FF2B5EF4-FFF2-40B4-BE49-F238E27FC236}">
                <a16:creationId xmlns="" xmlns:a16="http://schemas.microsoft.com/office/drawing/2014/main" id="{1F21FA7E-BCCE-4686-99E4-50AE4A1718DF}"/>
              </a:ext>
            </a:extLst>
          </p:cNvPr>
          <p:cNvSpPr>
            <a:spLocks noGrp="1"/>
          </p:cNvSpPr>
          <p:nvPr>
            <p:ph type="body" sz="half" idx="1"/>
          </p:nvPr>
        </p:nvSpPr>
        <p:spPr>
          <a:xfrm>
            <a:off x="402168" y="1676401"/>
            <a:ext cx="5592233" cy="4422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 xmlns:a16="http://schemas.microsoft.com/office/drawing/2014/main" id="{F2DB2CD2-ED12-459C-9303-AA8076F16DF6}"/>
              </a:ext>
            </a:extLst>
          </p:cNvPr>
          <p:cNvSpPr>
            <a:spLocks noGrp="1"/>
          </p:cNvSpPr>
          <p:nvPr>
            <p:ph sz="quarter" idx="2"/>
          </p:nvPr>
        </p:nvSpPr>
        <p:spPr>
          <a:xfrm>
            <a:off x="6197601" y="1676400"/>
            <a:ext cx="5592233" cy="2135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a:extLst>
              <a:ext uri="{FF2B5EF4-FFF2-40B4-BE49-F238E27FC236}">
                <a16:creationId xmlns="" xmlns:a16="http://schemas.microsoft.com/office/drawing/2014/main" id="{D4A6D5E9-8B63-49C3-B78D-EF9006BD0C81}"/>
              </a:ext>
            </a:extLst>
          </p:cNvPr>
          <p:cNvSpPr>
            <a:spLocks noGrp="1"/>
          </p:cNvSpPr>
          <p:nvPr>
            <p:ph sz="quarter" idx="3"/>
          </p:nvPr>
        </p:nvSpPr>
        <p:spPr>
          <a:xfrm>
            <a:off x="6197601" y="3963989"/>
            <a:ext cx="5592233" cy="2135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Date Placeholder 5">
            <a:extLst>
              <a:ext uri="{FF2B5EF4-FFF2-40B4-BE49-F238E27FC236}">
                <a16:creationId xmlns="" xmlns:a16="http://schemas.microsoft.com/office/drawing/2014/main" id="{CFD2BBE9-491E-4BAE-A7C3-E75F7678E3D8}"/>
              </a:ext>
            </a:extLst>
          </p:cNvPr>
          <p:cNvSpPr>
            <a:spLocks noGrp="1"/>
          </p:cNvSpPr>
          <p:nvPr>
            <p:ph type="dt" sz="half" idx="10"/>
          </p:nvPr>
        </p:nvSpPr>
        <p:spPr>
          <a:xfrm>
            <a:off x="406400" y="6245225"/>
            <a:ext cx="3048000" cy="476250"/>
          </a:xfrm>
        </p:spPr>
        <p:txBody>
          <a:bodyPr/>
          <a:lstStyle>
            <a:lvl1pPr>
              <a:defRPr/>
            </a:lvl1pPr>
          </a:lstStyle>
          <a:p>
            <a:endParaRPr lang="en-US" altLang="en-US"/>
          </a:p>
        </p:txBody>
      </p:sp>
      <p:sp>
        <p:nvSpPr>
          <p:cNvPr id="7" name="Footer Placeholder 6">
            <a:extLst>
              <a:ext uri="{FF2B5EF4-FFF2-40B4-BE49-F238E27FC236}">
                <a16:creationId xmlns="" xmlns:a16="http://schemas.microsoft.com/office/drawing/2014/main" id="{E0D6392D-0B61-456E-A526-50DC72ED1B24}"/>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a:extLst>
              <a:ext uri="{FF2B5EF4-FFF2-40B4-BE49-F238E27FC236}">
                <a16:creationId xmlns="" xmlns:a16="http://schemas.microsoft.com/office/drawing/2014/main" id="{21D8022D-5628-4CE9-9E1D-D4F64A4F7403}"/>
              </a:ext>
            </a:extLst>
          </p:cNvPr>
          <p:cNvSpPr>
            <a:spLocks noGrp="1"/>
          </p:cNvSpPr>
          <p:nvPr>
            <p:ph type="sldNum" sz="quarter" idx="12"/>
          </p:nvPr>
        </p:nvSpPr>
        <p:spPr>
          <a:xfrm>
            <a:off x="8737600" y="6245225"/>
            <a:ext cx="3048000" cy="476250"/>
          </a:xfrm>
        </p:spPr>
        <p:txBody>
          <a:bodyPr/>
          <a:lstStyle>
            <a:lvl1pPr>
              <a:defRPr/>
            </a:lvl1pPr>
          </a:lstStyle>
          <a:p>
            <a:fld id="{A132187D-2BBF-4740-91A2-EDADC4C10602}" type="slidenum">
              <a:rPr lang="en-US" altLang="en-US"/>
              <a:pPr/>
              <a:t>‹#›</a:t>
            </a:fld>
            <a:endParaRPr lang="en-US" altLang="en-US"/>
          </a:p>
        </p:txBody>
      </p:sp>
    </p:spTree>
    <p:extLst>
      <p:ext uri="{BB962C8B-B14F-4D97-AF65-F5344CB8AC3E}">
        <p14:creationId xmlns="" xmlns:p14="http://schemas.microsoft.com/office/powerpoint/2010/main" val="29661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526C40-AC9F-47A9-BA9B-8FC25792E7D4}"/>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Content Placeholder 2">
            <a:extLst>
              <a:ext uri="{FF2B5EF4-FFF2-40B4-BE49-F238E27FC236}">
                <a16:creationId xmlns="" xmlns:a16="http://schemas.microsoft.com/office/drawing/2014/main" id="{9D803418-94D3-4464-BB3D-7814608ABC01}"/>
              </a:ext>
            </a:extLst>
          </p:cNvPr>
          <p:cNvSpPr>
            <a:spLocks noGrp="1"/>
          </p:cNvSpPr>
          <p:nvPr>
            <p:ph idx="1"/>
          </p:nvPr>
        </p:nvSpPr>
        <p:spPr/>
        <p:txBody>
          <a:bodyPr/>
          <a:lstStyle>
            <a:lvl1pPr>
              <a:defRPr sz="3600">
                <a:latin typeface="Arial" panose="020B0604020202020204" pitchFamily="34" charset="0"/>
                <a:cs typeface="Arial" panose="020B0604020202020204" pitchFamily="34" charset="0"/>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 xmlns:a16="http://schemas.microsoft.com/office/drawing/2014/main" id="{E4F35F92-735A-46F1-84E5-D7EB18B8B8ED}"/>
              </a:ext>
            </a:extLst>
          </p:cNvPr>
          <p:cNvSpPr>
            <a:spLocks noGrp="1"/>
          </p:cNvSpPr>
          <p:nvPr>
            <p:ph type="dt" sz="half" idx="10"/>
          </p:nvPr>
        </p:nvSpPr>
        <p:spPr/>
        <p:txBody>
          <a:bodyPr/>
          <a:lstStyle/>
          <a:p>
            <a:fld id="{35938772-16E6-4F42-A4FD-612F4FE10A0D}" type="datetimeFigureOut">
              <a:rPr lang="en-CA" smtClean="0"/>
              <a:pPr/>
              <a:t>2020-03-28</a:t>
            </a:fld>
            <a:endParaRPr lang="en-CA"/>
          </a:p>
        </p:txBody>
      </p:sp>
      <p:sp>
        <p:nvSpPr>
          <p:cNvPr id="5" name="Footer Placeholder 4">
            <a:extLst>
              <a:ext uri="{FF2B5EF4-FFF2-40B4-BE49-F238E27FC236}">
                <a16:creationId xmlns="" xmlns:a16="http://schemas.microsoft.com/office/drawing/2014/main" id="{033F7993-11DB-4B91-81B5-FCDED8C9683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A850AD31-4717-4E89-89C1-1D0955BE67C2}"/>
              </a:ext>
            </a:extLst>
          </p:cNvPr>
          <p:cNvSpPr>
            <a:spLocks noGrp="1"/>
          </p:cNvSpPr>
          <p:nvPr>
            <p:ph type="sldNum" sz="quarter" idx="12"/>
          </p:nvPr>
        </p:nvSpPr>
        <p:spPr/>
        <p:txBody>
          <a:bodyPr/>
          <a:lstStyle/>
          <a:p>
            <a:fld id="{AE5B1DC9-8161-4340-9F3D-B5F4B05B1FED}" type="slidenum">
              <a:rPr lang="en-CA" smtClean="0"/>
              <a:pPr/>
              <a:t>‹#›</a:t>
            </a:fld>
            <a:endParaRPr lang="en-CA"/>
          </a:p>
        </p:txBody>
      </p:sp>
    </p:spTree>
    <p:extLst>
      <p:ext uri="{BB962C8B-B14F-4D97-AF65-F5344CB8AC3E}">
        <p14:creationId xmlns="" xmlns:p14="http://schemas.microsoft.com/office/powerpoint/2010/main" val="1767180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8A3508-A516-4CD0-9AC9-FACB55550F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 xmlns:a16="http://schemas.microsoft.com/office/drawing/2014/main" id="{6A3C9494-1FA7-4D73-BFC0-242E5D68DE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57D63DEE-B476-4834-BB76-3B5F43571A53}"/>
              </a:ext>
            </a:extLst>
          </p:cNvPr>
          <p:cNvSpPr>
            <a:spLocks noGrp="1"/>
          </p:cNvSpPr>
          <p:nvPr>
            <p:ph type="dt" sz="half" idx="10"/>
          </p:nvPr>
        </p:nvSpPr>
        <p:spPr/>
        <p:txBody>
          <a:bodyPr/>
          <a:lstStyle/>
          <a:p>
            <a:fld id="{35938772-16E6-4F42-A4FD-612F4FE10A0D}" type="datetimeFigureOut">
              <a:rPr lang="en-CA" smtClean="0"/>
              <a:pPr/>
              <a:t>2020-03-28</a:t>
            </a:fld>
            <a:endParaRPr lang="en-CA"/>
          </a:p>
        </p:txBody>
      </p:sp>
      <p:sp>
        <p:nvSpPr>
          <p:cNvPr id="5" name="Footer Placeholder 4">
            <a:extLst>
              <a:ext uri="{FF2B5EF4-FFF2-40B4-BE49-F238E27FC236}">
                <a16:creationId xmlns="" xmlns:a16="http://schemas.microsoft.com/office/drawing/2014/main" id="{64B20D67-C242-4EED-9F69-7F1CA8FA038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 xmlns:a16="http://schemas.microsoft.com/office/drawing/2014/main" id="{65B78D23-E6AE-4600-82AD-BB1C6EF0AA74}"/>
              </a:ext>
            </a:extLst>
          </p:cNvPr>
          <p:cNvSpPr>
            <a:spLocks noGrp="1"/>
          </p:cNvSpPr>
          <p:nvPr>
            <p:ph type="sldNum" sz="quarter" idx="12"/>
          </p:nvPr>
        </p:nvSpPr>
        <p:spPr/>
        <p:txBody>
          <a:bodyPr/>
          <a:lstStyle/>
          <a:p>
            <a:fld id="{AE5B1DC9-8161-4340-9F3D-B5F4B05B1FED}" type="slidenum">
              <a:rPr lang="en-CA" smtClean="0"/>
              <a:pPr/>
              <a:t>‹#›</a:t>
            </a:fld>
            <a:endParaRPr lang="en-CA"/>
          </a:p>
        </p:txBody>
      </p:sp>
    </p:spTree>
    <p:extLst>
      <p:ext uri="{BB962C8B-B14F-4D97-AF65-F5344CB8AC3E}">
        <p14:creationId xmlns="" xmlns:p14="http://schemas.microsoft.com/office/powerpoint/2010/main" val="2070344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D866EC-2702-4D12-95DC-82671ED9ECE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 xmlns:a16="http://schemas.microsoft.com/office/drawing/2014/main" id="{CD2E3685-DEC6-47DE-8B1A-EBE6337B6C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 xmlns:a16="http://schemas.microsoft.com/office/drawing/2014/main" id="{3BD45649-5F3B-48FE-9F5D-2CA03338A1C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 xmlns:a16="http://schemas.microsoft.com/office/drawing/2014/main" id="{C800B0C6-1219-4BFF-A5FC-C9142FD9AF9D}"/>
              </a:ext>
            </a:extLst>
          </p:cNvPr>
          <p:cNvSpPr>
            <a:spLocks noGrp="1"/>
          </p:cNvSpPr>
          <p:nvPr>
            <p:ph type="dt" sz="half" idx="10"/>
          </p:nvPr>
        </p:nvSpPr>
        <p:spPr/>
        <p:txBody>
          <a:bodyPr/>
          <a:lstStyle/>
          <a:p>
            <a:fld id="{35938772-16E6-4F42-A4FD-612F4FE10A0D}" type="datetimeFigureOut">
              <a:rPr lang="en-CA" smtClean="0"/>
              <a:pPr/>
              <a:t>2020-03-28</a:t>
            </a:fld>
            <a:endParaRPr lang="en-CA"/>
          </a:p>
        </p:txBody>
      </p:sp>
      <p:sp>
        <p:nvSpPr>
          <p:cNvPr id="6" name="Footer Placeholder 5">
            <a:extLst>
              <a:ext uri="{FF2B5EF4-FFF2-40B4-BE49-F238E27FC236}">
                <a16:creationId xmlns="" xmlns:a16="http://schemas.microsoft.com/office/drawing/2014/main" id="{503640AF-1777-4610-AC92-E5EEBAD545E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 xmlns:a16="http://schemas.microsoft.com/office/drawing/2014/main" id="{CCFFC319-11C4-4DC2-865A-EADB76B50484}"/>
              </a:ext>
            </a:extLst>
          </p:cNvPr>
          <p:cNvSpPr>
            <a:spLocks noGrp="1"/>
          </p:cNvSpPr>
          <p:nvPr>
            <p:ph type="sldNum" sz="quarter" idx="12"/>
          </p:nvPr>
        </p:nvSpPr>
        <p:spPr/>
        <p:txBody>
          <a:bodyPr/>
          <a:lstStyle/>
          <a:p>
            <a:fld id="{AE5B1DC9-8161-4340-9F3D-B5F4B05B1FED}" type="slidenum">
              <a:rPr lang="en-CA" smtClean="0"/>
              <a:pPr/>
              <a:t>‹#›</a:t>
            </a:fld>
            <a:endParaRPr lang="en-CA"/>
          </a:p>
        </p:txBody>
      </p:sp>
    </p:spTree>
    <p:extLst>
      <p:ext uri="{BB962C8B-B14F-4D97-AF65-F5344CB8AC3E}">
        <p14:creationId xmlns="" xmlns:p14="http://schemas.microsoft.com/office/powerpoint/2010/main" val="2363178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26CBAE-A256-4E90-82C1-E6B47AC2546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 xmlns:a16="http://schemas.microsoft.com/office/drawing/2014/main" id="{299EF573-D78B-432C-BABE-16C104D14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E1485605-20C2-45E7-BF01-F48D16AC5D0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 xmlns:a16="http://schemas.microsoft.com/office/drawing/2014/main" id="{6091D5F0-AAC0-418F-955F-86A4754A27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52372A24-7986-43A0-A747-3026B2396C0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 xmlns:a16="http://schemas.microsoft.com/office/drawing/2014/main" id="{19D2B986-8BC2-49E8-A6A5-4B868FCA9538}"/>
              </a:ext>
            </a:extLst>
          </p:cNvPr>
          <p:cNvSpPr>
            <a:spLocks noGrp="1"/>
          </p:cNvSpPr>
          <p:nvPr>
            <p:ph type="dt" sz="half" idx="10"/>
          </p:nvPr>
        </p:nvSpPr>
        <p:spPr/>
        <p:txBody>
          <a:bodyPr/>
          <a:lstStyle/>
          <a:p>
            <a:fld id="{35938772-16E6-4F42-A4FD-612F4FE10A0D}" type="datetimeFigureOut">
              <a:rPr lang="en-CA" smtClean="0"/>
              <a:pPr/>
              <a:t>2020-03-28</a:t>
            </a:fld>
            <a:endParaRPr lang="en-CA"/>
          </a:p>
        </p:txBody>
      </p:sp>
      <p:sp>
        <p:nvSpPr>
          <p:cNvPr id="8" name="Footer Placeholder 7">
            <a:extLst>
              <a:ext uri="{FF2B5EF4-FFF2-40B4-BE49-F238E27FC236}">
                <a16:creationId xmlns="" xmlns:a16="http://schemas.microsoft.com/office/drawing/2014/main" id="{50AB77A0-8A59-4BE2-BA57-08171EDEB71C}"/>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 xmlns:a16="http://schemas.microsoft.com/office/drawing/2014/main" id="{43447011-4B84-4429-9FF6-B96B58267AA2}"/>
              </a:ext>
            </a:extLst>
          </p:cNvPr>
          <p:cNvSpPr>
            <a:spLocks noGrp="1"/>
          </p:cNvSpPr>
          <p:nvPr>
            <p:ph type="sldNum" sz="quarter" idx="12"/>
          </p:nvPr>
        </p:nvSpPr>
        <p:spPr/>
        <p:txBody>
          <a:bodyPr/>
          <a:lstStyle/>
          <a:p>
            <a:fld id="{AE5B1DC9-8161-4340-9F3D-B5F4B05B1FED}" type="slidenum">
              <a:rPr lang="en-CA" smtClean="0"/>
              <a:pPr/>
              <a:t>‹#›</a:t>
            </a:fld>
            <a:endParaRPr lang="en-CA"/>
          </a:p>
        </p:txBody>
      </p:sp>
    </p:spTree>
    <p:extLst>
      <p:ext uri="{BB962C8B-B14F-4D97-AF65-F5344CB8AC3E}">
        <p14:creationId xmlns="" xmlns:p14="http://schemas.microsoft.com/office/powerpoint/2010/main" val="800159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A0703B-A623-4F8B-80D0-49D3B1B3C6B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 xmlns:a16="http://schemas.microsoft.com/office/drawing/2014/main" id="{08927EB6-0D27-4482-BF28-C658BF05461C}"/>
              </a:ext>
            </a:extLst>
          </p:cNvPr>
          <p:cNvSpPr>
            <a:spLocks noGrp="1"/>
          </p:cNvSpPr>
          <p:nvPr>
            <p:ph type="dt" sz="half" idx="10"/>
          </p:nvPr>
        </p:nvSpPr>
        <p:spPr/>
        <p:txBody>
          <a:bodyPr/>
          <a:lstStyle/>
          <a:p>
            <a:fld id="{35938772-16E6-4F42-A4FD-612F4FE10A0D}" type="datetimeFigureOut">
              <a:rPr lang="en-CA" smtClean="0"/>
              <a:pPr/>
              <a:t>2020-03-28</a:t>
            </a:fld>
            <a:endParaRPr lang="en-CA"/>
          </a:p>
        </p:txBody>
      </p:sp>
      <p:sp>
        <p:nvSpPr>
          <p:cNvPr id="4" name="Footer Placeholder 3">
            <a:extLst>
              <a:ext uri="{FF2B5EF4-FFF2-40B4-BE49-F238E27FC236}">
                <a16:creationId xmlns="" xmlns:a16="http://schemas.microsoft.com/office/drawing/2014/main" id="{EB6BDFE1-79E3-43FC-9CFB-D3C7D46C5CD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 xmlns:a16="http://schemas.microsoft.com/office/drawing/2014/main" id="{B8C89925-E0ED-4E8A-AF79-0E3869758AB3}"/>
              </a:ext>
            </a:extLst>
          </p:cNvPr>
          <p:cNvSpPr>
            <a:spLocks noGrp="1"/>
          </p:cNvSpPr>
          <p:nvPr>
            <p:ph type="sldNum" sz="quarter" idx="12"/>
          </p:nvPr>
        </p:nvSpPr>
        <p:spPr/>
        <p:txBody>
          <a:bodyPr/>
          <a:lstStyle/>
          <a:p>
            <a:fld id="{AE5B1DC9-8161-4340-9F3D-B5F4B05B1FED}" type="slidenum">
              <a:rPr lang="en-CA" smtClean="0"/>
              <a:pPr/>
              <a:t>‹#›</a:t>
            </a:fld>
            <a:endParaRPr lang="en-CA"/>
          </a:p>
        </p:txBody>
      </p:sp>
    </p:spTree>
    <p:extLst>
      <p:ext uri="{BB962C8B-B14F-4D97-AF65-F5344CB8AC3E}">
        <p14:creationId xmlns="" xmlns:p14="http://schemas.microsoft.com/office/powerpoint/2010/main" val="4119633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850A259-1698-4ED8-B8F4-082C6262E861}"/>
              </a:ext>
            </a:extLst>
          </p:cNvPr>
          <p:cNvSpPr>
            <a:spLocks noGrp="1"/>
          </p:cNvSpPr>
          <p:nvPr>
            <p:ph type="dt" sz="half" idx="10"/>
          </p:nvPr>
        </p:nvSpPr>
        <p:spPr/>
        <p:txBody>
          <a:bodyPr/>
          <a:lstStyle/>
          <a:p>
            <a:fld id="{35938772-16E6-4F42-A4FD-612F4FE10A0D}" type="datetimeFigureOut">
              <a:rPr lang="en-CA" smtClean="0"/>
              <a:pPr/>
              <a:t>2020-03-28</a:t>
            </a:fld>
            <a:endParaRPr lang="en-CA"/>
          </a:p>
        </p:txBody>
      </p:sp>
      <p:sp>
        <p:nvSpPr>
          <p:cNvPr id="3" name="Footer Placeholder 2">
            <a:extLst>
              <a:ext uri="{FF2B5EF4-FFF2-40B4-BE49-F238E27FC236}">
                <a16:creationId xmlns="" xmlns:a16="http://schemas.microsoft.com/office/drawing/2014/main" id="{22DB0513-65ED-4FCF-8738-4FE5DAA4BFCB}"/>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 xmlns:a16="http://schemas.microsoft.com/office/drawing/2014/main" id="{FCF2648B-1780-4742-AA23-98A0EBC45222}"/>
              </a:ext>
            </a:extLst>
          </p:cNvPr>
          <p:cNvSpPr>
            <a:spLocks noGrp="1"/>
          </p:cNvSpPr>
          <p:nvPr>
            <p:ph type="sldNum" sz="quarter" idx="12"/>
          </p:nvPr>
        </p:nvSpPr>
        <p:spPr/>
        <p:txBody>
          <a:bodyPr/>
          <a:lstStyle/>
          <a:p>
            <a:fld id="{AE5B1DC9-8161-4340-9F3D-B5F4B05B1FED}" type="slidenum">
              <a:rPr lang="en-CA" smtClean="0"/>
              <a:pPr/>
              <a:t>‹#›</a:t>
            </a:fld>
            <a:endParaRPr lang="en-CA"/>
          </a:p>
        </p:txBody>
      </p:sp>
    </p:spTree>
    <p:extLst>
      <p:ext uri="{BB962C8B-B14F-4D97-AF65-F5344CB8AC3E}">
        <p14:creationId xmlns="" xmlns:p14="http://schemas.microsoft.com/office/powerpoint/2010/main" val="2245352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AF8EFF-2594-47B0-A5F2-B4A93D8B18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 xmlns:a16="http://schemas.microsoft.com/office/drawing/2014/main" id="{47E85391-0D56-4678-A7BF-B78EE32028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 xmlns:a16="http://schemas.microsoft.com/office/drawing/2014/main" id="{E19BDEB1-953A-4316-AAAB-819348A55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1B0D7A8C-C419-4910-80ED-4DE8DAAA3BF7}"/>
              </a:ext>
            </a:extLst>
          </p:cNvPr>
          <p:cNvSpPr>
            <a:spLocks noGrp="1"/>
          </p:cNvSpPr>
          <p:nvPr>
            <p:ph type="dt" sz="half" idx="10"/>
          </p:nvPr>
        </p:nvSpPr>
        <p:spPr/>
        <p:txBody>
          <a:bodyPr/>
          <a:lstStyle/>
          <a:p>
            <a:fld id="{35938772-16E6-4F42-A4FD-612F4FE10A0D}" type="datetimeFigureOut">
              <a:rPr lang="en-CA" smtClean="0"/>
              <a:pPr/>
              <a:t>2020-03-28</a:t>
            </a:fld>
            <a:endParaRPr lang="en-CA"/>
          </a:p>
        </p:txBody>
      </p:sp>
      <p:sp>
        <p:nvSpPr>
          <p:cNvPr id="6" name="Footer Placeholder 5">
            <a:extLst>
              <a:ext uri="{FF2B5EF4-FFF2-40B4-BE49-F238E27FC236}">
                <a16:creationId xmlns="" xmlns:a16="http://schemas.microsoft.com/office/drawing/2014/main" id="{A698A23E-2BB8-497F-8AF0-7CC66CB90EC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 xmlns:a16="http://schemas.microsoft.com/office/drawing/2014/main" id="{800CECD3-D455-472C-BC59-D29C23B5B918}"/>
              </a:ext>
            </a:extLst>
          </p:cNvPr>
          <p:cNvSpPr>
            <a:spLocks noGrp="1"/>
          </p:cNvSpPr>
          <p:nvPr>
            <p:ph type="sldNum" sz="quarter" idx="12"/>
          </p:nvPr>
        </p:nvSpPr>
        <p:spPr/>
        <p:txBody>
          <a:bodyPr/>
          <a:lstStyle/>
          <a:p>
            <a:fld id="{AE5B1DC9-8161-4340-9F3D-B5F4B05B1FED}" type="slidenum">
              <a:rPr lang="en-CA" smtClean="0"/>
              <a:pPr/>
              <a:t>‹#›</a:t>
            </a:fld>
            <a:endParaRPr lang="en-CA"/>
          </a:p>
        </p:txBody>
      </p:sp>
    </p:spTree>
    <p:extLst>
      <p:ext uri="{BB962C8B-B14F-4D97-AF65-F5344CB8AC3E}">
        <p14:creationId xmlns="" xmlns:p14="http://schemas.microsoft.com/office/powerpoint/2010/main" val="1481279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4F00EA-2FEC-4D2F-AD2C-63AA41B529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 xmlns:a16="http://schemas.microsoft.com/office/drawing/2014/main" id="{4D6C6B14-B556-41C6-AB83-801E75DA40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 xmlns:a16="http://schemas.microsoft.com/office/drawing/2014/main" id="{46D34847-27A0-4C21-BA5D-2BD645B2AC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8612CA68-2DC2-4301-AE68-CE09368BBA0F}"/>
              </a:ext>
            </a:extLst>
          </p:cNvPr>
          <p:cNvSpPr>
            <a:spLocks noGrp="1"/>
          </p:cNvSpPr>
          <p:nvPr>
            <p:ph type="dt" sz="half" idx="10"/>
          </p:nvPr>
        </p:nvSpPr>
        <p:spPr/>
        <p:txBody>
          <a:bodyPr/>
          <a:lstStyle/>
          <a:p>
            <a:fld id="{35938772-16E6-4F42-A4FD-612F4FE10A0D}" type="datetimeFigureOut">
              <a:rPr lang="en-CA" smtClean="0"/>
              <a:pPr/>
              <a:t>2020-03-28</a:t>
            </a:fld>
            <a:endParaRPr lang="en-CA"/>
          </a:p>
        </p:txBody>
      </p:sp>
      <p:sp>
        <p:nvSpPr>
          <p:cNvPr id="6" name="Footer Placeholder 5">
            <a:extLst>
              <a:ext uri="{FF2B5EF4-FFF2-40B4-BE49-F238E27FC236}">
                <a16:creationId xmlns="" xmlns:a16="http://schemas.microsoft.com/office/drawing/2014/main" id="{6767211A-50BA-4D39-8FAF-AE65433C0C3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 xmlns:a16="http://schemas.microsoft.com/office/drawing/2014/main" id="{BB68B5AA-86E2-4308-9D2F-878518D766BA}"/>
              </a:ext>
            </a:extLst>
          </p:cNvPr>
          <p:cNvSpPr>
            <a:spLocks noGrp="1"/>
          </p:cNvSpPr>
          <p:nvPr>
            <p:ph type="sldNum" sz="quarter" idx="12"/>
          </p:nvPr>
        </p:nvSpPr>
        <p:spPr/>
        <p:txBody>
          <a:bodyPr/>
          <a:lstStyle/>
          <a:p>
            <a:fld id="{AE5B1DC9-8161-4340-9F3D-B5F4B05B1FED}" type="slidenum">
              <a:rPr lang="en-CA" smtClean="0"/>
              <a:pPr/>
              <a:t>‹#›</a:t>
            </a:fld>
            <a:endParaRPr lang="en-CA"/>
          </a:p>
        </p:txBody>
      </p:sp>
    </p:spTree>
    <p:extLst>
      <p:ext uri="{BB962C8B-B14F-4D97-AF65-F5344CB8AC3E}">
        <p14:creationId xmlns="" xmlns:p14="http://schemas.microsoft.com/office/powerpoint/2010/main" val="3205140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6C50B214-4AF9-4987-AE22-C1C378998B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 xmlns:a16="http://schemas.microsoft.com/office/drawing/2014/main" id="{99777376-B305-4251-A0A8-4A82FDFC48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 xmlns:a16="http://schemas.microsoft.com/office/drawing/2014/main" id="{B5954CB1-CF61-484D-B071-AEA902B6C6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38772-16E6-4F42-A4FD-612F4FE10A0D}" type="datetimeFigureOut">
              <a:rPr lang="en-CA" smtClean="0"/>
              <a:pPr/>
              <a:t>2020-03-28</a:t>
            </a:fld>
            <a:endParaRPr lang="en-CA"/>
          </a:p>
        </p:txBody>
      </p:sp>
      <p:sp>
        <p:nvSpPr>
          <p:cNvPr id="5" name="Footer Placeholder 4">
            <a:extLst>
              <a:ext uri="{FF2B5EF4-FFF2-40B4-BE49-F238E27FC236}">
                <a16:creationId xmlns="" xmlns:a16="http://schemas.microsoft.com/office/drawing/2014/main" id="{96E140F4-67E8-48B1-9154-0113AA15E3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 xmlns:a16="http://schemas.microsoft.com/office/drawing/2014/main" id="{C82C13FD-0C75-4176-A273-394278286B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B1DC9-8161-4340-9F3D-B5F4B05B1FED}" type="slidenum">
              <a:rPr lang="en-CA" smtClean="0"/>
              <a:pPr/>
              <a:t>‹#›</a:t>
            </a:fld>
            <a:endParaRPr lang="en-CA"/>
          </a:p>
        </p:txBody>
      </p:sp>
    </p:spTree>
    <p:extLst>
      <p:ext uri="{BB962C8B-B14F-4D97-AF65-F5344CB8AC3E}">
        <p14:creationId xmlns="" xmlns:p14="http://schemas.microsoft.com/office/powerpoint/2010/main" val="3373678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www.brainpop.com/science/weather/clouds/" TargetMode="External"/><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G70y90BVes4"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48.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http://eo.ucar.edu/webweather/images/cloudchart.gif" TargetMode="External"/><Relationship Id="rId2" Type="http://schemas.openxmlformats.org/officeDocument/2006/relationships/image" Target="../media/image50.gi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03B9CC-11A2-46BE-801D-3FA408462956}"/>
              </a:ext>
            </a:extLst>
          </p:cNvPr>
          <p:cNvSpPr>
            <a:spLocks noGrp="1"/>
          </p:cNvSpPr>
          <p:nvPr>
            <p:ph type="ctrTitle"/>
          </p:nvPr>
        </p:nvSpPr>
        <p:spPr/>
        <p:txBody>
          <a:bodyPr/>
          <a:lstStyle/>
          <a:p>
            <a:r>
              <a:rPr lang="en-CA" dirty="0"/>
              <a:t>Clouds</a:t>
            </a:r>
          </a:p>
        </p:txBody>
      </p:sp>
      <p:sp>
        <p:nvSpPr>
          <p:cNvPr id="3" name="Subtitle 2">
            <a:extLst>
              <a:ext uri="{FF2B5EF4-FFF2-40B4-BE49-F238E27FC236}">
                <a16:creationId xmlns="" xmlns:a16="http://schemas.microsoft.com/office/drawing/2014/main" id="{682CE0A8-C74D-4727-9C89-445513DB036B}"/>
              </a:ext>
            </a:extLst>
          </p:cNvPr>
          <p:cNvSpPr>
            <a:spLocks noGrp="1"/>
          </p:cNvSpPr>
          <p:nvPr>
            <p:ph type="subTitle" idx="1"/>
          </p:nvPr>
        </p:nvSpPr>
        <p:spPr/>
        <p:txBody>
          <a:bodyPr vert="horz" lIns="91440" tIns="45720" rIns="91440" bIns="45720" rtlCol="0" anchor="t">
            <a:normAutofit/>
          </a:bodyPr>
          <a:lstStyle/>
          <a:p>
            <a:r>
              <a:rPr lang="en-CA" sz="4000" dirty="0"/>
              <a:t>Formation and Types</a:t>
            </a:r>
          </a:p>
          <a:p>
            <a:r>
              <a:rPr lang="en-CA" sz="4000" dirty="0"/>
              <a:t>Pages 506 -511</a:t>
            </a:r>
            <a:endParaRPr lang="en-CA" sz="4000" dirty="0">
              <a:cs typeface="Calibri"/>
            </a:endParaRPr>
          </a:p>
        </p:txBody>
      </p:sp>
    </p:spTree>
    <p:extLst>
      <p:ext uri="{BB962C8B-B14F-4D97-AF65-F5344CB8AC3E}">
        <p14:creationId xmlns="" xmlns:p14="http://schemas.microsoft.com/office/powerpoint/2010/main" val="309356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 xmlns:a16="http://schemas.microsoft.com/office/drawing/2014/main" id="{B8DC546C-250F-4424-AB87-16835A3084DF}"/>
              </a:ext>
            </a:extLst>
          </p:cNvPr>
          <p:cNvSpPr>
            <a:spLocks noGrp="1" noChangeArrowheads="1"/>
          </p:cNvSpPr>
          <p:nvPr>
            <p:ph type="title"/>
          </p:nvPr>
        </p:nvSpPr>
        <p:spPr>
          <a:xfrm>
            <a:off x="181708" y="1219200"/>
            <a:ext cx="11705492" cy="2209800"/>
          </a:xfrm>
        </p:spPr>
        <p:txBody>
          <a:bodyPr>
            <a:noAutofit/>
          </a:bodyPr>
          <a:lstStyle/>
          <a:p>
            <a:r>
              <a:rPr lang="en-US" altLang="en-US" sz="3600" b="1" u="sng" dirty="0">
                <a:latin typeface="Comic Sans MS" panose="030F0702030302020204" pitchFamily="66" charset="0"/>
              </a:rPr>
              <a:t>2. Lifting:</a:t>
            </a:r>
            <a:r>
              <a:rPr lang="en-US" altLang="en-US" sz="3600" b="1" dirty="0">
                <a:latin typeface="Comic Sans MS" panose="030F0702030302020204" pitchFamily="66" charset="0"/>
              </a:rPr>
              <a:t/>
            </a:r>
            <a:br>
              <a:rPr lang="en-US" altLang="en-US" sz="3600" b="1" dirty="0">
                <a:latin typeface="Comic Sans MS" panose="030F0702030302020204" pitchFamily="66" charset="0"/>
              </a:rPr>
            </a:br>
            <a:r>
              <a:rPr lang="en-US" altLang="en-US" sz="3600" b="1" dirty="0">
                <a:latin typeface="Comic Sans MS" panose="030F0702030302020204" pitchFamily="66" charset="0"/>
              </a:rPr>
              <a:t>W</a:t>
            </a:r>
            <a:r>
              <a:rPr lang="en-US" altLang="en-US" sz="3600" dirty="0">
                <a:latin typeface="Comic Sans MS" panose="030F0702030302020204" pitchFamily="66" charset="0"/>
              </a:rPr>
              <a:t>arm, moist air moving up the side of a mountain.  </a:t>
            </a:r>
            <a:br>
              <a:rPr lang="en-US" altLang="en-US" sz="3600" dirty="0">
                <a:latin typeface="Comic Sans MS" panose="030F0702030302020204" pitchFamily="66" charset="0"/>
              </a:rPr>
            </a:br>
            <a:r>
              <a:rPr lang="en-US" altLang="en-US" sz="3600" dirty="0">
                <a:latin typeface="Comic Sans MS" panose="030F0702030302020204" pitchFamily="66" charset="0"/>
              </a:rPr>
              <a:t>Along its journey, the air is lifted higher into the troposphere where the pressure is lower.  The water vapor in the air is allowed to cool and form clouds.  This is why we often see clouds over mountains.</a:t>
            </a:r>
          </a:p>
        </p:txBody>
      </p:sp>
      <p:pic>
        <p:nvPicPr>
          <p:cNvPr id="34819" name="Picture 2" descr="Cloud Formation by Lifting 2.jpg">
            <a:extLst>
              <a:ext uri="{FF2B5EF4-FFF2-40B4-BE49-F238E27FC236}">
                <a16:creationId xmlns="" xmlns:a16="http://schemas.microsoft.com/office/drawing/2014/main" id="{89A2E0C2-506F-4827-B963-E0DF249FEC67}"/>
              </a:ext>
            </a:extLst>
          </p:cNvPr>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3962400" y="3851032"/>
            <a:ext cx="7239000" cy="327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496550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 xmlns:a16="http://schemas.microsoft.com/office/drawing/2014/main" id="{DD6A7155-D6E4-4327-9A1D-52A2C64D5E98}"/>
              </a:ext>
            </a:extLst>
          </p:cNvPr>
          <p:cNvSpPr>
            <a:spLocks noGrp="1" noChangeArrowheads="1"/>
          </p:cNvSpPr>
          <p:nvPr>
            <p:ph type="title"/>
          </p:nvPr>
        </p:nvSpPr>
        <p:spPr>
          <a:xfrm>
            <a:off x="281354" y="609600"/>
            <a:ext cx="11652738" cy="3124200"/>
          </a:xfrm>
        </p:spPr>
        <p:txBody>
          <a:bodyPr>
            <a:noAutofit/>
          </a:bodyPr>
          <a:lstStyle/>
          <a:p>
            <a:r>
              <a:rPr lang="en-US" altLang="en-US" sz="3600" b="1" dirty="0">
                <a:latin typeface="Comic Sans MS" panose="030F0702030302020204" pitchFamily="66" charset="0"/>
              </a:rPr>
              <a:t>3. </a:t>
            </a:r>
            <a:r>
              <a:rPr lang="en-US" altLang="en-US" sz="3600" b="1" u="sng" dirty="0">
                <a:latin typeface="Comic Sans MS" panose="030F0702030302020204" pitchFamily="66" charset="0"/>
              </a:rPr>
              <a:t>Frontal Activity</a:t>
            </a:r>
            <a:r>
              <a:rPr lang="en-US" altLang="en-US" sz="3600" dirty="0">
                <a:latin typeface="Comic Sans MS" panose="030F0702030302020204" pitchFamily="66" charset="0"/>
              </a:rPr>
              <a:t/>
            </a:r>
            <a:br>
              <a:rPr lang="en-US" altLang="en-US" sz="3600" dirty="0">
                <a:latin typeface="Comic Sans MS" panose="030F0702030302020204" pitchFamily="66" charset="0"/>
              </a:rPr>
            </a:br>
            <a:r>
              <a:rPr lang="en-US" altLang="en-US" sz="3600" dirty="0">
                <a:latin typeface="Comic Sans MS" panose="030F0702030302020204" pitchFamily="66" charset="0"/>
              </a:rPr>
              <a:t>Warm, moist air being forced to rise by a cooler air mass. </a:t>
            </a:r>
            <a:br>
              <a:rPr lang="en-US" altLang="en-US" sz="3600" dirty="0">
                <a:latin typeface="Comic Sans MS" panose="030F0702030302020204" pitchFamily="66" charset="0"/>
              </a:rPr>
            </a:br>
            <a:r>
              <a:rPr lang="en-US" altLang="en-US" sz="3600" dirty="0">
                <a:latin typeface="Comic Sans MS" panose="030F0702030302020204" pitchFamily="66" charset="0"/>
              </a:rPr>
              <a:t>The warm, moist air rises into the troposphere.  </a:t>
            </a:r>
            <a:br>
              <a:rPr lang="en-US" altLang="en-US" sz="3600" dirty="0">
                <a:latin typeface="Comic Sans MS" panose="030F0702030302020204" pitchFamily="66" charset="0"/>
              </a:rPr>
            </a:br>
            <a:r>
              <a:rPr lang="en-US" altLang="en-US" sz="3600" dirty="0">
                <a:latin typeface="Comic Sans MS" panose="030F0702030302020204" pitchFamily="66" charset="0"/>
              </a:rPr>
              <a:t>The lower pressure of the upper troposphere causes the water vapor in the warm air to cool and form a cloud.</a:t>
            </a:r>
          </a:p>
        </p:txBody>
      </p:sp>
      <p:pic>
        <p:nvPicPr>
          <p:cNvPr id="36867" name="Picture 2">
            <a:extLst>
              <a:ext uri="{FF2B5EF4-FFF2-40B4-BE49-F238E27FC236}">
                <a16:creationId xmlns="" xmlns:a16="http://schemas.microsoft.com/office/drawing/2014/main" id="{688892D2-6FB6-4B48-8E01-75703779C15E}"/>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62021" y="3733800"/>
            <a:ext cx="8048625"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897254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 xmlns:a16="http://schemas.microsoft.com/office/drawing/2014/main" id="{379305F4-2828-440C-A48E-687BCC79A173}"/>
              </a:ext>
            </a:extLst>
          </p:cNvPr>
          <p:cNvSpPr>
            <a:spLocks noGrp="1" noChangeArrowheads="1"/>
          </p:cNvSpPr>
          <p:nvPr>
            <p:ph type="title"/>
          </p:nvPr>
        </p:nvSpPr>
        <p:spPr>
          <a:xfrm>
            <a:off x="1752600" y="304800"/>
            <a:ext cx="8610600" cy="1295400"/>
          </a:xfrm>
        </p:spPr>
        <p:txBody>
          <a:bodyPr/>
          <a:lstStyle/>
          <a:p>
            <a:r>
              <a:rPr lang="en-US" altLang="en-US" sz="3600" b="1" dirty="0">
                <a:latin typeface="Comic Sans MS" panose="030F0702030302020204" pitchFamily="66" charset="0"/>
              </a:rPr>
              <a:t>Frontal Activity</a:t>
            </a:r>
            <a:endParaRPr lang="en-US" altLang="en-US" sz="2800" dirty="0">
              <a:solidFill>
                <a:schemeClr val="bg1"/>
              </a:solidFill>
              <a:latin typeface="Comic Sans MS" panose="030F0702030302020204" pitchFamily="66" charset="0"/>
            </a:endParaRPr>
          </a:p>
        </p:txBody>
      </p:sp>
      <p:pic>
        <p:nvPicPr>
          <p:cNvPr id="37891" name="Picture 3" descr="Cloud formation at a front photograph.jpg">
            <a:extLst>
              <a:ext uri="{FF2B5EF4-FFF2-40B4-BE49-F238E27FC236}">
                <a16:creationId xmlns="" xmlns:a16="http://schemas.microsoft.com/office/drawing/2014/main" id="{7D1AE7A6-6BAF-4132-BEFA-EC9E27D86992}"/>
              </a:ext>
            </a:extLst>
          </p:cNvPr>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590800" y="1676400"/>
            <a:ext cx="7107238"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014535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E78916-E552-42A5-8682-ACF427754C96}"/>
              </a:ext>
            </a:extLst>
          </p:cNvPr>
          <p:cNvSpPr>
            <a:spLocks noGrp="1"/>
          </p:cNvSpPr>
          <p:nvPr>
            <p:ph type="title"/>
          </p:nvPr>
        </p:nvSpPr>
        <p:spPr/>
        <p:txBody>
          <a:bodyPr/>
          <a:lstStyle/>
          <a:p>
            <a:r>
              <a:rPr lang="en-CA" dirty="0"/>
              <a:t>Types of Clouds</a:t>
            </a:r>
          </a:p>
        </p:txBody>
      </p:sp>
      <p:sp>
        <p:nvSpPr>
          <p:cNvPr id="3" name="Content Placeholder 2">
            <a:extLst>
              <a:ext uri="{FF2B5EF4-FFF2-40B4-BE49-F238E27FC236}">
                <a16:creationId xmlns="" xmlns:a16="http://schemas.microsoft.com/office/drawing/2014/main" id="{CDB93E9B-971C-43E9-95FE-6F3F2C47DC44}"/>
              </a:ext>
            </a:extLst>
          </p:cNvPr>
          <p:cNvSpPr>
            <a:spLocks noGrp="1"/>
          </p:cNvSpPr>
          <p:nvPr>
            <p:ph idx="1"/>
          </p:nvPr>
        </p:nvSpPr>
        <p:spPr/>
        <p:txBody>
          <a:bodyPr/>
          <a:lstStyle/>
          <a:p>
            <a:r>
              <a:rPr lang="en-CA" dirty="0"/>
              <a:t>Clouds are classified by </a:t>
            </a:r>
            <a:r>
              <a:rPr lang="en-CA" b="1" u="sng" dirty="0"/>
              <a:t>shape, </a:t>
            </a:r>
            <a:r>
              <a:rPr lang="en-CA" b="1" dirty="0"/>
              <a:t> </a:t>
            </a:r>
            <a:r>
              <a:rPr lang="en-CA" b="1" u="sng" dirty="0"/>
              <a:t>altitude</a:t>
            </a:r>
            <a:r>
              <a:rPr lang="en-CA" u="sng" dirty="0"/>
              <a:t>, </a:t>
            </a:r>
            <a:r>
              <a:rPr lang="en-CA" dirty="0"/>
              <a:t>and their </a:t>
            </a:r>
            <a:r>
              <a:rPr lang="en-CA" u="sng" dirty="0"/>
              <a:t>pr</a:t>
            </a:r>
            <a:r>
              <a:rPr lang="en-CA" b="1" u="sng" dirty="0"/>
              <a:t>ecipitation</a:t>
            </a:r>
            <a:r>
              <a:rPr lang="en-CA" b="1" dirty="0"/>
              <a:t>.</a:t>
            </a:r>
          </a:p>
          <a:p>
            <a:endParaRPr lang="en-CA" dirty="0"/>
          </a:p>
          <a:p>
            <a:r>
              <a:rPr lang="en-CA" i="1" dirty="0"/>
              <a:t>The three main cloud shapes are: </a:t>
            </a:r>
          </a:p>
          <a:p>
            <a:pPr lvl="1"/>
            <a:r>
              <a:rPr lang="en-CA" sz="3600" i="1" dirty="0"/>
              <a:t>stratus clouds, cumulus clouds, and cirrus clouds.</a:t>
            </a:r>
          </a:p>
          <a:p>
            <a:r>
              <a:rPr lang="en-CA" i="1" dirty="0"/>
              <a:t>The three altitude groups are: </a:t>
            </a:r>
          </a:p>
          <a:p>
            <a:pPr lvl="1"/>
            <a:r>
              <a:rPr lang="en-CA" sz="3600" i="1" dirty="0"/>
              <a:t>low clouds, middle clouds, and high clouds. </a:t>
            </a:r>
          </a:p>
        </p:txBody>
      </p:sp>
    </p:spTree>
    <p:extLst>
      <p:ext uri="{BB962C8B-B14F-4D97-AF65-F5344CB8AC3E}">
        <p14:creationId xmlns="" xmlns:p14="http://schemas.microsoft.com/office/powerpoint/2010/main" val="1597368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https://www.washingtonpost.com/resizer/CHjhPqhx9r47SuERqjcZvFLIndE=/1484x0/arc-anglerfish-washpost-prod-washpost.s3.amazonaws.com/public/H7V5XI6Z2M3DDF25XEGU5O3B7A.jpg">
            <a:extLst>
              <a:ext uri="{FF2B5EF4-FFF2-40B4-BE49-F238E27FC236}">
                <a16:creationId xmlns="" xmlns:a16="http://schemas.microsoft.com/office/drawing/2014/main" id="{1A17C3B3-2112-4BD0-B299-79410F320F38}"/>
              </a:ext>
            </a:extLst>
          </p:cNvPr>
          <p:cNvPicPr>
            <a:picLocks noChangeAspect="1" noChangeArrowheads="1"/>
          </p:cNvPicPr>
          <p:nvPr/>
        </p:nvPicPr>
        <p:blipFill rotWithShape="1">
          <a:blip r:embed="rId3">
            <a:extLst>
              <a:ext uri="{28A0092B-C50C-407E-A947-70E740481C1C}">
                <a14:useLocalDpi xmlns="" xmlns:a14="http://schemas.microsoft.com/office/drawing/2010/main" val="0"/>
              </a:ext>
            </a:extLst>
          </a:blip>
          <a:srcRect t="7691" b="8039"/>
          <a:stretch/>
        </p:blipFill>
        <p:spPr bwMode="auto">
          <a:xfrm>
            <a:off x="-1" y="10"/>
            <a:ext cx="12192000" cy="6857990"/>
          </a:xfrm>
          <a:prstGeom prst="rect">
            <a:avLst/>
          </a:prstGeom>
          <a:noFill/>
          <a:extLst>
            <a:ext uri="{909E8E84-426E-40DD-AFC4-6F175D3DCCD1}">
              <a14:hiddenFill xmlns="" xmlns:a14="http://schemas.microsoft.com/office/drawing/2010/main">
                <a:solidFill>
                  <a:srgbClr val="FFFFFF"/>
                </a:solidFill>
              </a14:hiddenFill>
            </a:ext>
          </a:extLst>
        </p:spPr>
      </p:pic>
      <p:sp>
        <p:nvSpPr>
          <p:cNvPr id="71"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 xmlns:a16="http://schemas.microsoft.com/office/drawing/2014/main" id="{51D3B6E0-187D-41CC-85DC-05FA43575798}"/>
              </a:ext>
            </a:extLst>
          </p:cNvPr>
          <p:cNvSpPr>
            <a:spLocks noGrp="1"/>
          </p:cNvSpPr>
          <p:nvPr>
            <p:ph type="title"/>
          </p:nvPr>
        </p:nvSpPr>
        <p:spPr>
          <a:xfrm>
            <a:off x="709448" y="998175"/>
            <a:ext cx="4204137" cy="2258529"/>
          </a:xfrm>
        </p:spPr>
        <p:txBody>
          <a:bodyPr>
            <a:normAutofit/>
          </a:bodyPr>
          <a:lstStyle/>
          <a:p>
            <a:pPr algn="ctr"/>
            <a:r>
              <a:rPr lang="en-CA" sz="3600" b="1" dirty="0"/>
              <a:t>Cumulus </a:t>
            </a:r>
            <a:r>
              <a:rPr lang="en-CA" sz="3600" dirty="0"/>
              <a:t>- </a:t>
            </a:r>
            <a:r>
              <a:rPr lang="en-CA" sz="3600" b="1" u="sng" dirty="0"/>
              <a:t>Heaped</a:t>
            </a:r>
          </a:p>
        </p:txBody>
      </p:sp>
      <p:cxnSp>
        <p:nvCxnSpPr>
          <p:cNvPr id="73" name="Straight Connector 72">
            <a:extLst>
              <a:ext uri="{FF2B5EF4-FFF2-40B4-BE49-F238E27FC236}">
                <a16:creationId xmlns=""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8016F44C-F05D-4FC9-96CF-C8B452FC6CDA}"/>
              </a:ext>
            </a:extLst>
          </p:cNvPr>
          <p:cNvSpPr>
            <a:spLocks noGrp="1"/>
          </p:cNvSpPr>
          <p:nvPr>
            <p:ph idx="1"/>
          </p:nvPr>
        </p:nvSpPr>
        <p:spPr>
          <a:xfrm>
            <a:off x="0" y="2743200"/>
            <a:ext cx="5697415" cy="3591639"/>
          </a:xfrm>
        </p:spPr>
        <p:txBody>
          <a:bodyPr anchor="ctr">
            <a:noAutofit/>
          </a:bodyPr>
          <a:lstStyle/>
          <a:p>
            <a:r>
              <a:rPr lang="en-CA" dirty="0"/>
              <a:t>Puffy, white clouds that tend to have </a:t>
            </a:r>
            <a:r>
              <a:rPr lang="en-CA" u="sng" dirty="0"/>
              <a:t>flat bottoms</a:t>
            </a:r>
          </a:p>
          <a:p>
            <a:r>
              <a:rPr lang="en-CA" dirty="0"/>
              <a:t>Formed when warm air rises</a:t>
            </a:r>
          </a:p>
          <a:p>
            <a:r>
              <a:rPr lang="en-CA" dirty="0"/>
              <a:t>Indicates </a:t>
            </a:r>
            <a:r>
              <a:rPr lang="en-CA"/>
              <a:t>fair </a:t>
            </a:r>
            <a:r>
              <a:rPr lang="en-CA" smtClean="0"/>
              <a:t>weather</a:t>
            </a:r>
            <a:endParaRPr lang="en-CA" dirty="0"/>
          </a:p>
          <a:p>
            <a:r>
              <a:rPr lang="en-CA" dirty="0"/>
              <a:t>Piled, lumpy, billowy</a:t>
            </a:r>
          </a:p>
        </p:txBody>
      </p:sp>
    </p:spTree>
    <p:extLst>
      <p:ext uri="{BB962C8B-B14F-4D97-AF65-F5344CB8AC3E}">
        <p14:creationId xmlns="" xmlns:p14="http://schemas.microsoft.com/office/powerpoint/2010/main" val="3957077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ttps://www.washingtonpost.com/resizer/F8U_xyGjO1DcwsuzBbxDS5K1iqw=/640x0/arc-anglerfish-washpost-prod-washpost.s3.amazonaws.com/public/XAXL6HWVGQ45BNUWAIGWLZBK2Q.jpg">
            <a:extLst>
              <a:ext uri="{FF2B5EF4-FFF2-40B4-BE49-F238E27FC236}">
                <a16:creationId xmlns="" xmlns:a16="http://schemas.microsoft.com/office/drawing/2014/main" id="{BE0B5053-AF4D-4089-B1B3-99C2BC794966}"/>
              </a:ext>
            </a:extLst>
          </p:cNvPr>
          <p:cNvPicPr>
            <a:picLocks noChangeAspect="1" noChangeArrowheads="1"/>
          </p:cNvPicPr>
          <p:nvPr/>
        </p:nvPicPr>
        <p:blipFill rotWithShape="1">
          <a:blip r:embed="rId3">
            <a:extLst>
              <a:ext uri="{28A0092B-C50C-407E-A947-70E740481C1C}">
                <a14:useLocalDpi xmlns="" xmlns:a14="http://schemas.microsoft.com/office/drawing/2010/main" val="0"/>
              </a:ext>
            </a:extLst>
          </a:blip>
          <a:srcRect r="888" b="-1"/>
          <a:stretch/>
        </p:blipFill>
        <p:spPr bwMode="auto">
          <a:xfrm>
            <a:off x="20" y="10"/>
            <a:ext cx="12191980" cy="6857990"/>
          </a:xfrm>
          <a:prstGeom prst="rect">
            <a:avLst/>
          </a:prstGeom>
          <a:noFill/>
          <a:extLst>
            <a:ext uri="{909E8E84-426E-40DD-AFC4-6F175D3DCCD1}">
              <a14:hiddenFill xmlns="" xmlns:a14="http://schemas.microsoft.com/office/drawing/2010/main">
                <a:solidFill>
                  <a:srgbClr val="FFFFFF"/>
                </a:solidFill>
              </a14:hiddenFill>
            </a:ext>
          </a:extLst>
        </p:spPr>
      </p:pic>
      <p:sp>
        <p:nvSpPr>
          <p:cNvPr id="71" name="Freeform: Shape 70">
            <a:extLst>
              <a:ext uri="{FF2B5EF4-FFF2-40B4-BE49-F238E27FC236}">
                <a16:creationId xmlns="" xmlns:a16="http://schemas.microsoft.com/office/drawing/2014/main" id="{E862BE82-D00D-42C1-BF16-93AA37870C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 xmlns:a16="http://schemas.microsoft.com/office/drawing/2014/main" id="{F6D92C2D-1D3D-4974-918C-06579FB354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7AAA0D8F-3B11-4CD8-9940-EB5BF2B43E0C}"/>
              </a:ext>
            </a:extLst>
          </p:cNvPr>
          <p:cNvSpPr>
            <a:spLocks noGrp="1"/>
          </p:cNvSpPr>
          <p:nvPr>
            <p:ph type="title"/>
          </p:nvPr>
        </p:nvSpPr>
        <p:spPr>
          <a:xfrm>
            <a:off x="0" y="-156218"/>
            <a:ext cx="4062643" cy="1043409"/>
          </a:xfrm>
        </p:spPr>
        <p:txBody>
          <a:bodyPr>
            <a:normAutofit/>
          </a:bodyPr>
          <a:lstStyle/>
          <a:p>
            <a:r>
              <a:rPr lang="en-CA" sz="3600" b="1" dirty="0"/>
              <a:t>Stratus - Layered</a:t>
            </a:r>
          </a:p>
        </p:txBody>
      </p:sp>
      <p:sp>
        <p:nvSpPr>
          <p:cNvPr id="3" name="Content Placeholder 2">
            <a:extLst>
              <a:ext uri="{FF2B5EF4-FFF2-40B4-BE49-F238E27FC236}">
                <a16:creationId xmlns="" xmlns:a16="http://schemas.microsoft.com/office/drawing/2014/main" id="{7FE22506-F5C3-450B-BB9E-47F44DCBB1FA}"/>
              </a:ext>
            </a:extLst>
          </p:cNvPr>
          <p:cNvSpPr>
            <a:spLocks noGrp="1"/>
          </p:cNvSpPr>
          <p:nvPr>
            <p:ph idx="1"/>
          </p:nvPr>
        </p:nvSpPr>
        <p:spPr>
          <a:xfrm>
            <a:off x="0" y="887191"/>
            <a:ext cx="5439526" cy="3641267"/>
          </a:xfrm>
        </p:spPr>
        <p:txBody>
          <a:bodyPr anchor="t">
            <a:noAutofit/>
          </a:bodyPr>
          <a:lstStyle/>
          <a:p>
            <a:r>
              <a:rPr lang="en-CA" dirty="0"/>
              <a:t>Form in layers</a:t>
            </a:r>
          </a:p>
          <a:p>
            <a:r>
              <a:rPr lang="en-CA" dirty="0"/>
              <a:t>Cover large </a:t>
            </a:r>
            <a:r>
              <a:rPr lang="en-CA" dirty="0" smtClean="0"/>
              <a:t>area, often </a:t>
            </a:r>
            <a:r>
              <a:rPr lang="en-CA" dirty="0"/>
              <a:t>blocks out sun or moon</a:t>
            </a:r>
          </a:p>
          <a:p>
            <a:r>
              <a:rPr lang="en-CA" dirty="0"/>
              <a:t>Formed by gentle lifting of a large mass of air</a:t>
            </a:r>
          </a:p>
          <a:p>
            <a:r>
              <a:rPr lang="en-CA" dirty="0"/>
              <a:t>Sheets, blanket</a:t>
            </a:r>
          </a:p>
          <a:p>
            <a:endParaRPr lang="en-CA" dirty="0"/>
          </a:p>
          <a:p>
            <a:endParaRPr lang="en-CA" dirty="0"/>
          </a:p>
        </p:txBody>
      </p:sp>
    </p:spTree>
    <p:extLst>
      <p:ext uri="{BB962C8B-B14F-4D97-AF65-F5344CB8AC3E}">
        <p14:creationId xmlns="" xmlns:p14="http://schemas.microsoft.com/office/powerpoint/2010/main" val="920911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Image result for fog image">
            <a:extLst>
              <a:ext uri="{FF2B5EF4-FFF2-40B4-BE49-F238E27FC236}">
                <a16:creationId xmlns="" xmlns:a16="http://schemas.microsoft.com/office/drawing/2014/main" id="{37C318B4-6DA6-4E8C-B85F-3588537BFB23}"/>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a:stretch/>
        </p:blipFill>
        <p:spPr bwMode="auto">
          <a:xfrm>
            <a:off x="20" y="0"/>
            <a:ext cx="12191980" cy="6857990"/>
          </a:xfrm>
          <a:prstGeom prst="rect">
            <a:avLst/>
          </a:prstGeom>
          <a:noFill/>
          <a:extLst>
            <a:ext uri="{909E8E84-426E-40DD-AFC4-6F175D3DCCD1}">
              <a14:hiddenFill xmlns="" xmlns:a14="http://schemas.microsoft.com/office/drawing/2010/main">
                <a:solidFill>
                  <a:srgbClr val="FFFFFF"/>
                </a:solidFill>
              </a14:hiddenFill>
            </a:ext>
          </a:extLst>
        </p:spPr>
      </p:pic>
      <p:sp>
        <p:nvSpPr>
          <p:cNvPr id="71" name="Freeform 5">
            <a:extLst>
              <a:ext uri="{FF2B5EF4-FFF2-40B4-BE49-F238E27FC236}">
                <a16:creationId xmlns="" xmlns:a16="http://schemas.microsoft.com/office/drawing/2014/main" id="{87CC2527-562A-4F69-B487-4371E5B243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 xmlns:a16="http://schemas.microsoft.com/office/drawing/2014/main" id="{FF5290D6-BE54-4BDD-B07C-7AE1C41B2AB7}"/>
              </a:ext>
            </a:extLst>
          </p:cNvPr>
          <p:cNvSpPr>
            <a:spLocks noGrp="1"/>
          </p:cNvSpPr>
          <p:nvPr>
            <p:ph type="title"/>
          </p:nvPr>
        </p:nvSpPr>
        <p:spPr>
          <a:xfrm>
            <a:off x="8022020" y="1734207"/>
            <a:ext cx="3852041" cy="1834056"/>
          </a:xfrm>
        </p:spPr>
        <p:txBody>
          <a:bodyPr vert="horz" lIns="91440" tIns="45720" rIns="91440" bIns="45720" rtlCol="0" anchor="b">
            <a:normAutofit/>
          </a:bodyPr>
          <a:lstStyle/>
          <a:p>
            <a:pPr algn="ctr"/>
            <a:r>
              <a:rPr lang="en-US" sz="4000" dirty="0">
                <a:latin typeface="+mj-lt"/>
                <a:cs typeface="+mj-cs"/>
              </a:rPr>
              <a:t>FOG</a:t>
            </a:r>
          </a:p>
        </p:txBody>
      </p:sp>
      <p:sp>
        <p:nvSpPr>
          <p:cNvPr id="3" name="Content Placeholder 2">
            <a:extLst>
              <a:ext uri="{FF2B5EF4-FFF2-40B4-BE49-F238E27FC236}">
                <a16:creationId xmlns="" xmlns:a16="http://schemas.microsoft.com/office/drawing/2014/main" id="{E50880DF-AF7A-4CD7-B286-B70E3928D447}"/>
              </a:ext>
            </a:extLst>
          </p:cNvPr>
          <p:cNvSpPr>
            <a:spLocks noGrp="1"/>
          </p:cNvSpPr>
          <p:nvPr>
            <p:ph idx="1"/>
          </p:nvPr>
        </p:nvSpPr>
        <p:spPr>
          <a:xfrm>
            <a:off x="7675179" y="3568263"/>
            <a:ext cx="4330262" cy="683284"/>
          </a:xfrm>
        </p:spPr>
        <p:txBody>
          <a:bodyPr vert="horz" lIns="91440" tIns="45720" rIns="91440" bIns="45720" rtlCol="0">
            <a:noAutofit/>
          </a:bodyPr>
          <a:lstStyle/>
          <a:p>
            <a:pPr marL="0" indent="0" algn="ctr">
              <a:buNone/>
            </a:pPr>
            <a:r>
              <a:rPr lang="en-US" dirty="0">
                <a:latin typeface="+mn-lt"/>
                <a:cs typeface="+mn-cs"/>
              </a:rPr>
              <a:t>FOG – stratus cloud that comes in contact with the ground</a:t>
            </a:r>
          </a:p>
        </p:txBody>
      </p:sp>
      <p:cxnSp>
        <p:nvCxnSpPr>
          <p:cNvPr id="73" name="Straight Connector 72">
            <a:extLst>
              <a:ext uri="{FF2B5EF4-FFF2-40B4-BE49-F238E27FC236}">
                <a16:creationId xmlns="" xmlns:a16="http://schemas.microsoft.com/office/drawing/2014/main" id="{BCDAEC91-5BCE-4B55-9CC0-43EF94CB73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081127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s">
            <a:extLst>
              <a:ext uri="{FF2B5EF4-FFF2-40B4-BE49-F238E27FC236}">
                <a16:creationId xmlns="" xmlns:a16="http://schemas.microsoft.com/office/drawing/2014/main" id="{970900EA-D0FD-4A2A-98B6-06C5C03A9B45}"/>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15275" b="9725"/>
          <a:stretch/>
        </p:blipFill>
        <p:spPr>
          <a:xfrm>
            <a:off x="20" y="10"/>
            <a:ext cx="12191980" cy="6857990"/>
          </a:xfrm>
          <a:prstGeom prst="rect">
            <a:avLst/>
          </a:prstGeom>
          <a:noFill/>
        </p:spPr>
      </p:pic>
      <p:sp>
        <p:nvSpPr>
          <p:cNvPr id="9" name="Freeform 5">
            <a:extLst>
              <a:ext uri="{FF2B5EF4-FFF2-40B4-BE49-F238E27FC236}">
                <a16:creationId xmlns="" xmlns:a16="http://schemas.microsoft.com/office/drawing/2014/main" id="{87CC2527-562A-4F69-B487-4371E5B243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 xmlns:a16="http://schemas.microsoft.com/office/drawing/2014/main" id="{94F9FC5D-791E-4228-B03E-5500A377AD92}"/>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dirty="0">
                <a:latin typeface="+mj-lt"/>
                <a:cs typeface="+mj-cs"/>
              </a:rPr>
              <a:t>Cirrostratus</a:t>
            </a:r>
          </a:p>
        </p:txBody>
      </p:sp>
      <p:sp>
        <p:nvSpPr>
          <p:cNvPr id="3" name="Content Placeholder 2">
            <a:extLst>
              <a:ext uri="{FF2B5EF4-FFF2-40B4-BE49-F238E27FC236}">
                <a16:creationId xmlns="" xmlns:a16="http://schemas.microsoft.com/office/drawing/2014/main" id="{EC09656A-3E54-45B1-986E-A4B1B95DB898}"/>
              </a:ext>
            </a:extLst>
          </p:cNvPr>
          <p:cNvSpPr>
            <a:spLocks noGrp="1"/>
          </p:cNvSpPr>
          <p:nvPr>
            <p:ph idx="1"/>
          </p:nvPr>
        </p:nvSpPr>
        <p:spPr>
          <a:xfrm>
            <a:off x="7782910" y="5242675"/>
            <a:ext cx="4330262" cy="683284"/>
          </a:xfrm>
        </p:spPr>
        <p:txBody>
          <a:bodyPr vert="horz" lIns="91440" tIns="45720" rIns="91440" bIns="45720" rtlCol="0">
            <a:normAutofit/>
          </a:bodyPr>
          <a:lstStyle/>
          <a:p>
            <a:pPr marL="0" indent="0" algn="ctr">
              <a:buNone/>
            </a:pPr>
            <a:r>
              <a:rPr lang="en-US" sz="2000"/>
              <a:t>Blanket the sky and are usually translucent</a:t>
            </a:r>
          </a:p>
        </p:txBody>
      </p:sp>
      <p:cxnSp>
        <p:nvCxnSpPr>
          <p:cNvPr id="11" name="Straight Connector 10">
            <a:extLst>
              <a:ext uri="{FF2B5EF4-FFF2-40B4-BE49-F238E27FC236}">
                <a16:creationId xmlns="" xmlns:a16="http://schemas.microsoft.com/office/drawing/2014/main" id="{BCDAEC91-5BCE-4B55-9CC0-43EF94CB73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696542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s://www.washingtonpost.com/resizer/dBUHsE4qt4VPtjOwWX0MNetkYo8=/720x0/arc-anglerfish-washpost-prod-washpost.s3.amazonaws.com/public/QDDMS6B24Y2KVPN4ERQHJNX7YE.jpg">
            <a:extLst>
              <a:ext uri="{FF2B5EF4-FFF2-40B4-BE49-F238E27FC236}">
                <a16:creationId xmlns="" xmlns:a16="http://schemas.microsoft.com/office/drawing/2014/main" id="{AA1D49DC-BE3E-4EE6-8AF7-D00E64B2BF2B}"/>
              </a:ext>
            </a:extLst>
          </p:cNvPr>
          <p:cNvPicPr>
            <a:picLocks noChangeAspect="1" noChangeArrowheads="1"/>
          </p:cNvPicPr>
          <p:nvPr/>
        </p:nvPicPr>
        <p:blipFill rotWithShape="1">
          <a:blip r:embed="rId3">
            <a:extLst>
              <a:ext uri="{28A0092B-C50C-407E-A947-70E740481C1C}">
                <a14:useLocalDpi xmlns="" xmlns:a14="http://schemas.microsoft.com/office/drawing/2010/main" val="0"/>
              </a:ext>
            </a:extLst>
          </a:blip>
          <a:srcRect/>
          <a:stretch/>
        </p:blipFill>
        <p:spPr bwMode="auto">
          <a:xfrm>
            <a:off x="-1" y="10"/>
            <a:ext cx="12192000" cy="6857990"/>
          </a:xfrm>
          <a:prstGeom prst="rect">
            <a:avLst/>
          </a:prstGeom>
          <a:noFill/>
          <a:extLst>
            <a:ext uri="{909E8E84-426E-40DD-AFC4-6F175D3DCCD1}">
              <a14:hiddenFill xmlns="" xmlns:a14="http://schemas.microsoft.com/office/drawing/2010/main">
                <a:solidFill>
                  <a:srgbClr val="FFFFFF"/>
                </a:solidFill>
              </a14:hiddenFill>
            </a:ext>
          </a:extLst>
        </p:spPr>
      </p:pic>
      <p:sp>
        <p:nvSpPr>
          <p:cNvPr id="71"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 xmlns:a16="http://schemas.microsoft.com/office/drawing/2014/main" id="{8198FAB3-AFA4-4A21-8E78-0B09F503C09F}"/>
              </a:ext>
            </a:extLst>
          </p:cNvPr>
          <p:cNvSpPr>
            <a:spLocks noGrp="1"/>
          </p:cNvSpPr>
          <p:nvPr>
            <p:ph type="title"/>
          </p:nvPr>
        </p:nvSpPr>
        <p:spPr>
          <a:xfrm>
            <a:off x="528052" y="1357759"/>
            <a:ext cx="4453417" cy="1342754"/>
          </a:xfrm>
        </p:spPr>
        <p:txBody>
          <a:bodyPr>
            <a:normAutofit/>
          </a:bodyPr>
          <a:lstStyle/>
          <a:p>
            <a:pPr algn="ctr"/>
            <a:r>
              <a:rPr lang="en-CA" sz="3600" b="1" dirty="0"/>
              <a:t>Cirrus – </a:t>
            </a:r>
            <a:r>
              <a:rPr lang="en-CA" sz="3600" b="1" u="sng" dirty="0"/>
              <a:t>Curl of hair</a:t>
            </a:r>
          </a:p>
        </p:txBody>
      </p:sp>
      <p:cxnSp>
        <p:nvCxnSpPr>
          <p:cNvPr id="73" name="Straight Connector 72">
            <a:extLst>
              <a:ext uri="{FF2B5EF4-FFF2-40B4-BE49-F238E27FC236}">
                <a16:creationId xmlns=""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708D8D1D-131C-4285-8C9B-87A84BFF64CB}"/>
              </a:ext>
            </a:extLst>
          </p:cNvPr>
          <p:cNvSpPr>
            <a:spLocks noGrp="1"/>
          </p:cNvSpPr>
          <p:nvPr>
            <p:ph idx="1"/>
          </p:nvPr>
        </p:nvSpPr>
        <p:spPr>
          <a:xfrm>
            <a:off x="213884" y="2883038"/>
            <a:ext cx="6017174" cy="4044461"/>
          </a:xfrm>
        </p:spPr>
        <p:txBody>
          <a:bodyPr anchor="ctr">
            <a:normAutofit fontScale="92500" lnSpcReduction="20000"/>
          </a:bodyPr>
          <a:lstStyle/>
          <a:p>
            <a:r>
              <a:rPr lang="en-CA" dirty="0"/>
              <a:t>Thin, feathery, white clouds</a:t>
            </a:r>
          </a:p>
          <a:p>
            <a:r>
              <a:rPr lang="en-CA" dirty="0"/>
              <a:t>Highest altitudes</a:t>
            </a:r>
          </a:p>
          <a:p>
            <a:r>
              <a:rPr lang="en-CA" dirty="0"/>
              <a:t>Formed when the wind is strong</a:t>
            </a:r>
          </a:p>
          <a:p>
            <a:r>
              <a:rPr lang="en-CA" dirty="0"/>
              <a:t>Indicates approaching bad weather</a:t>
            </a:r>
          </a:p>
          <a:p>
            <a:r>
              <a:rPr lang="en-CA" dirty="0"/>
              <a:t>Wispy looking, horse tails </a:t>
            </a:r>
          </a:p>
          <a:p>
            <a:r>
              <a:rPr lang="en-CA" dirty="0"/>
              <a:t>Form where air is cold, so made of ice crystals</a:t>
            </a:r>
          </a:p>
          <a:p>
            <a:endParaRPr lang="en-CA" sz="1800" dirty="0"/>
          </a:p>
        </p:txBody>
      </p:sp>
    </p:spTree>
    <p:extLst>
      <p:ext uri="{BB962C8B-B14F-4D97-AF65-F5344CB8AC3E}">
        <p14:creationId xmlns="" xmlns:p14="http://schemas.microsoft.com/office/powerpoint/2010/main" val="782377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845CE8-31AA-4890-967D-D30E81813DD9}"/>
              </a:ext>
            </a:extLst>
          </p:cNvPr>
          <p:cNvSpPr>
            <a:spLocks noGrp="1"/>
          </p:cNvSpPr>
          <p:nvPr>
            <p:ph type="title"/>
          </p:nvPr>
        </p:nvSpPr>
        <p:spPr/>
        <p:txBody>
          <a:bodyPr/>
          <a:lstStyle/>
          <a:p>
            <a:r>
              <a:rPr lang="en-CA" dirty="0"/>
              <a:t>Nimbus – </a:t>
            </a:r>
            <a:r>
              <a:rPr lang="en-CA" u="sng" dirty="0"/>
              <a:t>Rain Cloud</a:t>
            </a:r>
          </a:p>
        </p:txBody>
      </p:sp>
      <p:sp>
        <p:nvSpPr>
          <p:cNvPr id="3" name="Content Placeholder 2">
            <a:extLst>
              <a:ext uri="{FF2B5EF4-FFF2-40B4-BE49-F238E27FC236}">
                <a16:creationId xmlns="" xmlns:a16="http://schemas.microsoft.com/office/drawing/2014/main" id="{F889ACB0-51A6-46F6-B29C-D0B38EAFB9DA}"/>
              </a:ext>
            </a:extLst>
          </p:cNvPr>
          <p:cNvSpPr>
            <a:spLocks noGrp="1"/>
          </p:cNvSpPr>
          <p:nvPr>
            <p:ph idx="1"/>
          </p:nvPr>
        </p:nvSpPr>
        <p:spPr/>
        <p:txBody>
          <a:bodyPr/>
          <a:lstStyle/>
          <a:p>
            <a:r>
              <a:rPr lang="en-CA" i="1" dirty="0"/>
              <a:t>When </a:t>
            </a:r>
            <a:r>
              <a:rPr lang="en-CA" i="1" dirty="0" err="1"/>
              <a:t>nimbo</a:t>
            </a:r>
            <a:r>
              <a:rPr lang="en-CA" i="1" dirty="0"/>
              <a:t> or nimbus is part of the cloud’s name it means precipitation might fall</a:t>
            </a:r>
          </a:p>
          <a:p>
            <a:r>
              <a:rPr lang="en-CA" dirty="0"/>
              <a:t>There are two types:</a:t>
            </a:r>
          </a:p>
          <a:p>
            <a:r>
              <a:rPr lang="en-CA" b="1" dirty="0"/>
              <a:t>cumulonimbus</a:t>
            </a:r>
            <a:r>
              <a:rPr lang="en-CA" dirty="0"/>
              <a:t> (cumulus clouds) </a:t>
            </a:r>
          </a:p>
          <a:p>
            <a:r>
              <a:rPr lang="en-CA" b="1" dirty="0"/>
              <a:t>nimbostratus</a:t>
            </a:r>
            <a:r>
              <a:rPr lang="en-CA" dirty="0"/>
              <a:t> (stratus clouds).</a:t>
            </a:r>
          </a:p>
        </p:txBody>
      </p:sp>
    </p:spTree>
    <p:extLst>
      <p:ext uri="{BB962C8B-B14F-4D97-AF65-F5344CB8AC3E}">
        <p14:creationId xmlns="" xmlns:p14="http://schemas.microsoft.com/office/powerpoint/2010/main" val="2456638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F5268D-6E88-43E8-90F1-435E5CC655B2}"/>
              </a:ext>
            </a:extLst>
          </p:cNvPr>
          <p:cNvSpPr>
            <a:spLocks noGrp="1"/>
          </p:cNvSpPr>
          <p:nvPr>
            <p:ph type="title"/>
          </p:nvPr>
        </p:nvSpPr>
        <p:spPr/>
        <p:txBody>
          <a:bodyPr/>
          <a:lstStyle/>
          <a:p>
            <a:r>
              <a:rPr lang="en-CA" dirty="0"/>
              <a:t>Clouds</a:t>
            </a:r>
          </a:p>
        </p:txBody>
      </p:sp>
      <p:sp>
        <p:nvSpPr>
          <p:cNvPr id="3" name="Content Placeholder 2">
            <a:extLst>
              <a:ext uri="{FF2B5EF4-FFF2-40B4-BE49-F238E27FC236}">
                <a16:creationId xmlns="" xmlns:a16="http://schemas.microsoft.com/office/drawing/2014/main" id="{A6468784-906C-4241-A813-FAA31DA98525}"/>
              </a:ext>
            </a:extLst>
          </p:cNvPr>
          <p:cNvSpPr>
            <a:spLocks noGrp="1"/>
          </p:cNvSpPr>
          <p:nvPr>
            <p:ph idx="1"/>
          </p:nvPr>
        </p:nvSpPr>
        <p:spPr>
          <a:xfrm>
            <a:off x="492369" y="1825625"/>
            <a:ext cx="11307745" cy="4351338"/>
          </a:xfrm>
        </p:spPr>
        <p:txBody>
          <a:bodyPr>
            <a:normAutofit lnSpcReduction="10000"/>
          </a:bodyPr>
          <a:lstStyle/>
          <a:p>
            <a:r>
              <a:rPr lang="en-CA" dirty="0"/>
              <a:t>A cloud is a collection small </a:t>
            </a:r>
            <a:r>
              <a:rPr lang="en-CA" b="1" u="sng" dirty="0"/>
              <a:t>water </a:t>
            </a:r>
            <a:r>
              <a:rPr lang="en-CA" dirty="0"/>
              <a:t>droplets or (ice crystals) </a:t>
            </a:r>
            <a:r>
              <a:rPr lang="en-CA" b="1" u="sng" dirty="0"/>
              <a:t>suspended </a:t>
            </a:r>
            <a:r>
              <a:rPr lang="en-CA" dirty="0"/>
              <a:t>in the air.  </a:t>
            </a:r>
          </a:p>
          <a:p>
            <a:r>
              <a:rPr lang="en-CA" dirty="0"/>
              <a:t>Forms when the air </a:t>
            </a:r>
            <a:r>
              <a:rPr lang="en-CA" b="1" u="sng" dirty="0"/>
              <a:t>rises</a:t>
            </a:r>
            <a:r>
              <a:rPr lang="en-CA" b="1" dirty="0"/>
              <a:t> </a:t>
            </a:r>
            <a:r>
              <a:rPr lang="en-CA" dirty="0"/>
              <a:t>and </a:t>
            </a:r>
            <a:r>
              <a:rPr lang="en-CA" b="1" u="sng" dirty="0"/>
              <a:t>cools</a:t>
            </a:r>
            <a:r>
              <a:rPr lang="en-CA" dirty="0"/>
              <a:t>, and </a:t>
            </a:r>
            <a:r>
              <a:rPr lang="en-CA" b="1" u="sng" dirty="0"/>
              <a:t>condenses.</a:t>
            </a:r>
          </a:p>
          <a:p>
            <a:r>
              <a:rPr lang="en-CA" dirty="0"/>
              <a:t>Above 0°C </a:t>
            </a:r>
            <a:r>
              <a:rPr lang="en-CA" dirty="0">
                <a:sym typeface="Wingdings" panose="05000000000000000000" pitchFamily="2" charset="2"/>
              </a:rPr>
              <a:t> </a:t>
            </a:r>
            <a:r>
              <a:rPr lang="en-CA" b="1" u="sng" dirty="0">
                <a:sym typeface="Wingdings" panose="05000000000000000000" pitchFamily="2" charset="2"/>
              </a:rPr>
              <a:t>water droplets</a:t>
            </a:r>
          </a:p>
          <a:p>
            <a:r>
              <a:rPr lang="en-CA" dirty="0">
                <a:sym typeface="Wingdings" panose="05000000000000000000" pitchFamily="2" charset="2"/>
              </a:rPr>
              <a:t>Below 0</a:t>
            </a:r>
            <a:r>
              <a:rPr lang="en-CA" dirty="0"/>
              <a:t>°</a:t>
            </a:r>
            <a:r>
              <a:rPr lang="en-CA" dirty="0">
                <a:sym typeface="Wingdings" panose="05000000000000000000" pitchFamily="2" charset="2"/>
              </a:rPr>
              <a:t>C  </a:t>
            </a:r>
            <a:r>
              <a:rPr lang="en-CA" b="1" u="sng" dirty="0">
                <a:sym typeface="Wingdings" panose="05000000000000000000" pitchFamily="2" charset="2"/>
              </a:rPr>
              <a:t>ice crystals</a:t>
            </a:r>
          </a:p>
          <a:p>
            <a:r>
              <a:rPr lang="en-CA" dirty="0">
                <a:sym typeface="Wingdings" panose="05000000000000000000" pitchFamily="2" charset="2"/>
              </a:rPr>
              <a:t>Need a surface (</a:t>
            </a:r>
            <a:r>
              <a:rPr lang="en-CA" u="sng" dirty="0">
                <a:sym typeface="Wingdings" panose="05000000000000000000" pitchFamily="2" charset="2"/>
              </a:rPr>
              <a:t>nuclei</a:t>
            </a:r>
            <a:r>
              <a:rPr lang="en-CA" dirty="0">
                <a:sym typeface="Wingdings" panose="05000000000000000000" pitchFamily="2" charset="2"/>
              </a:rPr>
              <a:t>) on which to condense (dust, pollen, spores, pollution).  </a:t>
            </a:r>
          </a:p>
          <a:p>
            <a:endParaRPr lang="en-CA" dirty="0"/>
          </a:p>
        </p:txBody>
      </p:sp>
    </p:spTree>
    <p:extLst>
      <p:ext uri="{BB962C8B-B14F-4D97-AF65-F5344CB8AC3E}">
        <p14:creationId xmlns="" xmlns:p14="http://schemas.microsoft.com/office/powerpoint/2010/main" val="3271611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 xmlns:a16="http://schemas.microsoft.com/office/drawing/2014/main" id="{765F4110-C0FC-4D61-ACD2-A7C950EAE9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Title 1">
            <a:extLst>
              <a:ext uri="{FF2B5EF4-FFF2-40B4-BE49-F238E27FC236}">
                <a16:creationId xmlns="" xmlns:a16="http://schemas.microsoft.com/office/drawing/2014/main" id="{8469DE96-8490-43EE-9260-302A3CC6DC00}"/>
              </a:ext>
            </a:extLst>
          </p:cNvPr>
          <p:cNvSpPr>
            <a:spLocks noGrp="1" noChangeArrowheads="1"/>
          </p:cNvSpPr>
          <p:nvPr>
            <p:ph type="title"/>
          </p:nvPr>
        </p:nvSpPr>
        <p:spPr>
          <a:xfrm>
            <a:off x="5021821" y="3509957"/>
            <a:ext cx="6465287" cy="2967838"/>
          </a:xfrm>
        </p:spPr>
        <p:txBody>
          <a:bodyPr vert="horz" lIns="91440" tIns="45720" rIns="91440" bIns="45720" rtlCol="0" anchor="b">
            <a:normAutofit/>
          </a:bodyPr>
          <a:lstStyle/>
          <a:p>
            <a:r>
              <a:rPr lang="en-US" altLang="en-US" sz="3600" kern="1200" dirty="0">
                <a:solidFill>
                  <a:srgbClr val="FFFFFF"/>
                </a:solidFill>
              </a:rPr>
              <a:t>Cumulonimbus</a:t>
            </a:r>
            <a:br>
              <a:rPr lang="en-US" altLang="en-US" sz="3600" kern="1200" dirty="0">
                <a:solidFill>
                  <a:srgbClr val="FFFFFF"/>
                </a:solidFill>
              </a:rPr>
            </a:br>
            <a:r>
              <a:rPr lang="en-US" altLang="en-US" sz="3600" kern="1200" dirty="0">
                <a:solidFill>
                  <a:srgbClr val="FFFFFF"/>
                </a:solidFill>
              </a:rPr>
              <a:t>A cumulus cloud that indicates  </a:t>
            </a:r>
            <a:r>
              <a:rPr lang="en-US" sz="3600" kern="1200" dirty="0">
                <a:solidFill>
                  <a:srgbClr val="FFFFFF"/>
                </a:solidFill>
              </a:rPr>
              <a:t>thunderstorms and heavy rain. </a:t>
            </a:r>
            <a:endParaRPr lang="en-US" altLang="en-US" sz="2300" kern="1200" dirty="0">
              <a:solidFill>
                <a:srgbClr val="FFFFFF"/>
              </a:solidFill>
              <a:latin typeface="+mj-lt"/>
              <a:ea typeface="+mj-ea"/>
              <a:cs typeface="+mj-cs"/>
            </a:endParaRPr>
          </a:p>
        </p:txBody>
      </p:sp>
      <p:cxnSp>
        <p:nvCxnSpPr>
          <p:cNvPr id="76" name="Straight Connector 75">
            <a:extLst>
              <a:ext uri="{FF2B5EF4-FFF2-40B4-BE49-F238E27FC236}">
                <a16:creationId xmlns="" xmlns:a16="http://schemas.microsoft.com/office/drawing/2014/main" id="{CC94CBDB-A76C-499E-95AB-C0A049E315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098" name="Picture 2" descr="https://www.washingtonpost.com/resizer/HY7WxOUa0DAGxn12re7PuedzBYE=/1484x0/arc-anglerfish-washpost-prod-washpost.s3.amazonaws.com/public/LS7MITOZNUZCRNGV5DUFUFOQQE.jpg">
            <a:extLst>
              <a:ext uri="{FF2B5EF4-FFF2-40B4-BE49-F238E27FC236}">
                <a16:creationId xmlns="" xmlns:a16="http://schemas.microsoft.com/office/drawing/2014/main" id="{BF0027C8-6259-4F74-8EB7-8B225F8ED102}"/>
              </a:ext>
            </a:extLst>
          </p:cNvPr>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28220" r="34123" b="-1"/>
          <a:stretch/>
        </p:blipFill>
        <p:spPr bwMode="auto">
          <a:xfrm>
            <a:off x="317635" y="321733"/>
            <a:ext cx="4160452" cy="6214534"/>
          </a:xfrm>
          <a:prstGeom prst="rect">
            <a:avLst/>
          </a:prstGeom>
          <a:noFill/>
          <a:extLst>
            <a:ext uri="{909E8E84-426E-40DD-AFC4-6F175D3DCCD1}">
              <a14:hiddenFill xmlns="" xmlns:a14="http://schemas.microsoft.com/office/drawing/2010/main">
                <a:solidFill>
                  <a:srgbClr val="FFFFFF"/>
                </a:solidFill>
              </a14:hiddenFill>
            </a:ext>
          </a:extLst>
        </p:spPr>
      </p:pic>
      <p:pic>
        <p:nvPicPr>
          <p:cNvPr id="21508" name="Picture 3">
            <a:extLst>
              <a:ext uri="{FF2B5EF4-FFF2-40B4-BE49-F238E27FC236}">
                <a16:creationId xmlns="" xmlns:a16="http://schemas.microsoft.com/office/drawing/2014/main" id="{14193E6E-5F50-4083-B159-6AE7A5F97253}"/>
              </a:ext>
            </a:extLst>
          </p:cNvPr>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2208" r="10432"/>
          <a:stretch/>
        </p:blipFill>
        <p:spPr bwMode="auto">
          <a:xfrm>
            <a:off x="4779166" y="299363"/>
            <a:ext cx="7092215" cy="1765769"/>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 xmlns:a16="http://schemas.microsoft.com/office/drawing/2014/main" id="{74732755-23BB-4484-B005-1F386C7A8FDE}"/>
              </a:ext>
            </a:extLst>
          </p:cNvPr>
          <p:cNvSpPr>
            <a:spLocks noGrp="1" noChangeArrowheads="1"/>
          </p:cNvSpPr>
          <p:nvPr>
            <p:ph type="title"/>
          </p:nvPr>
        </p:nvSpPr>
        <p:spPr>
          <a:xfrm>
            <a:off x="0" y="1821474"/>
            <a:ext cx="6096000" cy="4593981"/>
          </a:xfrm>
        </p:spPr>
        <p:txBody>
          <a:bodyPr>
            <a:normAutofit/>
          </a:bodyPr>
          <a:lstStyle/>
          <a:p>
            <a:r>
              <a:rPr lang="en-US" altLang="en-US" sz="3600" b="1" dirty="0">
                <a:latin typeface="Comic Sans MS" panose="030F0702030302020204" pitchFamily="66" charset="0"/>
              </a:rPr>
              <a:t>Nimbostratus</a:t>
            </a:r>
            <a:r>
              <a:rPr lang="en-US" altLang="en-US" sz="3200" dirty="0">
                <a:solidFill>
                  <a:schemeClr val="bg1"/>
                </a:solidFill>
                <a:latin typeface="Comic Sans MS" panose="030F0702030302020204" pitchFamily="66" charset="0"/>
              </a:rPr>
              <a:t/>
            </a:r>
            <a:br>
              <a:rPr lang="en-US" altLang="en-US" sz="3200" dirty="0">
                <a:solidFill>
                  <a:schemeClr val="bg1"/>
                </a:solidFill>
                <a:latin typeface="Comic Sans MS" panose="030F0702030302020204" pitchFamily="66" charset="0"/>
              </a:rPr>
            </a:br>
            <a:r>
              <a:rPr lang="en-US" altLang="en-US" sz="3600" dirty="0">
                <a:latin typeface="Comic Sans MS" panose="030F0702030302020204" pitchFamily="66" charset="0"/>
              </a:rPr>
              <a:t>A stratus cloud that produces light to heavy continuous rain, sleet, or snow</a:t>
            </a:r>
            <a:r>
              <a:rPr lang="en-CA" sz="2000" dirty="0"/>
              <a:t/>
            </a:r>
            <a:br>
              <a:rPr lang="en-CA" sz="2000" dirty="0"/>
            </a:br>
            <a:endParaRPr lang="en-US" altLang="en-US" sz="2000" dirty="0">
              <a:latin typeface="Comic Sans MS" panose="030F0702030302020204" pitchFamily="66" charset="0"/>
            </a:endParaRPr>
          </a:p>
        </p:txBody>
      </p:sp>
      <p:pic>
        <p:nvPicPr>
          <p:cNvPr id="20483" name="Picture 2">
            <a:extLst>
              <a:ext uri="{FF2B5EF4-FFF2-40B4-BE49-F238E27FC236}">
                <a16:creationId xmlns="" xmlns:a16="http://schemas.microsoft.com/office/drawing/2014/main" id="{FCAB5E47-A956-4363-A87B-24C194CA1260}"/>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937250" y="2514601"/>
            <a:ext cx="6254750"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4" name="Picture 3">
            <a:extLst>
              <a:ext uri="{FF2B5EF4-FFF2-40B4-BE49-F238E27FC236}">
                <a16:creationId xmlns="" xmlns:a16="http://schemas.microsoft.com/office/drawing/2014/main" id="{93A8F1E3-D2EA-40B8-A52F-5EAE65947F86}"/>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6121"/>
            <a:ext cx="8768861" cy="2391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AA2E21-68D1-4ABF-8EBC-AD41FFEF503F}"/>
              </a:ext>
            </a:extLst>
          </p:cNvPr>
          <p:cNvSpPr>
            <a:spLocks noGrp="1"/>
          </p:cNvSpPr>
          <p:nvPr>
            <p:ph type="title"/>
          </p:nvPr>
        </p:nvSpPr>
        <p:spPr/>
        <p:txBody>
          <a:bodyPr/>
          <a:lstStyle/>
          <a:p>
            <a:r>
              <a:rPr lang="en-CA" dirty="0"/>
              <a:t>Clouds are also classified by altitude</a:t>
            </a:r>
          </a:p>
        </p:txBody>
      </p:sp>
      <p:sp>
        <p:nvSpPr>
          <p:cNvPr id="3" name="Content Placeholder 2">
            <a:extLst>
              <a:ext uri="{FF2B5EF4-FFF2-40B4-BE49-F238E27FC236}">
                <a16:creationId xmlns="" xmlns:a16="http://schemas.microsoft.com/office/drawing/2014/main" id="{A6C26A90-2C10-4F75-BC17-A2F772ECC297}"/>
              </a:ext>
            </a:extLst>
          </p:cNvPr>
          <p:cNvSpPr>
            <a:spLocks noGrp="1"/>
          </p:cNvSpPr>
          <p:nvPr>
            <p:ph idx="1"/>
          </p:nvPr>
        </p:nvSpPr>
        <p:spPr>
          <a:xfrm>
            <a:off x="838200" y="1027906"/>
            <a:ext cx="10515600" cy="4351338"/>
          </a:xfrm>
        </p:spPr>
        <p:txBody>
          <a:bodyPr/>
          <a:lstStyle/>
          <a:p>
            <a:pPr marL="0" indent="0">
              <a:buNone/>
            </a:pPr>
            <a:r>
              <a:rPr lang="en-US" altLang="en-US" dirty="0">
                <a:cs typeface="Arial" panose="020B0604020202020204" pitchFamily="34" charset="0"/>
              </a:rPr>
              <a:t/>
            </a:r>
            <a:br>
              <a:rPr lang="en-US" altLang="en-US" dirty="0">
                <a:cs typeface="Arial" panose="020B0604020202020204" pitchFamily="34" charset="0"/>
              </a:rPr>
            </a:br>
            <a:r>
              <a:rPr lang="en-US" altLang="en-US" dirty="0">
                <a:cs typeface="Arial" panose="020B0604020202020204" pitchFamily="34" charset="0"/>
              </a:rPr>
              <a:t/>
            </a:r>
            <a:br>
              <a:rPr lang="en-US" altLang="en-US" dirty="0">
                <a:cs typeface="Arial" panose="020B0604020202020204" pitchFamily="34" charset="0"/>
              </a:rPr>
            </a:br>
            <a:r>
              <a:rPr lang="en-US" altLang="en-US" dirty="0"/>
              <a:t>Low Clouds = Stratus: below </a:t>
            </a:r>
            <a:r>
              <a:rPr lang="en-US" altLang="en-US" u="sng" dirty="0"/>
              <a:t>2000m</a:t>
            </a:r>
            <a:r>
              <a:rPr lang="en-US" altLang="en-US" dirty="0">
                <a:cs typeface="Arial" panose="020B0604020202020204" pitchFamily="34" charset="0"/>
              </a:rPr>
              <a:t/>
            </a:r>
            <a:br>
              <a:rPr lang="en-US" altLang="en-US" dirty="0">
                <a:cs typeface="Arial" panose="020B0604020202020204" pitchFamily="34" charset="0"/>
              </a:rPr>
            </a:br>
            <a:r>
              <a:rPr lang="en-US" altLang="en-US" dirty="0">
                <a:cs typeface="Arial" panose="020B0604020202020204" pitchFamily="34" charset="0"/>
              </a:rPr>
              <a:t/>
            </a:r>
            <a:br>
              <a:rPr lang="en-US" altLang="en-US" dirty="0">
                <a:cs typeface="Arial" panose="020B0604020202020204" pitchFamily="34" charset="0"/>
              </a:rPr>
            </a:br>
            <a:r>
              <a:rPr lang="en-US" altLang="en-US" dirty="0">
                <a:cs typeface="Arial" panose="020B0604020202020204" pitchFamily="34" charset="0"/>
              </a:rPr>
              <a:t>Middle Clouds = Alto: </a:t>
            </a:r>
            <a:r>
              <a:rPr lang="en-US" altLang="en-US" u="sng" dirty="0">
                <a:cs typeface="Arial" panose="020B0604020202020204" pitchFamily="34" charset="0"/>
              </a:rPr>
              <a:t>2000m  to 6000m</a:t>
            </a:r>
            <a:r>
              <a:rPr lang="en-US" altLang="en-US" dirty="0">
                <a:cs typeface="Arial" panose="020B0604020202020204" pitchFamily="34" charset="0"/>
              </a:rPr>
              <a:t/>
            </a:r>
            <a:br>
              <a:rPr lang="en-US" altLang="en-US" dirty="0">
                <a:cs typeface="Arial" panose="020B0604020202020204" pitchFamily="34" charset="0"/>
              </a:rPr>
            </a:br>
            <a:r>
              <a:rPr lang="en-US" altLang="en-US" dirty="0">
                <a:cs typeface="Arial" panose="020B0604020202020204" pitchFamily="34" charset="0"/>
              </a:rPr>
              <a:t/>
            </a:r>
            <a:br>
              <a:rPr lang="en-US" altLang="en-US" dirty="0">
                <a:cs typeface="Arial" panose="020B0604020202020204" pitchFamily="34" charset="0"/>
              </a:rPr>
            </a:br>
            <a:r>
              <a:rPr lang="en-US" altLang="en-US" dirty="0"/>
              <a:t>High Clouds = Cirrus: start at </a:t>
            </a:r>
            <a:r>
              <a:rPr lang="en-US" altLang="en-US" u="sng" dirty="0"/>
              <a:t>6000m and up</a:t>
            </a:r>
            <a:endParaRPr lang="en-CA" u="sng" dirty="0"/>
          </a:p>
        </p:txBody>
      </p:sp>
    </p:spTree>
    <p:extLst>
      <p:ext uri="{BB962C8B-B14F-4D97-AF65-F5344CB8AC3E}">
        <p14:creationId xmlns="" xmlns:p14="http://schemas.microsoft.com/office/powerpoint/2010/main" val="146776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cloud types"/>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4147" t="5766" r="13566" b="10062"/>
          <a:stretch/>
        </p:blipFill>
        <p:spPr bwMode="auto">
          <a:xfrm>
            <a:off x="0" y="0"/>
            <a:ext cx="12191999" cy="723241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08499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679FB6-6042-447F-BE71-3BCC4E43C708}"/>
              </a:ext>
            </a:extLst>
          </p:cNvPr>
          <p:cNvSpPr>
            <a:spLocks noGrp="1"/>
          </p:cNvSpPr>
          <p:nvPr>
            <p:ph type="title"/>
          </p:nvPr>
        </p:nvSpPr>
        <p:spPr/>
        <p:txBody>
          <a:bodyPr/>
          <a:lstStyle/>
          <a:p>
            <a:endParaRPr lang="en-CA"/>
          </a:p>
        </p:txBody>
      </p:sp>
      <p:pic>
        <p:nvPicPr>
          <p:cNvPr id="4" name="Picture 2">
            <a:extLst>
              <a:ext uri="{FF2B5EF4-FFF2-40B4-BE49-F238E27FC236}">
                <a16:creationId xmlns="" xmlns:a16="http://schemas.microsoft.com/office/drawing/2014/main" id="{F2D440F5-6623-4338-AB05-F981122AC422}"/>
              </a:ext>
            </a:extLst>
          </p:cNvPr>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l="5048" t="5893"/>
          <a:stretch>
            <a:fillRect/>
          </a:stretch>
        </p:blipFill>
        <p:spPr bwMode="auto">
          <a:xfrm>
            <a:off x="0" y="-93368"/>
            <a:ext cx="6142957" cy="6951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617840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E547E0-2EEA-45D8-9D3E-77C300543F79}"/>
              </a:ext>
            </a:extLst>
          </p:cNvPr>
          <p:cNvSpPr>
            <a:spLocks noGrp="1"/>
          </p:cNvSpPr>
          <p:nvPr>
            <p:ph type="title"/>
          </p:nvPr>
        </p:nvSpPr>
        <p:spPr>
          <a:xfrm>
            <a:off x="648929" y="629266"/>
            <a:ext cx="5127031" cy="1676603"/>
          </a:xfrm>
        </p:spPr>
        <p:txBody>
          <a:bodyPr>
            <a:normAutofit/>
          </a:bodyPr>
          <a:lstStyle/>
          <a:p>
            <a:r>
              <a:rPr lang="en-CA" sz="3700"/>
              <a:t>Cloud Cover indicated by weather stations</a:t>
            </a:r>
          </a:p>
        </p:txBody>
      </p:sp>
      <p:sp>
        <p:nvSpPr>
          <p:cNvPr id="3" name="Content Placeholder 2">
            <a:extLst>
              <a:ext uri="{FF2B5EF4-FFF2-40B4-BE49-F238E27FC236}">
                <a16:creationId xmlns="" xmlns:a16="http://schemas.microsoft.com/office/drawing/2014/main" id="{4EAF86FA-F05D-44B2-BA30-7FB62639984F}"/>
              </a:ext>
            </a:extLst>
          </p:cNvPr>
          <p:cNvSpPr>
            <a:spLocks noGrp="1"/>
          </p:cNvSpPr>
          <p:nvPr>
            <p:ph idx="1"/>
          </p:nvPr>
        </p:nvSpPr>
        <p:spPr>
          <a:xfrm>
            <a:off x="648930" y="2438400"/>
            <a:ext cx="5127029" cy="3785419"/>
          </a:xfrm>
        </p:spPr>
        <p:txBody>
          <a:bodyPr>
            <a:normAutofit lnSpcReduction="10000"/>
          </a:bodyPr>
          <a:lstStyle/>
          <a:p>
            <a:r>
              <a:rPr lang="en-CA" dirty="0"/>
              <a:t>The symbol highlighted in yellow indicates the amount of cloud cover observed at the time the observation is taken. In this case, broken clouds were reported.</a:t>
            </a:r>
          </a:p>
        </p:txBody>
      </p:sp>
      <p:pic>
        <p:nvPicPr>
          <p:cNvPr id="1026" name="Picture 2" descr="http://ww2010.atmos.uiuc.edu/guides/maps/sfcobs/gifs/cldcvr1.gif">
            <a:extLst>
              <a:ext uri="{FF2B5EF4-FFF2-40B4-BE49-F238E27FC236}">
                <a16:creationId xmlns="" xmlns:a16="http://schemas.microsoft.com/office/drawing/2014/main" id="{2B8A5266-8F1D-4CB1-9192-ABB8E231CA09}"/>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r="1" b="4918"/>
          <a:stretch/>
        </p:blipFill>
        <p:spPr bwMode="auto">
          <a:xfrm>
            <a:off x="6090613" y="640082"/>
            <a:ext cx="5461724" cy="5577837"/>
          </a:xfrm>
          <a:prstGeom prst="rect">
            <a:avLst/>
          </a:prstGeom>
          <a:noFill/>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14364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D10A8F-EB49-4157-87B6-341CC5906D23}"/>
              </a:ext>
            </a:extLst>
          </p:cNvPr>
          <p:cNvSpPr>
            <a:spLocks noGrp="1"/>
          </p:cNvSpPr>
          <p:nvPr>
            <p:ph type="title"/>
          </p:nvPr>
        </p:nvSpPr>
        <p:spPr>
          <a:xfrm>
            <a:off x="648929" y="629266"/>
            <a:ext cx="3523021" cy="1676603"/>
          </a:xfrm>
        </p:spPr>
        <p:txBody>
          <a:bodyPr>
            <a:normAutofit/>
          </a:bodyPr>
          <a:lstStyle/>
          <a:p>
            <a:r>
              <a:rPr lang="en-CA" dirty="0"/>
              <a:t>Cloud Cover Chart</a:t>
            </a:r>
          </a:p>
        </p:txBody>
      </p:sp>
      <p:pic>
        <p:nvPicPr>
          <p:cNvPr id="2050" name="Picture 2" descr="http://ww2010.atmos.uiuc.edu/guides/maps/sfcobs/gifs/cldcvr2.gif">
            <a:extLst>
              <a:ext uri="{FF2B5EF4-FFF2-40B4-BE49-F238E27FC236}">
                <a16:creationId xmlns="" xmlns:a16="http://schemas.microsoft.com/office/drawing/2014/main" id="{BB00C7A1-ACB7-427D-82AB-BF204CED8C56}"/>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 t="5912" r="-1" b="7083"/>
          <a:stretch/>
        </p:blipFill>
        <p:spPr bwMode="auto">
          <a:xfrm>
            <a:off x="4514850" y="0"/>
            <a:ext cx="7037487" cy="6858000"/>
          </a:xfrm>
          <a:prstGeom prst="rect">
            <a:avLst/>
          </a:prstGeom>
          <a:noFill/>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61357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BB857C-279F-4EB5-BCB8-98AC97C817EB}"/>
              </a:ext>
            </a:extLst>
          </p:cNvPr>
          <p:cNvSpPr>
            <a:spLocks noGrp="1"/>
          </p:cNvSpPr>
          <p:nvPr>
            <p:ph type="ctrTitle"/>
          </p:nvPr>
        </p:nvSpPr>
        <p:spPr/>
        <p:txBody>
          <a:bodyPr/>
          <a:lstStyle/>
          <a:p>
            <a:r>
              <a:rPr lang="en-CA" dirty="0"/>
              <a:t>Special Clouds</a:t>
            </a:r>
          </a:p>
        </p:txBody>
      </p:sp>
      <p:sp>
        <p:nvSpPr>
          <p:cNvPr id="3" name="Subtitle 2">
            <a:extLst>
              <a:ext uri="{FF2B5EF4-FFF2-40B4-BE49-F238E27FC236}">
                <a16:creationId xmlns="" xmlns:a16="http://schemas.microsoft.com/office/drawing/2014/main" id="{9A84463A-F39E-4BB9-B930-C9CAB92B04D3}"/>
              </a:ext>
            </a:extLst>
          </p:cNvPr>
          <p:cNvSpPr>
            <a:spLocks noGrp="1"/>
          </p:cNvSpPr>
          <p:nvPr>
            <p:ph type="subTitle" idx="1"/>
          </p:nvPr>
        </p:nvSpPr>
        <p:spPr/>
        <p:txBody>
          <a:bodyPr/>
          <a:lstStyle/>
          <a:p>
            <a:endParaRPr lang="en-CA"/>
          </a:p>
        </p:txBody>
      </p:sp>
    </p:spTree>
    <p:extLst>
      <p:ext uri="{BB962C8B-B14F-4D97-AF65-F5344CB8AC3E}">
        <p14:creationId xmlns="" xmlns:p14="http://schemas.microsoft.com/office/powerpoint/2010/main" val="684568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a:extLst>
              <a:ext uri="{FF2B5EF4-FFF2-40B4-BE49-F238E27FC236}">
                <a16:creationId xmlns="" xmlns:a16="http://schemas.microsoft.com/office/drawing/2014/main" id="{CACC41B9-12BF-458C-A2F8-7EB9305D0F09}"/>
              </a:ext>
            </a:extLst>
          </p:cNvPr>
          <p:cNvSpPr>
            <a:spLocks noChangeArrowheads="1"/>
          </p:cNvSpPr>
          <p:nvPr/>
        </p:nvSpPr>
        <p:spPr bwMode="auto">
          <a:xfrm>
            <a:off x="1905000" y="228600"/>
            <a:ext cx="838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000">
                <a:solidFill>
                  <a:schemeClr val="bg1"/>
                </a:solidFill>
                <a:latin typeface="Comic Sans MS" panose="030F0702030302020204" pitchFamily="66" charset="0"/>
              </a:rPr>
              <a:t>Special Clouds:</a:t>
            </a:r>
          </a:p>
        </p:txBody>
      </p:sp>
      <p:pic>
        <p:nvPicPr>
          <p:cNvPr id="27651" name="Picture 6" descr="mammatus">
            <a:extLst>
              <a:ext uri="{FF2B5EF4-FFF2-40B4-BE49-F238E27FC236}">
                <a16:creationId xmlns="" xmlns:a16="http://schemas.microsoft.com/office/drawing/2014/main" id="{D11C1B3E-8054-44A3-A49E-290DEE77CAE7}"/>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486400" y="838200"/>
            <a:ext cx="426720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652" name="Rectangle 7">
            <a:extLst>
              <a:ext uri="{FF2B5EF4-FFF2-40B4-BE49-F238E27FC236}">
                <a16:creationId xmlns="" xmlns:a16="http://schemas.microsoft.com/office/drawing/2014/main" id="{B5106876-1C50-4811-9C0F-FABF70CC030E}"/>
              </a:ext>
            </a:extLst>
          </p:cNvPr>
          <p:cNvSpPr>
            <a:spLocks noChangeArrowheads="1"/>
          </p:cNvSpPr>
          <p:nvPr/>
        </p:nvSpPr>
        <p:spPr bwMode="auto">
          <a:xfrm>
            <a:off x="3733800" y="5943600"/>
            <a:ext cx="47244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000">
                <a:solidFill>
                  <a:schemeClr val="accent2"/>
                </a:solidFill>
                <a:latin typeface="Comic Sans MS" panose="030F0702030302020204" pitchFamily="66" charset="0"/>
              </a:rPr>
              <a:t>Mammatus Clouds</a:t>
            </a:r>
          </a:p>
        </p:txBody>
      </p:sp>
      <p:pic>
        <p:nvPicPr>
          <p:cNvPr id="27653" name="Picture 9" descr="mammatus2">
            <a:extLst>
              <a:ext uri="{FF2B5EF4-FFF2-40B4-BE49-F238E27FC236}">
                <a16:creationId xmlns="" xmlns:a16="http://schemas.microsoft.com/office/drawing/2014/main" id="{6C1FA9FB-EC9D-4FD6-8E02-A93DB69B257B}"/>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477000" y="3200400"/>
            <a:ext cx="3505200" cy="262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4" name="Picture 11" descr="mammatus3">
            <a:extLst>
              <a:ext uri="{FF2B5EF4-FFF2-40B4-BE49-F238E27FC236}">
                <a16:creationId xmlns="" xmlns:a16="http://schemas.microsoft.com/office/drawing/2014/main" id="{683B883B-6F58-45A0-AF6E-AB1E077108B3}"/>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752601" y="990600"/>
            <a:ext cx="3571875" cy="476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24799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8214BF-BFED-49BC-AECE-9FFA4989336C}"/>
              </a:ext>
            </a:extLst>
          </p:cNvPr>
          <p:cNvSpPr>
            <a:spLocks noGrp="1"/>
          </p:cNvSpPr>
          <p:nvPr>
            <p:ph type="title"/>
          </p:nvPr>
        </p:nvSpPr>
        <p:spPr/>
        <p:txBody>
          <a:bodyPr/>
          <a:lstStyle/>
          <a:p>
            <a:r>
              <a:rPr lang="en-CA" dirty="0"/>
              <a:t>Contrails</a:t>
            </a:r>
          </a:p>
        </p:txBody>
      </p:sp>
      <p:sp>
        <p:nvSpPr>
          <p:cNvPr id="3" name="Content Placeholder 2">
            <a:extLst>
              <a:ext uri="{FF2B5EF4-FFF2-40B4-BE49-F238E27FC236}">
                <a16:creationId xmlns="" xmlns:a16="http://schemas.microsoft.com/office/drawing/2014/main" id="{101BD15B-FAE9-4355-AEBE-2B69AFBAA1A7}"/>
              </a:ext>
            </a:extLst>
          </p:cNvPr>
          <p:cNvSpPr>
            <a:spLocks noGrp="1"/>
          </p:cNvSpPr>
          <p:nvPr>
            <p:ph idx="1"/>
          </p:nvPr>
        </p:nvSpPr>
        <p:spPr>
          <a:xfrm>
            <a:off x="838200" y="1825625"/>
            <a:ext cx="6723248" cy="4351338"/>
          </a:xfrm>
        </p:spPr>
        <p:txBody>
          <a:bodyPr/>
          <a:lstStyle/>
          <a:p>
            <a:r>
              <a:rPr lang="en-CA" dirty="0"/>
              <a:t>short for "condensation trails“</a:t>
            </a:r>
          </a:p>
          <a:p>
            <a:r>
              <a:rPr lang="en-CA" dirty="0"/>
              <a:t> Line-shaped </a:t>
            </a:r>
            <a:r>
              <a:rPr lang="en-CA" b="1" dirty="0"/>
              <a:t>clouds</a:t>
            </a:r>
            <a:r>
              <a:rPr lang="en-CA" dirty="0"/>
              <a:t> produced by aircraft engine exhaust  </a:t>
            </a:r>
          </a:p>
          <a:p>
            <a:r>
              <a:rPr lang="en-CA" dirty="0"/>
              <a:t>composed primarily of water, in the form of ice crystals.</a:t>
            </a:r>
          </a:p>
        </p:txBody>
      </p:sp>
      <p:pic>
        <p:nvPicPr>
          <p:cNvPr id="1026" name="Picture 2" descr="Image result for are contrails clouds">
            <a:extLst>
              <a:ext uri="{FF2B5EF4-FFF2-40B4-BE49-F238E27FC236}">
                <a16:creationId xmlns="" xmlns:a16="http://schemas.microsoft.com/office/drawing/2014/main" id="{61BF53ED-D596-4AC0-ADEB-2E269CB241D3}"/>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561448" y="0"/>
            <a:ext cx="4829175" cy="32194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Image result for are contrails clouds">
            <a:extLst>
              <a:ext uri="{FF2B5EF4-FFF2-40B4-BE49-F238E27FC236}">
                <a16:creationId xmlns="" xmlns:a16="http://schemas.microsoft.com/office/drawing/2014/main" id="{BBDA98B8-870E-4CAB-89B5-D5F45B1E5A24}"/>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613835" y="3794260"/>
            <a:ext cx="4724400" cy="21812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35446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5B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cloud formation image">
            <a:extLst>
              <a:ext uri="{FF2B5EF4-FFF2-40B4-BE49-F238E27FC236}">
                <a16:creationId xmlns="" xmlns:a16="http://schemas.microsoft.com/office/drawing/2014/main" id="{7E9D4EFF-AFC9-49BF-8889-C93E9EE2B7A3}"/>
              </a:ext>
            </a:extLst>
          </p:cNvPr>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622767" y="643467"/>
            <a:ext cx="6946466" cy="557106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06061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E97B90-F21E-4727-BAEF-DA1A8481346B}"/>
              </a:ext>
            </a:extLst>
          </p:cNvPr>
          <p:cNvSpPr>
            <a:spLocks noGrp="1"/>
          </p:cNvSpPr>
          <p:nvPr>
            <p:ph type="title"/>
          </p:nvPr>
        </p:nvSpPr>
        <p:spPr/>
        <p:txBody>
          <a:bodyPr/>
          <a:lstStyle/>
          <a:p>
            <a:endParaRPr lang="en-CA"/>
          </a:p>
        </p:txBody>
      </p:sp>
      <p:pic>
        <p:nvPicPr>
          <p:cNvPr id="4" name="Picture 2">
            <a:extLst>
              <a:ext uri="{FF2B5EF4-FFF2-40B4-BE49-F238E27FC236}">
                <a16:creationId xmlns="" xmlns:a16="http://schemas.microsoft.com/office/drawing/2014/main" id="{E9E5D877-7724-4AAE-AA9E-94CE5103B250}"/>
              </a:ext>
            </a:extLst>
          </p:cNvPr>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l="21094" t="19792" r="23438" b="12500"/>
          <a:stretch>
            <a:fillRect/>
          </a:stretch>
        </p:blipFill>
        <p:spPr bwMode="auto">
          <a:xfrm>
            <a:off x="0" y="55145"/>
            <a:ext cx="11582400" cy="67477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524523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a:extLst>
              <a:ext uri="{FF2B5EF4-FFF2-40B4-BE49-F238E27FC236}">
                <a16:creationId xmlns="" xmlns:a16="http://schemas.microsoft.com/office/drawing/2014/main" id="{D91B162C-1936-4B98-8EAE-E063CD216D68}"/>
              </a:ext>
            </a:extLst>
          </p:cNvPr>
          <p:cNvSpPr>
            <a:spLocks noChangeArrowheads="1"/>
          </p:cNvSpPr>
          <p:nvPr/>
        </p:nvSpPr>
        <p:spPr bwMode="auto">
          <a:xfrm>
            <a:off x="2971800" y="647097"/>
            <a:ext cx="632460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dirty="0">
                <a:latin typeface="Comic Sans MS" panose="030F0702030302020204" pitchFamily="66" charset="0"/>
              </a:rPr>
              <a:t>Produced by the flow of air interacting Orographic clouds – produced by the flow of air </a:t>
            </a:r>
            <a:r>
              <a:rPr lang="en-US" altLang="en-US" sz="2400" dirty="0" err="1">
                <a:latin typeface="Comic Sans MS" panose="030F0702030302020204" pitchFamily="66" charset="0"/>
              </a:rPr>
              <a:t>ineracting</a:t>
            </a:r>
            <a:r>
              <a:rPr lang="en-US" altLang="en-US" sz="2400" dirty="0">
                <a:latin typeface="Comic Sans MS" panose="030F0702030302020204" pitchFamily="66" charset="0"/>
              </a:rPr>
              <a:t> with mountainous terrain</a:t>
            </a:r>
            <a:endParaRPr lang="en-US" altLang="en-US" sz="2400" dirty="0">
              <a:solidFill>
                <a:schemeClr val="bg1"/>
              </a:solidFill>
              <a:latin typeface="Comic Sans MS" panose="030F0702030302020204" pitchFamily="66" charset="0"/>
            </a:endParaRPr>
          </a:p>
          <a:p>
            <a:pPr algn="ctr" eaLnBrk="1" hangingPunct="1">
              <a:spcBef>
                <a:spcPct val="0"/>
              </a:spcBef>
              <a:buFontTx/>
              <a:buNone/>
            </a:pPr>
            <a:r>
              <a:rPr lang="en-US" altLang="en-US" sz="2400" dirty="0">
                <a:solidFill>
                  <a:schemeClr val="bg1"/>
                </a:solidFill>
                <a:latin typeface="Comic Sans MS" panose="030F0702030302020204" pitchFamily="66" charset="0"/>
              </a:rPr>
              <a:t>mountainous terrain. </a:t>
            </a:r>
          </a:p>
        </p:txBody>
      </p:sp>
      <p:sp>
        <p:nvSpPr>
          <p:cNvPr id="29699" name="Rectangle 5">
            <a:extLst>
              <a:ext uri="{FF2B5EF4-FFF2-40B4-BE49-F238E27FC236}">
                <a16:creationId xmlns="" xmlns:a16="http://schemas.microsoft.com/office/drawing/2014/main" id="{0E791E82-E426-4F60-B898-267BE87557E7}"/>
              </a:ext>
            </a:extLst>
          </p:cNvPr>
          <p:cNvSpPr>
            <a:spLocks noChangeArrowheads="1"/>
          </p:cNvSpPr>
          <p:nvPr/>
        </p:nvSpPr>
        <p:spPr bwMode="auto">
          <a:xfrm>
            <a:off x="3733801" y="0"/>
            <a:ext cx="4899025"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400" dirty="0">
                <a:latin typeface="Comic Sans MS" panose="030F0702030302020204" pitchFamily="66" charset="0"/>
              </a:rPr>
              <a:t>Orographic clouds</a:t>
            </a:r>
          </a:p>
        </p:txBody>
      </p:sp>
      <p:pic>
        <p:nvPicPr>
          <p:cNvPr id="29700" name="Picture 7" descr="psc_cap-cloud_nahmias">
            <a:extLst>
              <a:ext uri="{FF2B5EF4-FFF2-40B4-BE49-F238E27FC236}">
                <a16:creationId xmlns="" xmlns:a16="http://schemas.microsoft.com/office/drawing/2014/main" id="{4B450616-121F-49AC-9330-DF2F45B4442A}"/>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52600" y="2057401"/>
            <a:ext cx="8686800" cy="324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01" name="Rectangle 8">
            <a:extLst>
              <a:ext uri="{FF2B5EF4-FFF2-40B4-BE49-F238E27FC236}">
                <a16:creationId xmlns="" xmlns:a16="http://schemas.microsoft.com/office/drawing/2014/main" id="{5ACEC36D-B863-4F3B-92F4-899D842A686A}"/>
              </a:ext>
            </a:extLst>
          </p:cNvPr>
          <p:cNvSpPr>
            <a:spLocks noChangeArrowheads="1"/>
          </p:cNvSpPr>
          <p:nvPr/>
        </p:nvSpPr>
        <p:spPr bwMode="auto">
          <a:xfrm>
            <a:off x="4876800" y="5410200"/>
            <a:ext cx="2738438"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400">
                <a:solidFill>
                  <a:schemeClr val="accent2"/>
                </a:solidFill>
                <a:latin typeface="Comic Sans MS" panose="030F0702030302020204" pitchFamily="66" charset="0"/>
              </a:rPr>
              <a:t>CAP cloud</a:t>
            </a:r>
          </a:p>
        </p:txBody>
      </p:sp>
    </p:spTree>
    <p:extLst>
      <p:ext uri="{BB962C8B-B14F-4D97-AF65-F5344CB8AC3E}">
        <p14:creationId xmlns="" xmlns:p14="http://schemas.microsoft.com/office/powerpoint/2010/main" val="2681547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len1">
            <a:extLst>
              <a:ext uri="{FF2B5EF4-FFF2-40B4-BE49-F238E27FC236}">
                <a16:creationId xmlns="" xmlns:a16="http://schemas.microsoft.com/office/drawing/2014/main" id="{2CA7054B-A4C2-4569-B69C-9DDE2917C9FA}"/>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76400" y="228601"/>
            <a:ext cx="3733800" cy="2525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23" name="Picture 7" descr="len2">
            <a:extLst>
              <a:ext uri="{FF2B5EF4-FFF2-40B4-BE49-F238E27FC236}">
                <a16:creationId xmlns="" xmlns:a16="http://schemas.microsoft.com/office/drawing/2014/main" id="{44E143A1-BD9E-4436-B17F-F86CECDB306D}"/>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705600" y="228600"/>
            <a:ext cx="3733800" cy="2527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24" name="Picture 9" descr="len3">
            <a:extLst>
              <a:ext uri="{FF2B5EF4-FFF2-40B4-BE49-F238E27FC236}">
                <a16:creationId xmlns="" xmlns:a16="http://schemas.microsoft.com/office/drawing/2014/main" id="{86805E29-B9B3-42E5-98E3-EC03225EA5DB}"/>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752600" y="3962401"/>
            <a:ext cx="3733800" cy="2525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25" name="Rectangle 10">
            <a:extLst>
              <a:ext uri="{FF2B5EF4-FFF2-40B4-BE49-F238E27FC236}">
                <a16:creationId xmlns="" xmlns:a16="http://schemas.microsoft.com/office/drawing/2014/main" id="{07803CE5-3638-462C-8B67-260829E1D111}"/>
              </a:ext>
            </a:extLst>
          </p:cNvPr>
          <p:cNvSpPr>
            <a:spLocks noChangeArrowheads="1"/>
          </p:cNvSpPr>
          <p:nvPr/>
        </p:nvSpPr>
        <p:spPr bwMode="auto">
          <a:xfrm>
            <a:off x="4710578" y="1371600"/>
            <a:ext cx="2989921" cy="1446550"/>
          </a:xfrm>
          <a:prstGeom prst="rect">
            <a:avLst/>
          </a:prstGeom>
          <a:solidFill>
            <a:srgbClr val="6699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400">
                <a:solidFill>
                  <a:schemeClr val="accent2"/>
                </a:solidFill>
                <a:latin typeface="Comic Sans MS" panose="030F0702030302020204" pitchFamily="66" charset="0"/>
              </a:rPr>
              <a:t>Lenticular </a:t>
            </a:r>
          </a:p>
          <a:p>
            <a:pPr algn="ctr" eaLnBrk="1" hangingPunct="1">
              <a:spcBef>
                <a:spcPct val="0"/>
              </a:spcBef>
              <a:buFontTx/>
              <a:buNone/>
            </a:pPr>
            <a:r>
              <a:rPr lang="en-US" altLang="en-US" sz="4400">
                <a:solidFill>
                  <a:schemeClr val="accent2"/>
                </a:solidFill>
                <a:latin typeface="Comic Sans MS" panose="030F0702030302020204" pitchFamily="66" charset="0"/>
              </a:rPr>
              <a:t>cloud</a:t>
            </a:r>
          </a:p>
        </p:txBody>
      </p:sp>
      <p:pic>
        <p:nvPicPr>
          <p:cNvPr id="30726" name="Picture 12" descr="psc_len1_jshafer">
            <a:extLst>
              <a:ext uri="{FF2B5EF4-FFF2-40B4-BE49-F238E27FC236}">
                <a16:creationId xmlns="" xmlns:a16="http://schemas.microsoft.com/office/drawing/2014/main" id="{AF850507-5625-46B8-B56F-5C2336468D44}"/>
              </a:ext>
            </a:extLst>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629400" y="3962401"/>
            <a:ext cx="3805238" cy="2555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27" name="Rectangle 13">
            <a:extLst>
              <a:ext uri="{FF2B5EF4-FFF2-40B4-BE49-F238E27FC236}">
                <a16:creationId xmlns="" xmlns:a16="http://schemas.microsoft.com/office/drawing/2014/main" id="{E4C7D177-BC31-4733-BFE0-8B6A6EB43911}"/>
              </a:ext>
            </a:extLst>
          </p:cNvPr>
          <p:cNvSpPr>
            <a:spLocks noChangeArrowheads="1"/>
          </p:cNvSpPr>
          <p:nvPr/>
        </p:nvSpPr>
        <p:spPr bwMode="auto">
          <a:xfrm>
            <a:off x="3048000" y="2736762"/>
            <a:ext cx="61722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dirty="0">
                <a:latin typeface="Comic Sans MS" panose="030F0702030302020204" pitchFamily="66" charset="0"/>
              </a:rPr>
              <a:t>Lens-shaped clouds that can result from </a:t>
            </a:r>
          </a:p>
          <a:p>
            <a:pPr algn="ctr" eaLnBrk="1" hangingPunct="1">
              <a:spcBef>
                <a:spcPct val="0"/>
              </a:spcBef>
              <a:buFontTx/>
              <a:buNone/>
            </a:pPr>
            <a:r>
              <a:rPr lang="en-US" altLang="en-US" sz="2400" dirty="0">
                <a:latin typeface="Comic Sans MS" panose="030F0702030302020204" pitchFamily="66" charset="0"/>
              </a:rPr>
              <a:t>strong wind flow over </a:t>
            </a:r>
          </a:p>
          <a:p>
            <a:pPr algn="ctr" eaLnBrk="1" hangingPunct="1">
              <a:spcBef>
                <a:spcPct val="0"/>
              </a:spcBef>
              <a:buFontTx/>
              <a:buNone/>
            </a:pPr>
            <a:r>
              <a:rPr lang="en-US" altLang="en-US" sz="2400" dirty="0">
                <a:latin typeface="Comic Sans MS" panose="030F0702030302020204" pitchFamily="66" charset="0"/>
              </a:rPr>
              <a:t>rugged terrain </a:t>
            </a:r>
          </a:p>
        </p:txBody>
      </p:sp>
    </p:spTree>
    <p:extLst>
      <p:ext uri="{BB962C8B-B14F-4D97-AF65-F5344CB8AC3E}">
        <p14:creationId xmlns="" xmlns:p14="http://schemas.microsoft.com/office/powerpoint/2010/main" val="167730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9467CE-90CF-4929-9BE6-1FFF021752AB}"/>
              </a:ext>
            </a:extLst>
          </p:cNvPr>
          <p:cNvSpPr>
            <a:spLocks noGrp="1"/>
          </p:cNvSpPr>
          <p:nvPr>
            <p:ph type="title"/>
          </p:nvPr>
        </p:nvSpPr>
        <p:spPr/>
        <p:txBody>
          <a:bodyPr/>
          <a:lstStyle/>
          <a:p>
            <a:r>
              <a:rPr lang="en-CA" dirty="0"/>
              <a:t>Sun Dog</a:t>
            </a:r>
          </a:p>
        </p:txBody>
      </p:sp>
      <p:pic>
        <p:nvPicPr>
          <p:cNvPr id="4" name="Picture 2" descr="http://upload.wikimedia.org/wikipedia/commons/8/88/Fargo_Sundogs_2_18_09.jpg">
            <a:extLst>
              <a:ext uri="{FF2B5EF4-FFF2-40B4-BE49-F238E27FC236}">
                <a16:creationId xmlns="" xmlns:a16="http://schemas.microsoft.com/office/drawing/2014/main" id="{9F9429CD-4A07-419B-B24A-884DB48C6F53}"/>
              </a:ext>
            </a:extLst>
          </p:cNvPr>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94535" y="1825625"/>
            <a:ext cx="580293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4090249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pollo.lsc.vsc.edu/classes/met130/notes/chapter19/graphics/sundogs_schem.jpg">
            <a:extLst>
              <a:ext uri="{FF2B5EF4-FFF2-40B4-BE49-F238E27FC236}">
                <a16:creationId xmlns="" xmlns:a16="http://schemas.microsoft.com/office/drawing/2014/main" id="{F0CBEE89-AC3C-4F18-A89B-8AB15C427D2D}"/>
              </a:ext>
            </a:extLst>
          </p:cNvPr>
          <p:cNvPicPr>
            <a:picLocks noGrp="1" noChangeAspect="1" noChangeArrowheads="1"/>
          </p:cNvPicPr>
          <p:nvPr>
            <p:ph idx="1"/>
          </p:nvPr>
        </p:nvPicPr>
        <p:blipFill rotWithShape="1">
          <a:blip r:embed="rId2">
            <a:extLst>
              <a:ext uri="{28A0092B-C50C-407E-A947-70E740481C1C}">
                <a14:useLocalDpi xmlns="" xmlns:a14="http://schemas.microsoft.com/office/drawing/2010/main" val="0"/>
              </a:ext>
            </a:extLst>
          </a:blip>
          <a:srcRect b="7408"/>
          <a:stretch/>
        </p:blipFill>
        <p:spPr bwMode="auto">
          <a:xfrm>
            <a:off x="20" y="10"/>
            <a:ext cx="12191980" cy="685799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835876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3.bp.blogspot.com/_A3R3oxJr2X8/Swit0r6C6xI/AAAAAAAACuY/gz7En4n6tbk/s400/Asperatus-cloud.jpg">
            <a:extLst>
              <a:ext uri="{FF2B5EF4-FFF2-40B4-BE49-F238E27FC236}">
                <a16:creationId xmlns="" xmlns:a16="http://schemas.microsoft.com/office/drawing/2014/main" id="{CBD97C29-5658-4B62-A800-C6ACF518EF4A}"/>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890845" y="2016369"/>
            <a:ext cx="5672015" cy="42540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43" name="Rectangle 2">
            <a:extLst>
              <a:ext uri="{FF2B5EF4-FFF2-40B4-BE49-F238E27FC236}">
                <a16:creationId xmlns="" xmlns:a16="http://schemas.microsoft.com/office/drawing/2014/main" id="{113361FF-8331-44D4-B1BC-35223CAD2803}"/>
              </a:ext>
            </a:extLst>
          </p:cNvPr>
          <p:cNvSpPr>
            <a:spLocks noChangeArrowheads="1"/>
          </p:cNvSpPr>
          <p:nvPr/>
        </p:nvSpPr>
        <p:spPr bwMode="auto">
          <a:xfrm>
            <a:off x="0" y="5862"/>
            <a:ext cx="95250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dirty="0">
                <a:latin typeface="Calibri" panose="020F0502020204030204" pitchFamily="34" charset="0"/>
              </a:rPr>
              <a:t>These clouds are called </a:t>
            </a:r>
            <a:r>
              <a:rPr lang="en-US" altLang="en-US" sz="3600" dirty="0" err="1">
                <a:latin typeface="Calibri" panose="020F0502020204030204" pitchFamily="34" charset="0"/>
              </a:rPr>
              <a:t>Undulatus</a:t>
            </a:r>
            <a:r>
              <a:rPr lang="en-US" altLang="en-US" sz="3600" dirty="0">
                <a:latin typeface="Calibri" panose="020F0502020204030204" pitchFamily="34" charset="0"/>
              </a:rPr>
              <a:t> </a:t>
            </a:r>
            <a:r>
              <a:rPr lang="en-US" altLang="en-US" sz="3600" dirty="0" err="1">
                <a:latin typeface="Calibri" panose="020F0502020204030204" pitchFamily="34" charset="0"/>
              </a:rPr>
              <a:t>Asperatus</a:t>
            </a:r>
            <a:r>
              <a:rPr lang="en-US" altLang="en-US" sz="3600" dirty="0">
                <a:latin typeface="Calibri" panose="020F0502020204030204" pitchFamily="34" charset="0"/>
              </a:rPr>
              <a:t>. </a:t>
            </a:r>
          </a:p>
          <a:p>
            <a:pPr algn="ctr" eaLnBrk="1" hangingPunct="1">
              <a:spcBef>
                <a:spcPct val="0"/>
              </a:spcBef>
              <a:buFontTx/>
              <a:buNone/>
            </a:pPr>
            <a:r>
              <a:rPr lang="en-US" altLang="en-US" sz="3600" dirty="0">
                <a:latin typeface="Calibri" panose="020F0502020204030204" pitchFamily="34" charset="0"/>
              </a:rPr>
              <a:t>They are very rare</a:t>
            </a:r>
          </a:p>
        </p:txBody>
      </p:sp>
      <p:pic>
        <p:nvPicPr>
          <p:cNvPr id="35844" name="Picture 4" descr="http://img.gawkerassets.com/img/18fyfg0pjfe5cjpg/ku-xlarge.jpg">
            <a:extLst>
              <a:ext uri="{FF2B5EF4-FFF2-40B4-BE49-F238E27FC236}">
                <a16:creationId xmlns="" xmlns:a16="http://schemas.microsoft.com/office/drawing/2014/main" id="{3B7FFAC0-C5C5-4E34-A4A9-C1C501491EF4}"/>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81000" y="3429000"/>
            <a:ext cx="4572000" cy="2571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685596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Tsunami clouds">
            <a:extLst>
              <a:ext uri="{FF2B5EF4-FFF2-40B4-BE49-F238E27FC236}">
                <a16:creationId xmlns="" xmlns:a16="http://schemas.microsoft.com/office/drawing/2014/main" id="{66A5853A-C72C-4A6B-A31B-5ECA6D3D6B1F}"/>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09801" y="381001"/>
            <a:ext cx="7929563" cy="5921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841425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a:extLst>
              <a:ext uri="{FF2B5EF4-FFF2-40B4-BE49-F238E27FC236}">
                <a16:creationId xmlns="" xmlns:a16="http://schemas.microsoft.com/office/drawing/2014/main" id="{95BB704B-7C49-4D24-8DB0-EAFDF5B9D3AE}"/>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l="13281" r="13281" b="25000"/>
          <a:stretch>
            <a:fillRect/>
          </a:stretch>
        </p:blipFill>
        <p:spPr bwMode="auto">
          <a:xfrm>
            <a:off x="2590800" y="228600"/>
            <a:ext cx="7162800"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131" name="Rectangle 2">
            <a:extLst>
              <a:ext uri="{FF2B5EF4-FFF2-40B4-BE49-F238E27FC236}">
                <a16:creationId xmlns="" xmlns:a16="http://schemas.microsoft.com/office/drawing/2014/main" id="{AC59483E-7182-4699-89C3-AC0B0C72FB51}"/>
              </a:ext>
            </a:extLst>
          </p:cNvPr>
          <p:cNvSpPr>
            <a:spLocks noChangeArrowheads="1"/>
          </p:cNvSpPr>
          <p:nvPr/>
        </p:nvSpPr>
        <p:spPr bwMode="auto">
          <a:xfrm>
            <a:off x="2667000" y="5791201"/>
            <a:ext cx="70866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hlinkClick r:id="rId3"/>
              </a:rPr>
              <a:t>http://www.brainpop.com/science/weather/clouds/</a:t>
            </a:r>
            <a:endParaRPr lang="en-US" altLang="en-US" sz="2400"/>
          </a:p>
          <a:p>
            <a:pPr eaLnBrk="1" hangingPunct="1">
              <a:spcBef>
                <a:spcPct val="0"/>
              </a:spcBef>
              <a:buFontTx/>
              <a:buNone/>
            </a:pPr>
            <a:endParaRPr lang="en-US" altLang="en-US" sz="2400"/>
          </a:p>
        </p:txBody>
      </p:sp>
    </p:spTree>
    <p:extLst>
      <p:ext uri="{BB962C8B-B14F-4D97-AF65-F5344CB8AC3E}">
        <p14:creationId xmlns="" xmlns:p14="http://schemas.microsoft.com/office/powerpoint/2010/main" val="2639069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otton ball cloud activity">
            <a:extLst>
              <a:ext uri="{FF2B5EF4-FFF2-40B4-BE49-F238E27FC236}">
                <a16:creationId xmlns="" xmlns:a16="http://schemas.microsoft.com/office/drawing/2014/main" id="{26D489F3-ED39-4928-A3A4-2501E5B49D81}"/>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74801" y="-1"/>
            <a:ext cx="10617200" cy="751414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27145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9D2E80-9D9F-4862-B893-3CE686FA5A2C}"/>
              </a:ext>
            </a:extLst>
          </p:cNvPr>
          <p:cNvSpPr>
            <a:spLocks noGrp="1"/>
          </p:cNvSpPr>
          <p:nvPr>
            <p:ph type="title"/>
          </p:nvPr>
        </p:nvSpPr>
        <p:spPr/>
        <p:txBody>
          <a:bodyPr/>
          <a:lstStyle/>
          <a:p>
            <a:endParaRPr lang="en-CA"/>
          </a:p>
        </p:txBody>
      </p:sp>
      <p:pic>
        <p:nvPicPr>
          <p:cNvPr id="4" name="Content Placeholder 3">
            <a:extLst>
              <a:ext uri="{FF2B5EF4-FFF2-40B4-BE49-F238E27FC236}">
                <a16:creationId xmlns="" xmlns:a16="http://schemas.microsoft.com/office/drawing/2014/main" id="{92906D2A-264F-4BA5-AAD9-3017D6D4AE0A}"/>
              </a:ext>
            </a:extLst>
          </p:cNvPr>
          <p:cNvPicPr>
            <a:picLocks noGrp="1" noChangeAspect="1"/>
          </p:cNvPicPr>
          <p:nvPr>
            <p:ph idx="1"/>
          </p:nvPr>
        </p:nvPicPr>
        <p:blipFill>
          <a:blip r:embed="rId2"/>
          <a:stretch>
            <a:fillRect/>
          </a:stretch>
        </p:blipFill>
        <p:spPr>
          <a:xfrm>
            <a:off x="94342" y="-130629"/>
            <a:ext cx="11604171" cy="7568143"/>
          </a:xfrm>
          <a:prstGeom prst="rect">
            <a:avLst/>
          </a:prstGeom>
        </p:spPr>
      </p:pic>
    </p:spTree>
    <p:extLst>
      <p:ext uri="{BB962C8B-B14F-4D97-AF65-F5344CB8AC3E}">
        <p14:creationId xmlns="" xmlns:p14="http://schemas.microsoft.com/office/powerpoint/2010/main" val="325450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in a Bottle At home activity:</a:t>
            </a:r>
            <a:endParaRPr lang="en-US" dirty="0"/>
          </a:p>
        </p:txBody>
      </p:sp>
      <p:sp>
        <p:nvSpPr>
          <p:cNvPr id="3" name="Content Placeholder 2"/>
          <p:cNvSpPr>
            <a:spLocks noGrp="1"/>
          </p:cNvSpPr>
          <p:nvPr>
            <p:ph idx="1"/>
          </p:nvPr>
        </p:nvSpPr>
        <p:spPr>
          <a:xfrm>
            <a:off x="838200" y="1825625"/>
            <a:ext cx="8379941" cy="4351338"/>
          </a:xfrm>
        </p:spPr>
        <p:txBody>
          <a:bodyPr>
            <a:normAutofit fontScale="92500" lnSpcReduction="10000"/>
          </a:bodyPr>
          <a:lstStyle/>
          <a:p>
            <a:pPr>
              <a:buNone/>
            </a:pPr>
            <a:r>
              <a:rPr lang="en-US" dirty="0" smtClean="0"/>
              <a:t>Materials: Empty plastic water bottle, match, water.</a:t>
            </a:r>
          </a:p>
          <a:p>
            <a:pPr>
              <a:buNone/>
            </a:pPr>
            <a:r>
              <a:rPr lang="en-US" dirty="0" smtClean="0"/>
              <a:t>Fill a plastic water bottle ¾ up with water. </a:t>
            </a:r>
          </a:p>
          <a:p>
            <a:pPr>
              <a:buNone/>
            </a:pPr>
            <a:r>
              <a:rPr lang="en-US" dirty="0" smtClean="0"/>
              <a:t>Strike a match, let it burn a bit then drop it into the water.  Immediately seal the bottle with the cap.</a:t>
            </a:r>
          </a:p>
          <a:p>
            <a:pPr>
              <a:buNone/>
            </a:pPr>
            <a:r>
              <a:rPr lang="en-US" dirty="0" smtClean="0"/>
              <a:t>Alternately Squeeze and release the bottle. Do you see the cloud appear and disappear? </a:t>
            </a:r>
            <a:endParaRPr lang="en-US" dirty="0"/>
          </a:p>
        </p:txBody>
      </p:sp>
      <p:pic>
        <p:nvPicPr>
          <p:cNvPr id="4" name="Picture 3" descr="Blank Plastic Water Bottle Stock Photo, Picture And Royalty Free ..."/>
          <p:cNvPicPr/>
          <p:nvPr/>
        </p:nvPicPr>
        <p:blipFill>
          <a:blip r:embed="rId2"/>
          <a:srcRect l="20785" r="17321" b="6923"/>
          <a:stretch>
            <a:fillRect/>
          </a:stretch>
        </p:blipFill>
        <p:spPr bwMode="auto">
          <a:xfrm>
            <a:off x="9341708" y="2347784"/>
            <a:ext cx="2447924" cy="364524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8E4D4-7600-408F-AAE1-D04D56D34E7E}"/>
              </a:ext>
            </a:extLst>
          </p:cNvPr>
          <p:cNvSpPr>
            <a:spLocks noGrp="1"/>
          </p:cNvSpPr>
          <p:nvPr>
            <p:ph type="title"/>
          </p:nvPr>
        </p:nvSpPr>
        <p:spPr/>
        <p:txBody>
          <a:bodyPr/>
          <a:lstStyle/>
          <a:p>
            <a:r>
              <a:rPr lang="en-CA" dirty="0"/>
              <a:t>Practice</a:t>
            </a:r>
          </a:p>
        </p:txBody>
      </p:sp>
      <p:sp>
        <p:nvSpPr>
          <p:cNvPr id="3" name="Content Placeholder 2">
            <a:extLst>
              <a:ext uri="{FF2B5EF4-FFF2-40B4-BE49-F238E27FC236}">
                <a16:creationId xmlns="" xmlns:a16="http://schemas.microsoft.com/office/drawing/2014/main" id="{BF55B552-E6F8-4789-9550-29627E273CCB}"/>
              </a:ext>
            </a:extLst>
          </p:cNvPr>
          <p:cNvSpPr>
            <a:spLocks noGrp="1"/>
          </p:cNvSpPr>
          <p:nvPr>
            <p:ph idx="1"/>
          </p:nvPr>
        </p:nvSpPr>
        <p:spPr/>
        <p:txBody>
          <a:bodyPr/>
          <a:lstStyle/>
          <a:p>
            <a:r>
              <a:rPr lang="en-CA" dirty="0"/>
              <a:t>Read p 506-511</a:t>
            </a:r>
          </a:p>
          <a:p>
            <a:r>
              <a:rPr lang="en-CA" dirty="0"/>
              <a:t>Cloud WS</a:t>
            </a:r>
          </a:p>
          <a:p>
            <a:r>
              <a:rPr lang="en-US" dirty="0" smtClean="0"/>
              <a:t>Answer #10,11, 12a, 13a, 15 on p511 </a:t>
            </a:r>
            <a:endParaRPr lang="en-CA" dirty="0"/>
          </a:p>
        </p:txBody>
      </p:sp>
    </p:spTree>
    <p:extLst>
      <p:ext uri="{BB962C8B-B14F-4D97-AF65-F5344CB8AC3E}">
        <p14:creationId xmlns="" xmlns:p14="http://schemas.microsoft.com/office/powerpoint/2010/main" val="11270151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8E4D4-7600-408F-AAE1-D04D56D34E7E}"/>
              </a:ext>
            </a:extLst>
          </p:cNvPr>
          <p:cNvSpPr>
            <a:spLocks noGrp="1"/>
          </p:cNvSpPr>
          <p:nvPr>
            <p:ph type="title"/>
          </p:nvPr>
        </p:nvSpPr>
        <p:spPr/>
        <p:txBody>
          <a:bodyPr/>
          <a:lstStyle/>
          <a:p>
            <a:r>
              <a:rPr lang="en-CA" dirty="0" smtClean="0"/>
              <a:t>Activity</a:t>
            </a:r>
            <a:endParaRPr lang="en-CA" dirty="0"/>
          </a:p>
        </p:txBody>
      </p:sp>
      <p:sp>
        <p:nvSpPr>
          <p:cNvPr id="3" name="Content Placeholder 2">
            <a:extLst>
              <a:ext uri="{FF2B5EF4-FFF2-40B4-BE49-F238E27FC236}">
                <a16:creationId xmlns="" xmlns:a16="http://schemas.microsoft.com/office/drawing/2014/main" id="{BF55B552-E6F8-4789-9550-29627E273CCB}"/>
              </a:ext>
            </a:extLst>
          </p:cNvPr>
          <p:cNvSpPr>
            <a:spLocks noGrp="1"/>
          </p:cNvSpPr>
          <p:nvPr>
            <p:ph idx="1"/>
          </p:nvPr>
        </p:nvSpPr>
        <p:spPr/>
        <p:txBody>
          <a:bodyPr/>
          <a:lstStyle/>
          <a:p>
            <a:r>
              <a:rPr lang="en-CA" dirty="0"/>
              <a:t>Make a rain </a:t>
            </a:r>
            <a:r>
              <a:rPr lang="en-CA" dirty="0" smtClean="0"/>
              <a:t>gauge</a:t>
            </a:r>
            <a:endParaRPr lang="en-CA" dirty="0"/>
          </a:p>
        </p:txBody>
      </p:sp>
    </p:spTree>
    <p:extLst>
      <p:ext uri="{BB962C8B-B14F-4D97-AF65-F5344CB8AC3E}">
        <p14:creationId xmlns="" xmlns:p14="http://schemas.microsoft.com/office/powerpoint/2010/main" val="5087727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 xmlns:a16="http://schemas.microsoft.com/office/drawing/2014/main" id="{1EA555C4-2DB1-4954-B57F-EDECA7D82742}"/>
              </a:ext>
            </a:extLst>
          </p:cNvPr>
          <p:cNvSpPr>
            <a:spLocks noGrp="1" noChangeArrowheads="1"/>
          </p:cNvSpPr>
          <p:nvPr>
            <p:ph type="title"/>
          </p:nvPr>
        </p:nvSpPr>
        <p:spPr>
          <a:xfrm>
            <a:off x="0" y="0"/>
            <a:ext cx="10363200" cy="1676400"/>
          </a:xfrm>
        </p:spPr>
        <p:txBody>
          <a:bodyPr>
            <a:normAutofit/>
          </a:bodyPr>
          <a:lstStyle/>
          <a:p>
            <a:r>
              <a:rPr lang="en-US" altLang="en-US" sz="3600" dirty="0">
                <a:latin typeface="Comic Sans MS" panose="030F0702030302020204" pitchFamily="66" charset="0"/>
              </a:rPr>
              <a:t>Stratocumulus - typically form after it rains, but before the sky clears.  Has characteristics of both stratus and cumulus clouds.</a:t>
            </a:r>
          </a:p>
        </p:txBody>
      </p:sp>
      <p:pic>
        <p:nvPicPr>
          <p:cNvPr id="22531" name="Picture 2">
            <a:extLst>
              <a:ext uri="{FF2B5EF4-FFF2-40B4-BE49-F238E27FC236}">
                <a16:creationId xmlns="" xmlns:a16="http://schemas.microsoft.com/office/drawing/2014/main" id="{6567132C-2DE6-4AEE-BD91-4B1E481B7A03}"/>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126523" y="1676400"/>
            <a:ext cx="7391400"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psc_ac_jshafer">
            <a:extLst>
              <a:ext uri="{FF2B5EF4-FFF2-40B4-BE49-F238E27FC236}">
                <a16:creationId xmlns="" xmlns:a16="http://schemas.microsoft.com/office/drawing/2014/main" id="{DBD6C291-5B13-4AFA-985D-C98628E734ED}"/>
              </a:ext>
            </a:extLst>
          </p:cNvPr>
          <p:cNvPicPr>
            <a:picLocks noChangeAspect="1" noChangeArrowheads="1"/>
          </p:cNvPicPr>
          <p:nvPr/>
        </p:nvPicPr>
        <p:blipFill rotWithShape="1">
          <a:blip r:embed="rId3">
            <a:extLst>
              <a:ext uri="{28A0092B-C50C-407E-A947-70E740481C1C}">
                <a14:useLocalDpi xmlns="" xmlns:a14="http://schemas.microsoft.com/office/drawing/2010/main" val="0"/>
              </a:ext>
            </a:extLst>
          </a:blip>
          <a:srcRect b="16357"/>
          <a:stretch/>
        </p:blipFill>
        <p:spPr>
          <a:xfrm>
            <a:off x="-1" y="10"/>
            <a:ext cx="12192000" cy="6857990"/>
          </a:xfrm>
          <a:prstGeom prst="rect">
            <a:avLst/>
          </a:prstGeom>
          <a:noFill/>
        </p:spPr>
      </p:pic>
      <p:sp>
        <p:nvSpPr>
          <p:cNvPr id="9"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 xmlns:a16="http://schemas.microsoft.com/office/drawing/2014/main" id="{23E445B5-1470-45EA-89A8-20415BF2C711}"/>
              </a:ext>
            </a:extLst>
          </p:cNvPr>
          <p:cNvSpPr>
            <a:spLocks noGrp="1"/>
          </p:cNvSpPr>
          <p:nvPr>
            <p:ph type="title"/>
          </p:nvPr>
        </p:nvSpPr>
        <p:spPr>
          <a:xfrm>
            <a:off x="709448" y="1913950"/>
            <a:ext cx="4204137" cy="1342754"/>
          </a:xfrm>
        </p:spPr>
        <p:txBody>
          <a:bodyPr>
            <a:normAutofit/>
          </a:bodyPr>
          <a:lstStyle/>
          <a:p>
            <a:pPr algn="ctr"/>
            <a:r>
              <a:rPr lang="en-CA" sz="3600" dirty="0"/>
              <a:t>Medium Altitude clouds 2000-6000m</a:t>
            </a:r>
          </a:p>
        </p:txBody>
      </p:sp>
      <p:cxnSp>
        <p:nvCxnSpPr>
          <p:cNvPr id="11" name="Straight Connector 10">
            <a:extLst>
              <a:ext uri="{FF2B5EF4-FFF2-40B4-BE49-F238E27FC236}">
                <a16:creationId xmlns=""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CE468243-91AB-412B-8669-D42AFAD5E0A8}"/>
              </a:ext>
            </a:extLst>
          </p:cNvPr>
          <p:cNvSpPr>
            <a:spLocks noGrp="1"/>
          </p:cNvSpPr>
          <p:nvPr>
            <p:ph idx="1"/>
          </p:nvPr>
        </p:nvSpPr>
        <p:spPr>
          <a:xfrm>
            <a:off x="525516" y="3417573"/>
            <a:ext cx="4593021" cy="2619839"/>
          </a:xfrm>
        </p:spPr>
        <p:txBody>
          <a:bodyPr anchor="ctr">
            <a:normAutofit/>
          </a:bodyPr>
          <a:lstStyle/>
          <a:p>
            <a:r>
              <a:rPr lang="en-CA" sz="1800" dirty="0" err="1"/>
              <a:t>Alltocumulus</a:t>
            </a:r>
            <a:endParaRPr lang="en-CA" sz="1800" dirty="0"/>
          </a:p>
          <a:p>
            <a:r>
              <a:rPr lang="en-CA" sz="1800" dirty="0"/>
              <a:t>Appear “puffier” than high level </a:t>
            </a:r>
            <a:r>
              <a:rPr lang="en-CA" sz="1800" dirty="0" err="1"/>
              <a:t>cirrocumuls</a:t>
            </a:r>
            <a:r>
              <a:rPr lang="en-CA" sz="1800" dirty="0"/>
              <a:t> because we’re closer to them</a:t>
            </a:r>
          </a:p>
          <a:p>
            <a:r>
              <a:rPr lang="en-CA" sz="1800" dirty="0"/>
              <a:t>They can contain ice crystals and/or water droplets and may </a:t>
            </a:r>
            <a:r>
              <a:rPr lang="en-CA" sz="1800" dirty="0" err="1"/>
              <a:t>occuasionlly</a:t>
            </a:r>
            <a:r>
              <a:rPr lang="en-CA" sz="1800" dirty="0"/>
              <a:t> be associate with some light ppt.</a:t>
            </a:r>
          </a:p>
        </p:txBody>
      </p:sp>
    </p:spTree>
    <p:extLst>
      <p:ext uri="{BB962C8B-B14F-4D97-AF65-F5344CB8AC3E}">
        <p14:creationId xmlns="" xmlns:p14="http://schemas.microsoft.com/office/powerpoint/2010/main" val="29607731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c">
            <a:extLst>
              <a:ext uri="{FF2B5EF4-FFF2-40B4-BE49-F238E27FC236}">
                <a16:creationId xmlns="" xmlns:a16="http://schemas.microsoft.com/office/drawing/2014/main" id="{1DD7B95B-DDDD-4D14-ACD5-BF2DE56330E8}"/>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b="25000"/>
          <a:stretch/>
        </p:blipFill>
        <p:spPr>
          <a:xfrm>
            <a:off x="20" y="10"/>
            <a:ext cx="12191980" cy="6857990"/>
          </a:xfrm>
          <a:prstGeom prst="rect">
            <a:avLst/>
          </a:prstGeom>
          <a:noFill/>
        </p:spPr>
      </p:pic>
      <p:sp>
        <p:nvSpPr>
          <p:cNvPr id="9" name="Freeform 5">
            <a:extLst>
              <a:ext uri="{FF2B5EF4-FFF2-40B4-BE49-F238E27FC236}">
                <a16:creationId xmlns="" xmlns:a16="http://schemas.microsoft.com/office/drawing/2014/main" id="{87CC2527-562A-4F69-B487-4371E5B243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 xmlns:a16="http://schemas.microsoft.com/office/drawing/2014/main" id="{09B407FC-CC86-4B36-A28A-DC7DDF6CB925}"/>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a:latin typeface="+mj-lt"/>
                <a:cs typeface="+mj-cs"/>
              </a:rPr>
              <a:t>High Altitude Clouds</a:t>
            </a:r>
          </a:p>
        </p:txBody>
      </p:sp>
      <p:sp>
        <p:nvSpPr>
          <p:cNvPr id="3" name="Content Placeholder 2">
            <a:extLst>
              <a:ext uri="{FF2B5EF4-FFF2-40B4-BE49-F238E27FC236}">
                <a16:creationId xmlns="" xmlns:a16="http://schemas.microsoft.com/office/drawing/2014/main" id="{B03CC49F-96A5-41C1-92FA-7B503314FA2B}"/>
              </a:ext>
            </a:extLst>
          </p:cNvPr>
          <p:cNvSpPr>
            <a:spLocks noGrp="1"/>
          </p:cNvSpPr>
          <p:nvPr>
            <p:ph idx="1"/>
          </p:nvPr>
        </p:nvSpPr>
        <p:spPr>
          <a:xfrm>
            <a:off x="7782910" y="5242675"/>
            <a:ext cx="4330262" cy="683284"/>
          </a:xfrm>
        </p:spPr>
        <p:txBody>
          <a:bodyPr vert="horz" lIns="91440" tIns="45720" rIns="91440" bIns="45720" rtlCol="0">
            <a:normAutofit/>
          </a:bodyPr>
          <a:lstStyle/>
          <a:p>
            <a:pPr marL="0" indent="0" algn="ctr">
              <a:buNone/>
            </a:pPr>
            <a:r>
              <a:rPr lang="en-US" sz="2000" dirty="0" err="1"/>
              <a:t>Cirruocumulus</a:t>
            </a:r>
            <a:endParaRPr lang="en-US" sz="2000" dirty="0"/>
          </a:p>
        </p:txBody>
      </p:sp>
      <p:cxnSp>
        <p:nvCxnSpPr>
          <p:cNvPr id="11" name="Straight Connector 10">
            <a:extLst>
              <a:ext uri="{FF2B5EF4-FFF2-40B4-BE49-F238E27FC236}">
                <a16:creationId xmlns="" xmlns:a16="http://schemas.microsoft.com/office/drawing/2014/main" id="{BCDAEC91-5BCE-4B55-9CC0-43EF94CB73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5830772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A676FA-306B-4358-B29A-F527EE1E8289}"/>
              </a:ext>
            </a:extLst>
          </p:cNvPr>
          <p:cNvSpPr>
            <a:spLocks noGrp="1"/>
          </p:cNvSpPr>
          <p:nvPr>
            <p:ph type="title"/>
          </p:nvPr>
        </p:nvSpPr>
        <p:spPr/>
        <p:txBody>
          <a:bodyPr/>
          <a:lstStyle/>
          <a:p>
            <a:r>
              <a:rPr lang="en-CA" dirty="0"/>
              <a:t>LOW altitude clouds – below 2000m</a:t>
            </a:r>
          </a:p>
        </p:txBody>
      </p:sp>
      <p:sp>
        <p:nvSpPr>
          <p:cNvPr id="3" name="Content Placeholder 2">
            <a:extLst>
              <a:ext uri="{FF2B5EF4-FFF2-40B4-BE49-F238E27FC236}">
                <a16:creationId xmlns="" xmlns:a16="http://schemas.microsoft.com/office/drawing/2014/main" id="{EA4E7912-1C5C-4BAE-B2A0-CF02830842DA}"/>
              </a:ext>
            </a:extLst>
          </p:cNvPr>
          <p:cNvSpPr>
            <a:spLocks noGrp="1"/>
          </p:cNvSpPr>
          <p:nvPr>
            <p:ph idx="1"/>
          </p:nvPr>
        </p:nvSpPr>
        <p:spPr/>
        <p:txBody>
          <a:bodyPr/>
          <a:lstStyle/>
          <a:p>
            <a:r>
              <a:rPr lang="en-CA" dirty="0"/>
              <a:t>Low clouds are most often composed of water droplets, but can have ice crystals in colder climates</a:t>
            </a:r>
          </a:p>
          <a:p>
            <a:r>
              <a:rPr lang="en-CA" dirty="0"/>
              <a:t>Cumulus</a:t>
            </a:r>
          </a:p>
        </p:txBody>
      </p:sp>
      <p:pic>
        <p:nvPicPr>
          <p:cNvPr id="4" name="Picture 8" descr="cu02">
            <a:extLst>
              <a:ext uri="{FF2B5EF4-FFF2-40B4-BE49-F238E27FC236}">
                <a16:creationId xmlns="" xmlns:a16="http://schemas.microsoft.com/office/drawing/2014/main" id="{E19EA100-2241-407D-A2DF-F46C74276635}"/>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600" y="3505200"/>
            <a:ext cx="4114800" cy="308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9511982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descr="sc">
            <a:extLst>
              <a:ext uri="{FF2B5EF4-FFF2-40B4-BE49-F238E27FC236}">
                <a16:creationId xmlns="" xmlns:a16="http://schemas.microsoft.com/office/drawing/2014/main" id="{2DDEBB38-6309-4313-86F8-8623E83762A8}"/>
              </a:ext>
            </a:extLst>
          </p:cNvPr>
          <p:cNvPicPr>
            <a:picLocks noGrp="1" noChangeAspect="1" noChangeArrowheads="1"/>
          </p:cNvPicPr>
          <p:nvPr>
            <p:ph idx="1"/>
          </p:nvPr>
        </p:nvPicPr>
        <p:blipFill rotWithShape="1">
          <a:blip r:embed="rId2">
            <a:extLst>
              <a:ext uri="{28A0092B-C50C-407E-A947-70E740481C1C}">
                <a14:useLocalDpi xmlns="" xmlns:a14="http://schemas.microsoft.com/office/drawing/2010/main" val="0"/>
              </a:ext>
            </a:extLst>
          </a:blip>
          <a:srcRect t="19551" b="5449"/>
          <a:stretch/>
        </p:blipFill>
        <p:spPr bwMode="auto">
          <a:xfrm>
            <a:off x="20" y="10"/>
            <a:ext cx="12191980" cy="685799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 xmlns:a16="http://schemas.microsoft.com/office/drawing/2014/main"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F6E43A0F-3811-4EA4-BC73-40FBF6D4A7E3}"/>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latin typeface="+mj-lt"/>
                <a:cs typeface="+mj-cs"/>
              </a:rPr>
              <a:t>Stratocumulus</a:t>
            </a:r>
          </a:p>
        </p:txBody>
      </p:sp>
      <p:cxnSp>
        <p:nvCxnSpPr>
          <p:cNvPr id="12" name="Straight Connector 11">
            <a:extLst>
              <a:ext uri="{FF2B5EF4-FFF2-40B4-BE49-F238E27FC236}">
                <a16:creationId xmlns="" xmlns:a16="http://schemas.microsoft.com/office/drawing/2014/main"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D891E407-403B-4764-86C9-33A56D3BCA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8640215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st01">
            <a:extLst>
              <a:ext uri="{FF2B5EF4-FFF2-40B4-BE49-F238E27FC236}">
                <a16:creationId xmlns="" xmlns:a16="http://schemas.microsoft.com/office/drawing/2014/main" id="{B178AE94-1414-4321-8F03-EAAFA929AFCC}"/>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18390" b="6610"/>
          <a:stretch/>
        </p:blipFill>
        <p:spPr bwMode="auto">
          <a:xfrm>
            <a:off x="20" y="10"/>
            <a:ext cx="12191980" cy="685799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Freeform 5">
            <a:extLst>
              <a:ext uri="{FF2B5EF4-FFF2-40B4-BE49-F238E27FC236}">
                <a16:creationId xmlns="" xmlns:a16="http://schemas.microsoft.com/office/drawing/2014/main" id="{87CC2527-562A-4F69-B487-4371E5B243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 xmlns:a16="http://schemas.microsoft.com/office/drawing/2014/main" id="{F63D1DEF-EE24-455D-9830-59B99AC1AA91}"/>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a:latin typeface="+mj-lt"/>
                <a:cs typeface="+mj-cs"/>
              </a:rPr>
              <a:t>Stratus</a:t>
            </a:r>
          </a:p>
        </p:txBody>
      </p:sp>
      <p:sp>
        <p:nvSpPr>
          <p:cNvPr id="3" name="Content Placeholder 2">
            <a:extLst>
              <a:ext uri="{FF2B5EF4-FFF2-40B4-BE49-F238E27FC236}">
                <a16:creationId xmlns="" xmlns:a16="http://schemas.microsoft.com/office/drawing/2014/main" id="{234712F6-B9C1-4CB9-97C6-F3C196AC6A97}"/>
              </a:ext>
            </a:extLst>
          </p:cNvPr>
          <p:cNvSpPr>
            <a:spLocks noGrp="1"/>
          </p:cNvSpPr>
          <p:nvPr>
            <p:ph idx="1"/>
          </p:nvPr>
        </p:nvSpPr>
        <p:spPr>
          <a:xfrm>
            <a:off x="7782910" y="5242675"/>
            <a:ext cx="4330262" cy="683284"/>
          </a:xfrm>
        </p:spPr>
        <p:txBody>
          <a:bodyPr vert="horz" lIns="91440" tIns="45720" rIns="91440" bIns="45720" rtlCol="0">
            <a:normAutofit/>
          </a:bodyPr>
          <a:lstStyle/>
          <a:p>
            <a:pPr marL="0" indent="0" algn="ctr">
              <a:buNone/>
            </a:pPr>
            <a:r>
              <a:rPr lang="en-US" sz="2000"/>
              <a:t>People often refer to a stratus cloud filled sky as “overcast”</a:t>
            </a:r>
          </a:p>
        </p:txBody>
      </p:sp>
      <p:cxnSp>
        <p:nvCxnSpPr>
          <p:cNvPr id="11" name="Straight Connector 10">
            <a:extLst>
              <a:ext uri="{FF2B5EF4-FFF2-40B4-BE49-F238E27FC236}">
                <a16:creationId xmlns="" xmlns:a16="http://schemas.microsoft.com/office/drawing/2014/main" id="{BCDAEC91-5BCE-4B55-9CC0-43EF94CB73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7537759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148D65-0A82-4EB2-B0E7-BB50E898C788}"/>
              </a:ext>
            </a:extLst>
          </p:cNvPr>
          <p:cNvSpPr>
            <a:spLocks noGrp="1"/>
          </p:cNvSpPr>
          <p:nvPr>
            <p:ph type="title"/>
          </p:nvPr>
        </p:nvSpPr>
        <p:spPr/>
        <p:txBody>
          <a:bodyPr/>
          <a:lstStyle/>
          <a:p>
            <a:r>
              <a:rPr lang="en-CA" dirty="0"/>
              <a:t>Multilayer Clouds - Nimbostratus</a:t>
            </a:r>
          </a:p>
        </p:txBody>
      </p:sp>
      <p:sp>
        <p:nvSpPr>
          <p:cNvPr id="3" name="Content Placeholder 2">
            <a:extLst>
              <a:ext uri="{FF2B5EF4-FFF2-40B4-BE49-F238E27FC236}">
                <a16:creationId xmlns="" xmlns:a16="http://schemas.microsoft.com/office/drawing/2014/main" id="{ABC6F58D-0C30-4634-A18E-00D2A20198AC}"/>
              </a:ext>
            </a:extLst>
          </p:cNvPr>
          <p:cNvSpPr>
            <a:spLocks noGrp="1"/>
          </p:cNvSpPr>
          <p:nvPr>
            <p:ph idx="1"/>
          </p:nvPr>
        </p:nvSpPr>
        <p:spPr/>
        <p:txBody>
          <a:bodyPr/>
          <a:lstStyle/>
          <a:p>
            <a:r>
              <a:rPr lang="en-CA" dirty="0"/>
              <a:t>Gray and rainy day is usually filled with </a:t>
            </a:r>
            <a:r>
              <a:rPr lang="en-CA" dirty="0" err="1"/>
              <a:t>Nimbstratus</a:t>
            </a:r>
            <a:endParaRPr lang="en-CA" dirty="0"/>
          </a:p>
          <a:p>
            <a:r>
              <a:rPr lang="en-CA" dirty="0"/>
              <a:t>Associated with larges areas of continuous precipitation</a:t>
            </a:r>
          </a:p>
        </p:txBody>
      </p:sp>
      <p:pic>
        <p:nvPicPr>
          <p:cNvPr id="4" name="Picture 6" descr="ns01">
            <a:extLst>
              <a:ext uri="{FF2B5EF4-FFF2-40B4-BE49-F238E27FC236}">
                <a16:creationId xmlns="" xmlns:a16="http://schemas.microsoft.com/office/drawing/2014/main" id="{446BC3BF-5762-42C2-8A71-533A7B753539}"/>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18538" y="3640015"/>
            <a:ext cx="6248400" cy="468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269265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 xmlns:a16="http://schemas.microsoft.com/office/drawing/2014/main" id="{89FE364A-F56E-4456-A4F6-C063AC53B2B9}"/>
              </a:ext>
            </a:extLst>
          </p:cNvPr>
          <p:cNvSpPr>
            <a:spLocks noChangeArrowheads="1"/>
          </p:cNvSpPr>
          <p:nvPr/>
        </p:nvSpPr>
        <p:spPr bwMode="auto">
          <a:xfrm>
            <a:off x="1905000" y="228600"/>
            <a:ext cx="838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000">
                <a:solidFill>
                  <a:schemeClr val="accent2"/>
                </a:solidFill>
                <a:latin typeface="Comic Sans MS" panose="030F0702030302020204" pitchFamily="66" charset="0"/>
              </a:rPr>
              <a:t>10. CUMULO</a:t>
            </a:r>
            <a:r>
              <a:rPr lang="en-US" altLang="en-US" sz="4000" u="sng">
                <a:solidFill>
                  <a:schemeClr val="accent2"/>
                </a:solidFill>
                <a:latin typeface="Comic Sans MS" panose="030F0702030302020204" pitchFamily="66" charset="0"/>
              </a:rPr>
              <a:t>NIMBUS</a:t>
            </a:r>
          </a:p>
        </p:txBody>
      </p:sp>
      <p:sp>
        <p:nvSpPr>
          <p:cNvPr id="25603" name="AutoShape 5">
            <a:extLst>
              <a:ext uri="{FF2B5EF4-FFF2-40B4-BE49-F238E27FC236}">
                <a16:creationId xmlns="" xmlns:a16="http://schemas.microsoft.com/office/drawing/2014/main" id="{A2D4FEED-DCBF-4E94-B175-0870F5C2A50F}"/>
              </a:ext>
            </a:extLst>
          </p:cNvPr>
          <p:cNvSpPr>
            <a:spLocks noChangeArrowheads="1"/>
          </p:cNvSpPr>
          <p:nvPr/>
        </p:nvSpPr>
        <p:spPr bwMode="auto">
          <a:xfrm>
            <a:off x="8763000" y="152400"/>
            <a:ext cx="533400" cy="838200"/>
          </a:xfrm>
          <a:prstGeom prst="lightningBol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pic>
        <p:nvPicPr>
          <p:cNvPr id="25604" name="Picture 7" descr="psc_cb_schmitz">
            <a:extLst>
              <a:ext uri="{FF2B5EF4-FFF2-40B4-BE49-F238E27FC236}">
                <a16:creationId xmlns="" xmlns:a16="http://schemas.microsoft.com/office/drawing/2014/main" id="{026B3B93-1F26-472D-955D-26B53BB9D710}"/>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057400" y="1600200"/>
            <a:ext cx="8096250" cy="3752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5" name="Rectangle 8">
            <a:extLst>
              <a:ext uri="{FF2B5EF4-FFF2-40B4-BE49-F238E27FC236}">
                <a16:creationId xmlns="" xmlns:a16="http://schemas.microsoft.com/office/drawing/2014/main" id="{36BD9949-09A5-4DB2-8F60-AD52BE1C75BA}"/>
              </a:ext>
            </a:extLst>
          </p:cNvPr>
          <p:cNvSpPr>
            <a:spLocks noChangeArrowheads="1"/>
          </p:cNvSpPr>
          <p:nvPr/>
        </p:nvSpPr>
        <p:spPr bwMode="auto">
          <a:xfrm>
            <a:off x="1524000" y="5403762"/>
            <a:ext cx="91440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solidFill>
                  <a:schemeClr val="bg1"/>
                </a:solidFill>
                <a:latin typeface="Comic Sans MS" panose="030F0702030302020204" pitchFamily="66" charset="0"/>
              </a:rPr>
              <a:t>These are the clouds that can produce </a:t>
            </a:r>
          </a:p>
          <a:p>
            <a:pPr algn="ctr" eaLnBrk="1" hangingPunct="1">
              <a:spcBef>
                <a:spcPct val="0"/>
              </a:spcBef>
              <a:buFontTx/>
              <a:buNone/>
            </a:pPr>
            <a:r>
              <a:rPr lang="en-US" altLang="en-US" sz="2400">
                <a:solidFill>
                  <a:srgbClr val="FF0000"/>
                </a:solidFill>
                <a:latin typeface="Comic Sans MS" panose="030F0702030302020204" pitchFamily="66" charset="0"/>
              </a:rPr>
              <a:t>lightning, thunder, heavy rains, hail, strong winds, and tornadoes.</a:t>
            </a:r>
            <a:r>
              <a:rPr lang="en-US" altLang="en-US" sz="2000">
                <a:solidFill>
                  <a:schemeClr val="bg1"/>
                </a:solidFill>
                <a:latin typeface="Comic Sans MS" panose="030F0702030302020204" pitchFamily="66" charset="0"/>
              </a:rPr>
              <a:t> </a:t>
            </a:r>
          </a:p>
        </p:txBody>
      </p:sp>
      <p:sp>
        <p:nvSpPr>
          <p:cNvPr id="25606" name="Rectangle 9">
            <a:extLst>
              <a:ext uri="{FF2B5EF4-FFF2-40B4-BE49-F238E27FC236}">
                <a16:creationId xmlns="" xmlns:a16="http://schemas.microsoft.com/office/drawing/2014/main" id="{8853D201-CD53-4778-AF2D-559C21F54F38}"/>
              </a:ext>
            </a:extLst>
          </p:cNvPr>
          <p:cNvSpPr>
            <a:spLocks noChangeArrowheads="1"/>
          </p:cNvSpPr>
          <p:nvPr/>
        </p:nvSpPr>
        <p:spPr bwMode="auto">
          <a:xfrm>
            <a:off x="5562600" y="1600200"/>
            <a:ext cx="46370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solidFill>
                  <a:schemeClr val="bg1"/>
                </a:solidFill>
                <a:latin typeface="Comic Sans MS" panose="030F0702030302020204" pitchFamily="66" charset="0"/>
              </a:rPr>
              <a:t>They usually have large anvil-shaped tops</a:t>
            </a:r>
            <a:r>
              <a:rPr lang="en-US" altLang="en-US" sz="2400"/>
              <a:t> </a:t>
            </a:r>
          </a:p>
        </p:txBody>
      </p:sp>
      <p:sp>
        <p:nvSpPr>
          <p:cNvPr id="25607" name="Line 10">
            <a:extLst>
              <a:ext uri="{FF2B5EF4-FFF2-40B4-BE49-F238E27FC236}">
                <a16:creationId xmlns="" xmlns:a16="http://schemas.microsoft.com/office/drawing/2014/main" id="{D16F482B-B8DD-4BB3-9BA8-FD3AE430066D}"/>
              </a:ext>
            </a:extLst>
          </p:cNvPr>
          <p:cNvSpPr>
            <a:spLocks noChangeShapeType="1"/>
          </p:cNvSpPr>
          <p:nvPr/>
        </p:nvSpPr>
        <p:spPr bwMode="auto">
          <a:xfrm flipH="1">
            <a:off x="6705600" y="2057400"/>
            <a:ext cx="1981200" cy="7620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CA"/>
          </a:p>
        </p:txBody>
      </p:sp>
      <p:sp>
        <p:nvSpPr>
          <p:cNvPr id="25608" name="Rectangle 12">
            <a:extLst>
              <a:ext uri="{FF2B5EF4-FFF2-40B4-BE49-F238E27FC236}">
                <a16:creationId xmlns="" xmlns:a16="http://schemas.microsoft.com/office/drawing/2014/main" id="{E44A882A-28EB-47FB-99C8-7BD276001221}"/>
              </a:ext>
            </a:extLst>
          </p:cNvPr>
          <p:cNvSpPr>
            <a:spLocks noChangeArrowheads="1"/>
          </p:cNvSpPr>
          <p:nvPr/>
        </p:nvSpPr>
        <p:spPr bwMode="auto">
          <a:xfrm>
            <a:off x="4267200" y="914400"/>
            <a:ext cx="45735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chemeClr val="accent2"/>
                </a:solidFill>
                <a:latin typeface="Comic Sans MS" panose="030F0702030302020204" pitchFamily="66" charset="0"/>
              </a:rPr>
              <a:t>Can extend above 60,000 feet</a:t>
            </a:r>
            <a:r>
              <a:rPr lang="en-US" altLang="en-US" sz="240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A87F5B-1B45-4553-9267-1281A1BD5595}"/>
              </a:ext>
            </a:extLst>
          </p:cNvPr>
          <p:cNvSpPr>
            <a:spLocks noGrp="1"/>
          </p:cNvSpPr>
          <p:nvPr>
            <p:ph type="title"/>
          </p:nvPr>
        </p:nvSpPr>
        <p:spPr/>
        <p:txBody>
          <a:bodyPr/>
          <a:lstStyle/>
          <a:p>
            <a:r>
              <a:rPr lang="en-US" dirty="0">
                <a:latin typeface="Arial"/>
                <a:cs typeface="Arial"/>
              </a:rPr>
              <a:t>Cloud in a bottle </a:t>
            </a:r>
            <a:r>
              <a:rPr lang="en-US" dirty="0" smtClean="0">
                <a:latin typeface="Arial"/>
                <a:cs typeface="Arial"/>
              </a:rPr>
              <a:t>demo</a:t>
            </a:r>
            <a:endParaRPr lang="en-US" dirty="0"/>
          </a:p>
        </p:txBody>
      </p:sp>
      <p:sp>
        <p:nvSpPr>
          <p:cNvPr id="3" name="Content Placeholder 2">
            <a:extLst>
              <a:ext uri="{FF2B5EF4-FFF2-40B4-BE49-F238E27FC236}">
                <a16:creationId xmlns="" xmlns:a16="http://schemas.microsoft.com/office/drawing/2014/main" id="{E50C3FAD-33FB-43FC-8C50-992B64D47440}"/>
              </a:ext>
            </a:extLst>
          </p:cNvPr>
          <p:cNvSpPr>
            <a:spLocks noGrp="1"/>
          </p:cNvSpPr>
          <p:nvPr>
            <p:ph idx="1"/>
          </p:nvPr>
        </p:nvSpPr>
        <p:spPr/>
        <p:txBody>
          <a:bodyPr vert="horz" lIns="91440" tIns="45720" rIns="91440" bIns="45720" rtlCol="0" anchor="t">
            <a:normAutofit/>
          </a:bodyPr>
          <a:lstStyle/>
          <a:p>
            <a:r>
              <a:rPr lang="en-US" dirty="0">
                <a:latin typeface="Arial"/>
                <a:cs typeface="Arial"/>
                <a:hlinkClick r:id="rId2"/>
              </a:rPr>
              <a:t>https://www.youtube.com/watch?v=G70y90BVes4</a:t>
            </a:r>
            <a:endParaRPr lang="en-US" dirty="0">
              <a:latin typeface="Arial"/>
              <a:cs typeface="Arial"/>
            </a:endParaRPr>
          </a:p>
          <a:p>
            <a:endParaRPr lang="en-US" dirty="0"/>
          </a:p>
        </p:txBody>
      </p:sp>
    </p:spTree>
    <p:extLst>
      <p:ext uri="{BB962C8B-B14F-4D97-AF65-F5344CB8AC3E}">
        <p14:creationId xmlns="" xmlns:p14="http://schemas.microsoft.com/office/powerpoint/2010/main" val="6877357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Text Box 2">
            <a:extLst>
              <a:ext uri="{FF2B5EF4-FFF2-40B4-BE49-F238E27FC236}">
                <a16:creationId xmlns="" xmlns:a16="http://schemas.microsoft.com/office/drawing/2014/main" id="{335AA69F-2C1C-4E78-858E-54D6B8B4BEB9}"/>
              </a:ext>
            </a:extLst>
          </p:cNvPr>
          <p:cNvSpPr txBox="1">
            <a:spLocks noChangeArrowheads="1"/>
          </p:cNvSpPr>
          <p:nvPr/>
        </p:nvSpPr>
        <p:spPr bwMode="auto">
          <a:xfrm>
            <a:off x="1676400" y="304800"/>
            <a:ext cx="88392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3600" u="sng">
                <a:solidFill>
                  <a:srgbClr val="008000"/>
                </a:solidFill>
                <a:effectLst>
                  <a:outerShdw blurRad="38100" dist="38100" dir="2700000" algn="tl">
                    <a:srgbClr val="000000"/>
                  </a:outerShdw>
                </a:effectLst>
                <a:latin typeface="Times New Roman" panose="02020603050405020304" pitchFamily="18" charset="0"/>
              </a:rPr>
              <a:t>Cloud Type by Rain</a:t>
            </a:r>
            <a:endParaRPr lang="en-US" altLang="en-US" sz="3600" u="sng">
              <a:effectLst>
                <a:outerShdw blurRad="38100" dist="38100" dir="2700000" algn="tl">
                  <a:srgbClr val="000000"/>
                </a:outerShdw>
              </a:effectLst>
              <a:latin typeface="Times New Roman" panose="02020603050405020304" pitchFamily="18" charset="0"/>
            </a:endParaRPr>
          </a:p>
        </p:txBody>
      </p:sp>
      <p:sp>
        <p:nvSpPr>
          <p:cNvPr id="207877" name="Rectangle 5">
            <a:extLst>
              <a:ext uri="{FF2B5EF4-FFF2-40B4-BE49-F238E27FC236}">
                <a16:creationId xmlns="" xmlns:a16="http://schemas.microsoft.com/office/drawing/2014/main" id="{A959FF47-6805-4E76-B45D-7B7F700BC3B0}"/>
              </a:ext>
            </a:extLst>
          </p:cNvPr>
          <p:cNvSpPr>
            <a:spLocks noChangeArrowheads="1"/>
          </p:cNvSpPr>
          <p:nvPr/>
        </p:nvSpPr>
        <p:spPr bwMode="auto">
          <a:xfrm>
            <a:off x="1600200" y="990600"/>
            <a:ext cx="8991600" cy="76200"/>
          </a:xfrm>
          <a:prstGeom prst="rect">
            <a:avLst/>
          </a:prstGeom>
          <a:solidFill>
            <a:srgbClr val="99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07879" name="Rectangle 7">
            <a:extLst>
              <a:ext uri="{FF2B5EF4-FFF2-40B4-BE49-F238E27FC236}">
                <a16:creationId xmlns="" xmlns:a16="http://schemas.microsoft.com/office/drawing/2014/main" id="{A961A794-22F6-4E15-A813-1B7A08BBEB4D}"/>
              </a:ext>
            </a:extLst>
          </p:cNvPr>
          <p:cNvSpPr>
            <a:spLocks noGrp="1" noChangeArrowheads="1"/>
          </p:cNvSpPr>
          <p:nvPr>
            <p:ph type="body" sz="half" idx="1"/>
          </p:nvPr>
        </p:nvSpPr>
        <p:spPr>
          <a:xfrm>
            <a:off x="1524000" y="1143000"/>
            <a:ext cx="8915400" cy="1066800"/>
          </a:xfrm>
          <a:noFill/>
          <a:ln/>
        </p:spPr>
        <p:txBody>
          <a:bodyPr/>
          <a:lstStyle/>
          <a:p>
            <a:pPr algn="ctr"/>
            <a:r>
              <a:rPr lang="en-US" altLang="en-US" sz="2000" b="1"/>
              <a:t>Finally, we can classify them based on the </a:t>
            </a:r>
            <a:r>
              <a:rPr lang="en-US" altLang="en-US" sz="2000" b="1">
                <a:solidFill>
                  <a:srgbClr val="FF0000"/>
                </a:solidFill>
              </a:rPr>
              <a:t>presence of rain</a:t>
            </a:r>
          </a:p>
          <a:p>
            <a:pPr algn="ctr"/>
            <a:r>
              <a:rPr lang="en-US" altLang="en-US" sz="2000" b="1" u="sng">
                <a:solidFill>
                  <a:srgbClr val="FF0000"/>
                </a:solidFill>
              </a:rPr>
              <a:t>Nimbus:</a:t>
            </a:r>
            <a:r>
              <a:rPr lang="en-US" altLang="en-US" sz="2000" b="1">
                <a:solidFill>
                  <a:srgbClr val="FF0000"/>
                </a:solidFill>
              </a:rPr>
              <a:t> </a:t>
            </a:r>
            <a:r>
              <a:rPr lang="en-US" altLang="en-US" sz="2000" b="1"/>
              <a:t>any cloud that rains</a:t>
            </a:r>
          </a:p>
        </p:txBody>
      </p:sp>
      <p:pic>
        <p:nvPicPr>
          <p:cNvPr id="207880" name="Picture 8">
            <a:extLst>
              <a:ext uri="{FF2B5EF4-FFF2-40B4-BE49-F238E27FC236}">
                <a16:creationId xmlns="" xmlns:a16="http://schemas.microsoft.com/office/drawing/2014/main" id="{977FEAF9-68DD-418D-B40D-AEB2040763D3}"/>
              </a:ext>
            </a:extLst>
          </p:cNvPr>
          <p:cNvPicPr>
            <a:picLocks noGrp="1" noChangeAspect="1" noChangeArrowheads="1"/>
          </p:cNvPicPr>
          <p:nvPr>
            <p:ph sz="quarter" idx="2"/>
          </p:nvPr>
        </p:nvPicPr>
        <p:blipFill>
          <a:blip r:embed="rId3">
            <a:extLst>
              <a:ext uri="{28A0092B-C50C-407E-A947-70E740481C1C}">
                <a14:useLocalDpi xmlns="" xmlns:a14="http://schemas.microsoft.com/office/drawing/2010/main" val="0"/>
              </a:ext>
            </a:extLst>
          </a:blip>
          <a:srcRect/>
          <a:stretch>
            <a:fillRect/>
          </a:stretch>
        </p:blipFill>
        <p:spPr>
          <a:xfrm>
            <a:off x="1676400" y="3733800"/>
            <a:ext cx="4114800" cy="3124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207881" name="Picture 9">
            <a:extLst>
              <a:ext uri="{FF2B5EF4-FFF2-40B4-BE49-F238E27FC236}">
                <a16:creationId xmlns="" xmlns:a16="http://schemas.microsoft.com/office/drawing/2014/main" id="{44453527-27F6-47FC-A34B-0B7ED812ABA9}"/>
              </a:ext>
            </a:extLst>
          </p:cNvPr>
          <p:cNvPicPr>
            <a:picLocks noGrp="1" noChangeAspect="1" noChangeArrowheads="1"/>
          </p:cNvPicPr>
          <p:nvPr>
            <p:ph sz="quarter" idx="3"/>
          </p:nvPr>
        </p:nvPicPr>
        <p:blipFill>
          <a:blip r:embed="rId4">
            <a:extLst>
              <a:ext uri="{28A0092B-C50C-407E-A947-70E740481C1C}">
                <a14:useLocalDpi xmlns="" xmlns:a14="http://schemas.microsoft.com/office/drawing/2010/main" val="0"/>
              </a:ext>
            </a:extLst>
          </a:blip>
          <a:srcRect l="25000"/>
          <a:stretch>
            <a:fillRect/>
          </a:stretch>
        </p:blipFill>
        <p:spPr>
          <a:xfrm>
            <a:off x="6248400" y="3733800"/>
            <a:ext cx="4267200" cy="3124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207882" name="Text Box 10">
            <a:extLst>
              <a:ext uri="{FF2B5EF4-FFF2-40B4-BE49-F238E27FC236}">
                <a16:creationId xmlns="" xmlns:a16="http://schemas.microsoft.com/office/drawing/2014/main" id="{B8BD7A64-FA0A-46DA-A778-3C469B6D5E38}"/>
              </a:ext>
            </a:extLst>
          </p:cNvPr>
          <p:cNvSpPr txBox="1">
            <a:spLocks noChangeArrowheads="1"/>
          </p:cNvSpPr>
          <p:nvPr/>
        </p:nvSpPr>
        <p:spPr bwMode="auto">
          <a:xfrm>
            <a:off x="1676400" y="2133601"/>
            <a:ext cx="4267200"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u="sng">
                <a:solidFill>
                  <a:schemeClr val="folHlink"/>
                </a:solidFill>
                <a:effectLst>
                  <a:outerShdw blurRad="38100" dist="38100" dir="2700000" algn="tl">
                    <a:srgbClr val="000000"/>
                  </a:outerShdw>
                </a:effectLst>
                <a:latin typeface="Times New Roman" panose="02020603050405020304" pitchFamily="18" charset="0"/>
              </a:rPr>
              <a:t>Cumulonimbus:</a:t>
            </a:r>
            <a:r>
              <a:rPr lang="en-US" altLang="en-US">
                <a:solidFill>
                  <a:srgbClr val="000000"/>
                </a:solidFill>
                <a:latin typeface="Verdana" panose="020B0604030504040204" pitchFamily="34" charset="0"/>
              </a:rPr>
              <a:t> </a:t>
            </a:r>
            <a:r>
              <a:rPr lang="en-US" altLang="en-US">
                <a:effectLst>
                  <a:outerShdw blurRad="38100" dist="38100" dir="2700000" algn="tl">
                    <a:srgbClr val="000000"/>
                  </a:outerShdw>
                </a:effectLst>
              </a:rPr>
              <a:t>taller, towering versions of cumulus clouds. Their height can be from two to five miles. These clouds often form thunderstorms.</a:t>
            </a:r>
          </a:p>
        </p:txBody>
      </p:sp>
      <p:sp>
        <p:nvSpPr>
          <p:cNvPr id="207883" name="Text Box 11">
            <a:extLst>
              <a:ext uri="{FF2B5EF4-FFF2-40B4-BE49-F238E27FC236}">
                <a16:creationId xmlns="" xmlns:a16="http://schemas.microsoft.com/office/drawing/2014/main" id="{ED6602E2-4BF2-41AB-A45A-01273F63F786}"/>
              </a:ext>
            </a:extLst>
          </p:cNvPr>
          <p:cNvSpPr txBox="1">
            <a:spLocks noChangeArrowheads="1"/>
          </p:cNvSpPr>
          <p:nvPr/>
        </p:nvSpPr>
        <p:spPr bwMode="auto">
          <a:xfrm>
            <a:off x="6096001" y="2057401"/>
            <a:ext cx="4733925"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u="sng">
                <a:solidFill>
                  <a:schemeClr val="folHlink"/>
                </a:solidFill>
                <a:effectLst>
                  <a:outerShdw blurRad="38100" dist="38100" dir="2700000" algn="tl">
                    <a:srgbClr val="000000"/>
                  </a:outerShdw>
                </a:effectLst>
                <a:latin typeface="Times New Roman" panose="02020603050405020304" pitchFamily="18" charset="0"/>
              </a:rPr>
              <a:t>Nimbostratus:</a:t>
            </a:r>
            <a:r>
              <a:rPr lang="en-US" altLang="en-US">
                <a:latin typeface="Times New Roman" panose="02020603050405020304" pitchFamily="18" charset="0"/>
              </a:rPr>
              <a:t> low, flat clouds that </a:t>
            </a:r>
            <a:r>
              <a:rPr lang="en-US" altLang="en-US">
                <a:effectLst>
                  <a:outerShdw blurRad="38100" dist="38100" dir="2700000" algn="tl">
                    <a:srgbClr val="000000"/>
                  </a:outerShdw>
                </a:effectLst>
              </a:rPr>
              <a:t>are often associated with steady precipitation and occur in thick, continuous layers and are often dark gray in color. </a:t>
            </a:r>
            <a:endParaRPr lang="en-US" altLang="en-US">
              <a:effectLst>
                <a:outerShdw blurRad="38100" dist="38100" dir="2700000" algn="tl">
                  <a:srgbClr val="000000"/>
                </a:outerShdw>
              </a:effectLst>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07874"/>
                                        </p:tgtEl>
                                        <p:attrNameLst>
                                          <p:attrName>style.visibility</p:attrName>
                                        </p:attrNameLst>
                                      </p:cBhvr>
                                      <p:to>
                                        <p:strVal val="visible"/>
                                      </p:to>
                                    </p:set>
                                    <p:anim to="" calcmode="lin" valueType="num">
                                      <p:cBhvr>
                                        <p:cTn id="7" dur="1" fill="hold"/>
                                        <p:tgtEl>
                                          <p:spTgt spid="20787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207879">
                                            <p:txEl>
                                              <p:pRg st="0" end="0"/>
                                            </p:txEl>
                                          </p:spTgt>
                                        </p:tgtEl>
                                        <p:attrNameLst>
                                          <p:attrName>style.visibility</p:attrName>
                                        </p:attrNameLst>
                                      </p:cBhvr>
                                      <p:to>
                                        <p:strVal val="visible"/>
                                      </p:to>
                                    </p:set>
                                    <p:anim calcmode="lin" valueType="num">
                                      <p:cBhvr>
                                        <p:cTn id="12" dur="1000" fill="hold"/>
                                        <p:tgtEl>
                                          <p:spTgt spid="207879">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07879">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20787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0787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207879">
                                            <p:txEl>
                                              <p:pRg st="1" end="1"/>
                                            </p:txEl>
                                          </p:spTgt>
                                        </p:tgtEl>
                                        <p:attrNameLst>
                                          <p:attrName>style.visibility</p:attrName>
                                        </p:attrNameLst>
                                      </p:cBhvr>
                                      <p:to>
                                        <p:strVal val="visible"/>
                                      </p:to>
                                    </p:set>
                                    <p:anim calcmode="lin" valueType="num">
                                      <p:cBhvr>
                                        <p:cTn id="20" dur="1000" fill="hold"/>
                                        <p:tgtEl>
                                          <p:spTgt spid="207879">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207879">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20787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20787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207882"/>
                                        </p:tgtEl>
                                        <p:attrNameLst>
                                          <p:attrName>style.visibility</p:attrName>
                                        </p:attrNameLst>
                                      </p:cBhvr>
                                      <p:to>
                                        <p:strVal val="visible"/>
                                      </p:to>
                                    </p:set>
                                    <p:anim calcmode="lin" valueType="num">
                                      <p:cBhvr>
                                        <p:cTn id="28" dur="500" fill="hold"/>
                                        <p:tgtEl>
                                          <p:spTgt spid="207882"/>
                                        </p:tgtEl>
                                        <p:attrNameLst>
                                          <p:attrName>ppt_w</p:attrName>
                                        </p:attrNameLst>
                                      </p:cBhvr>
                                      <p:tavLst>
                                        <p:tav tm="0">
                                          <p:val>
                                            <p:fltVal val="0"/>
                                          </p:val>
                                        </p:tav>
                                        <p:tav tm="100000">
                                          <p:val>
                                            <p:strVal val="#ppt_w"/>
                                          </p:val>
                                        </p:tav>
                                      </p:tavLst>
                                    </p:anim>
                                    <p:anim calcmode="lin" valueType="num">
                                      <p:cBhvr>
                                        <p:cTn id="29" dur="500" fill="hold"/>
                                        <p:tgtEl>
                                          <p:spTgt spid="207882"/>
                                        </p:tgtEl>
                                        <p:attrNameLst>
                                          <p:attrName>ppt_h</p:attrName>
                                        </p:attrNameLst>
                                      </p:cBhvr>
                                      <p:tavLst>
                                        <p:tav tm="0">
                                          <p:val>
                                            <p:fltVal val="0"/>
                                          </p:val>
                                        </p:tav>
                                        <p:tav tm="100000">
                                          <p:val>
                                            <p:strVal val="#ppt_h"/>
                                          </p:val>
                                        </p:tav>
                                      </p:tavLst>
                                    </p:anim>
                                    <p:anim calcmode="lin" valueType="num">
                                      <p:cBhvr>
                                        <p:cTn id="30" dur="500" fill="hold"/>
                                        <p:tgtEl>
                                          <p:spTgt spid="207882"/>
                                        </p:tgtEl>
                                        <p:attrNameLst>
                                          <p:attrName>ppt_x</p:attrName>
                                        </p:attrNameLst>
                                      </p:cBhvr>
                                      <p:tavLst>
                                        <p:tav tm="0">
                                          <p:val>
                                            <p:fltVal val="0.5"/>
                                          </p:val>
                                        </p:tav>
                                        <p:tav tm="100000">
                                          <p:val>
                                            <p:strVal val="#ppt_x"/>
                                          </p:val>
                                        </p:tav>
                                      </p:tavLst>
                                    </p:anim>
                                    <p:anim calcmode="lin" valueType="num">
                                      <p:cBhvr>
                                        <p:cTn id="31" dur="500" fill="hold"/>
                                        <p:tgtEl>
                                          <p:spTgt spid="207882"/>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36" fill="hold" nodeType="clickEffect">
                                  <p:stCondLst>
                                    <p:cond delay="0"/>
                                  </p:stCondLst>
                                  <p:childTnLst>
                                    <p:set>
                                      <p:cBhvr>
                                        <p:cTn id="35" dur="1" fill="hold">
                                          <p:stCondLst>
                                            <p:cond delay="0"/>
                                          </p:stCondLst>
                                        </p:cTn>
                                        <p:tgtEl>
                                          <p:spTgt spid="207880"/>
                                        </p:tgtEl>
                                        <p:attrNameLst>
                                          <p:attrName>style.visibility</p:attrName>
                                        </p:attrNameLst>
                                      </p:cBhvr>
                                      <p:to>
                                        <p:strVal val="visible"/>
                                      </p:to>
                                    </p:set>
                                    <p:anim calcmode="lin" valueType="num">
                                      <p:cBhvr>
                                        <p:cTn id="36" dur="500" fill="hold"/>
                                        <p:tgtEl>
                                          <p:spTgt spid="207880"/>
                                        </p:tgtEl>
                                        <p:attrNameLst>
                                          <p:attrName>ppt_w</p:attrName>
                                        </p:attrNameLst>
                                      </p:cBhvr>
                                      <p:tavLst>
                                        <p:tav tm="0">
                                          <p:val>
                                            <p:strVal val="(6*min(max(#ppt_w*#ppt_h,.3),1)-7.4)/-.7*#ppt_w"/>
                                          </p:val>
                                        </p:tav>
                                        <p:tav tm="100000">
                                          <p:val>
                                            <p:strVal val="#ppt_w"/>
                                          </p:val>
                                        </p:tav>
                                      </p:tavLst>
                                    </p:anim>
                                    <p:anim calcmode="lin" valueType="num">
                                      <p:cBhvr>
                                        <p:cTn id="37" dur="500" fill="hold"/>
                                        <p:tgtEl>
                                          <p:spTgt spid="207880"/>
                                        </p:tgtEl>
                                        <p:attrNameLst>
                                          <p:attrName>ppt_h</p:attrName>
                                        </p:attrNameLst>
                                      </p:cBhvr>
                                      <p:tavLst>
                                        <p:tav tm="0">
                                          <p:val>
                                            <p:strVal val="(6*min(max(#ppt_w*#ppt_h,.3),1)-7.4)/-.7*#ppt_h"/>
                                          </p:val>
                                        </p:tav>
                                        <p:tav tm="100000">
                                          <p:val>
                                            <p:strVal val="#ppt_h"/>
                                          </p:val>
                                        </p:tav>
                                      </p:tavLst>
                                    </p:anim>
                                    <p:anim calcmode="lin" valueType="num">
                                      <p:cBhvr>
                                        <p:cTn id="38" dur="500" fill="hold"/>
                                        <p:tgtEl>
                                          <p:spTgt spid="207880"/>
                                        </p:tgtEl>
                                        <p:attrNameLst>
                                          <p:attrName>ppt_x</p:attrName>
                                        </p:attrNameLst>
                                      </p:cBhvr>
                                      <p:tavLst>
                                        <p:tav tm="0">
                                          <p:val>
                                            <p:fltVal val="0.5"/>
                                          </p:val>
                                        </p:tav>
                                        <p:tav tm="100000">
                                          <p:val>
                                            <p:strVal val="#ppt_x"/>
                                          </p:val>
                                        </p:tav>
                                      </p:tavLst>
                                    </p:anim>
                                    <p:anim calcmode="lin" valueType="num">
                                      <p:cBhvr>
                                        <p:cTn id="39" dur="500" fill="hold"/>
                                        <p:tgtEl>
                                          <p:spTgt spid="207880"/>
                                        </p:tgtEl>
                                        <p:attrNameLst>
                                          <p:attrName>ppt_y</p:attrName>
                                        </p:attrNameLst>
                                      </p:cBhvr>
                                      <p:tavLst>
                                        <p:tav tm="0">
                                          <p:val>
                                            <p:strVal val="1+(6*min(max(#ppt_w*#ppt_h,.3),1)-7.4)/-.7*#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36" fill="hold" grpId="0" nodeType="clickEffect">
                                  <p:stCondLst>
                                    <p:cond delay="0"/>
                                  </p:stCondLst>
                                  <p:childTnLst>
                                    <p:set>
                                      <p:cBhvr>
                                        <p:cTn id="43" dur="1" fill="hold">
                                          <p:stCondLst>
                                            <p:cond delay="0"/>
                                          </p:stCondLst>
                                        </p:cTn>
                                        <p:tgtEl>
                                          <p:spTgt spid="207883"/>
                                        </p:tgtEl>
                                        <p:attrNameLst>
                                          <p:attrName>style.visibility</p:attrName>
                                        </p:attrNameLst>
                                      </p:cBhvr>
                                      <p:to>
                                        <p:strVal val="visible"/>
                                      </p:to>
                                    </p:set>
                                    <p:anim calcmode="lin" valueType="num">
                                      <p:cBhvr>
                                        <p:cTn id="44" dur="500" fill="hold"/>
                                        <p:tgtEl>
                                          <p:spTgt spid="207883"/>
                                        </p:tgtEl>
                                        <p:attrNameLst>
                                          <p:attrName>ppt_w</p:attrName>
                                        </p:attrNameLst>
                                      </p:cBhvr>
                                      <p:tavLst>
                                        <p:tav tm="0">
                                          <p:val>
                                            <p:strVal val="(6*min(max(#ppt_w*#ppt_h,.3),1)-7.4)/-.7*#ppt_w"/>
                                          </p:val>
                                        </p:tav>
                                        <p:tav tm="100000">
                                          <p:val>
                                            <p:strVal val="#ppt_w"/>
                                          </p:val>
                                        </p:tav>
                                      </p:tavLst>
                                    </p:anim>
                                    <p:anim calcmode="lin" valueType="num">
                                      <p:cBhvr>
                                        <p:cTn id="45" dur="500" fill="hold"/>
                                        <p:tgtEl>
                                          <p:spTgt spid="207883"/>
                                        </p:tgtEl>
                                        <p:attrNameLst>
                                          <p:attrName>ppt_h</p:attrName>
                                        </p:attrNameLst>
                                      </p:cBhvr>
                                      <p:tavLst>
                                        <p:tav tm="0">
                                          <p:val>
                                            <p:strVal val="(6*min(max(#ppt_w*#ppt_h,.3),1)-7.4)/-.7*#ppt_h"/>
                                          </p:val>
                                        </p:tav>
                                        <p:tav tm="100000">
                                          <p:val>
                                            <p:strVal val="#ppt_h"/>
                                          </p:val>
                                        </p:tav>
                                      </p:tavLst>
                                    </p:anim>
                                    <p:anim calcmode="lin" valueType="num">
                                      <p:cBhvr>
                                        <p:cTn id="46" dur="500" fill="hold"/>
                                        <p:tgtEl>
                                          <p:spTgt spid="207883"/>
                                        </p:tgtEl>
                                        <p:attrNameLst>
                                          <p:attrName>ppt_x</p:attrName>
                                        </p:attrNameLst>
                                      </p:cBhvr>
                                      <p:tavLst>
                                        <p:tav tm="0">
                                          <p:val>
                                            <p:fltVal val="0.5"/>
                                          </p:val>
                                        </p:tav>
                                        <p:tav tm="100000">
                                          <p:val>
                                            <p:strVal val="#ppt_x"/>
                                          </p:val>
                                        </p:tav>
                                      </p:tavLst>
                                    </p:anim>
                                    <p:anim calcmode="lin" valueType="num">
                                      <p:cBhvr>
                                        <p:cTn id="47" dur="500" fill="hold"/>
                                        <p:tgtEl>
                                          <p:spTgt spid="207883"/>
                                        </p:tgtEl>
                                        <p:attrNameLst>
                                          <p:attrName>ppt_y</p:attrName>
                                        </p:attrNameLst>
                                      </p:cBhvr>
                                      <p:tavLst>
                                        <p:tav tm="0">
                                          <p:val>
                                            <p:strVal val="1+(6*min(max(#ppt_w*#ppt_h,.3),1)-7.4)/-.7*#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528" fill="hold" nodeType="clickEffect">
                                  <p:stCondLst>
                                    <p:cond delay="0"/>
                                  </p:stCondLst>
                                  <p:childTnLst>
                                    <p:set>
                                      <p:cBhvr>
                                        <p:cTn id="51" dur="1" fill="hold">
                                          <p:stCondLst>
                                            <p:cond delay="0"/>
                                          </p:stCondLst>
                                        </p:cTn>
                                        <p:tgtEl>
                                          <p:spTgt spid="207881"/>
                                        </p:tgtEl>
                                        <p:attrNameLst>
                                          <p:attrName>style.visibility</p:attrName>
                                        </p:attrNameLst>
                                      </p:cBhvr>
                                      <p:to>
                                        <p:strVal val="visible"/>
                                      </p:to>
                                    </p:set>
                                    <p:anim calcmode="lin" valueType="num">
                                      <p:cBhvr>
                                        <p:cTn id="52" dur="500" fill="hold"/>
                                        <p:tgtEl>
                                          <p:spTgt spid="207881"/>
                                        </p:tgtEl>
                                        <p:attrNameLst>
                                          <p:attrName>ppt_w</p:attrName>
                                        </p:attrNameLst>
                                      </p:cBhvr>
                                      <p:tavLst>
                                        <p:tav tm="0">
                                          <p:val>
                                            <p:fltVal val="0"/>
                                          </p:val>
                                        </p:tav>
                                        <p:tav tm="100000">
                                          <p:val>
                                            <p:strVal val="#ppt_w"/>
                                          </p:val>
                                        </p:tav>
                                      </p:tavLst>
                                    </p:anim>
                                    <p:anim calcmode="lin" valueType="num">
                                      <p:cBhvr>
                                        <p:cTn id="53" dur="500" fill="hold"/>
                                        <p:tgtEl>
                                          <p:spTgt spid="207881"/>
                                        </p:tgtEl>
                                        <p:attrNameLst>
                                          <p:attrName>ppt_h</p:attrName>
                                        </p:attrNameLst>
                                      </p:cBhvr>
                                      <p:tavLst>
                                        <p:tav tm="0">
                                          <p:val>
                                            <p:fltVal val="0"/>
                                          </p:val>
                                        </p:tav>
                                        <p:tav tm="100000">
                                          <p:val>
                                            <p:strVal val="#ppt_h"/>
                                          </p:val>
                                        </p:tav>
                                      </p:tavLst>
                                    </p:anim>
                                    <p:anim calcmode="lin" valueType="num">
                                      <p:cBhvr>
                                        <p:cTn id="54" dur="500" fill="hold"/>
                                        <p:tgtEl>
                                          <p:spTgt spid="207881"/>
                                        </p:tgtEl>
                                        <p:attrNameLst>
                                          <p:attrName>ppt_x</p:attrName>
                                        </p:attrNameLst>
                                      </p:cBhvr>
                                      <p:tavLst>
                                        <p:tav tm="0">
                                          <p:val>
                                            <p:fltVal val="0.5"/>
                                          </p:val>
                                        </p:tav>
                                        <p:tav tm="100000">
                                          <p:val>
                                            <p:strVal val="#ppt_x"/>
                                          </p:val>
                                        </p:tav>
                                      </p:tavLst>
                                    </p:anim>
                                    <p:anim calcmode="lin" valueType="num">
                                      <p:cBhvr>
                                        <p:cTn id="55" dur="500" fill="hold"/>
                                        <p:tgtEl>
                                          <p:spTgt spid="2078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4" grpId="0" autoUpdateAnimBg="0"/>
      <p:bldP spid="207879" grpId="0" build="p" autoUpdateAnimBg="0"/>
      <p:bldP spid="207882" grpId="0" autoUpdateAnimBg="0"/>
      <p:bldP spid="207883"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the Clouds Tell Us</a:t>
            </a:r>
          </a:p>
        </p:txBody>
      </p:sp>
      <p:sp>
        <p:nvSpPr>
          <p:cNvPr id="3" name="Content Placeholder 2"/>
          <p:cNvSpPr>
            <a:spLocks noGrp="1"/>
          </p:cNvSpPr>
          <p:nvPr>
            <p:ph idx="1"/>
          </p:nvPr>
        </p:nvSpPr>
        <p:spPr>
          <a:xfrm>
            <a:off x="838199" y="1600201"/>
            <a:ext cx="10955215" cy="4525963"/>
          </a:xfrm>
        </p:spPr>
        <p:txBody>
          <a:bodyPr>
            <a:noAutofit/>
          </a:bodyPr>
          <a:lstStyle/>
          <a:p>
            <a:r>
              <a:rPr lang="en-CA" dirty="0"/>
              <a:t>Cirrus </a:t>
            </a:r>
            <a:r>
              <a:rPr lang="en-CA" i="1" dirty="0">
                <a:solidFill>
                  <a:schemeClr val="tx2">
                    <a:lumMod val="60000"/>
                    <a:lumOff val="40000"/>
                  </a:schemeClr>
                </a:solidFill>
              </a:rPr>
              <a:t>(high) </a:t>
            </a:r>
            <a:r>
              <a:rPr lang="en-CA" dirty="0"/>
              <a:t>– fine weather </a:t>
            </a:r>
          </a:p>
          <a:p>
            <a:r>
              <a:rPr lang="en-CA" dirty="0"/>
              <a:t>Cirrocumulus </a:t>
            </a:r>
            <a:r>
              <a:rPr lang="en-CA" i="1" dirty="0">
                <a:solidFill>
                  <a:schemeClr val="tx2">
                    <a:lumMod val="60000"/>
                    <a:lumOff val="40000"/>
                  </a:schemeClr>
                </a:solidFill>
              </a:rPr>
              <a:t>(high puffy)</a:t>
            </a:r>
            <a:r>
              <a:rPr lang="en-CA" dirty="0"/>
              <a:t> – unsettled weather</a:t>
            </a:r>
          </a:p>
          <a:p>
            <a:r>
              <a:rPr lang="en-CA" dirty="0"/>
              <a:t>Cirrostratus </a:t>
            </a:r>
            <a:r>
              <a:rPr lang="en-CA" i="1" dirty="0">
                <a:solidFill>
                  <a:schemeClr val="tx2">
                    <a:lumMod val="60000"/>
                    <a:lumOff val="40000"/>
                  </a:schemeClr>
                </a:solidFill>
              </a:rPr>
              <a:t>(high horizontal)</a:t>
            </a:r>
            <a:r>
              <a:rPr lang="en-CA" dirty="0"/>
              <a:t> – approaching rain or snow</a:t>
            </a:r>
          </a:p>
          <a:p>
            <a:r>
              <a:rPr lang="en-CA" dirty="0"/>
              <a:t>Altostratus – rain or snow likely if cloud thickens</a:t>
            </a:r>
          </a:p>
          <a:p>
            <a:r>
              <a:rPr lang="en-CA" dirty="0"/>
              <a:t>Nimbostratus – rain or snow!</a:t>
            </a:r>
          </a:p>
          <a:p>
            <a:r>
              <a:rPr lang="en-CA" dirty="0"/>
              <a:t>Stratus – maybe light rain or drizzle</a:t>
            </a:r>
          </a:p>
          <a:p>
            <a:r>
              <a:rPr lang="en-CA" dirty="0"/>
              <a:t>Cumulus – sunny days</a:t>
            </a:r>
          </a:p>
          <a:p>
            <a:r>
              <a:rPr lang="en-CA" dirty="0"/>
              <a:t>Cumulonimbus – thunderstorms, showers, hail</a:t>
            </a:r>
          </a:p>
        </p:txBody>
      </p:sp>
    </p:spTree>
    <p:extLst>
      <p:ext uri="{BB962C8B-B14F-4D97-AF65-F5344CB8AC3E}">
        <p14:creationId xmlns="" xmlns:p14="http://schemas.microsoft.com/office/powerpoint/2010/main" val="40725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the Clouds Tell Us</a:t>
            </a:r>
          </a:p>
        </p:txBody>
      </p:sp>
      <p:sp>
        <p:nvSpPr>
          <p:cNvPr id="3" name="Content Placeholder 2"/>
          <p:cNvSpPr>
            <a:spLocks noGrp="1"/>
          </p:cNvSpPr>
          <p:nvPr>
            <p:ph idx="1"/>
          </p:nvPr>
        </p:nvSpPr>
        <p:spPr>
          <a:xfrm>
            <a:off x="211015" y="1600201"/>
            <a:ext cx="11652739" cy="4525963"/>
          </a:xfrm>
        </p:spPr>
        <p:txBody>
          <a:bodyPr>
            <a:normAutofit/>
          </a:bodyPr>
          <a:lstStyle/>
          <a:p>
            <a:r>
              <a:rPr lang="en-CA" dirty="0"/>
              <a:t>Dark clouds – storm clouds, high water droplet content and density, so they block light</a:t>
            </a:r>
          </a:p>
          <a:p>
            <a:r>
              <a:rPr lang="en-CA" dirty="0"/>
              <a:t>Green tinge – thunderstorm clouds whose ice particles scatter light</a:t>
            </a:r>
          </a:p>
          <a:p>
            <a:r>
              <a:rPr lang="en-CA" dirty="0"/>
              <a:t>Yellow tinge – contains smoke (forest fires)</a:t>
            </a:r>
          </a:p>
          <a:p>
            <a:endParaRPr lang="en-CA" dirty="0"/>
          </a:p>
        </p:txBody>
      </p:sp>
    </p:spTree>
    <p:extLst>
      <p:ext uri="{BB962C8B-B14F-4D97-AF65-F5344CB8AC3E}">
        <p14:creationId xmlns="" xmlns:p14="http://schemas.microsoft.com/office/powerpoint/2010/main" val="243640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90D66A-D0D5-4B8C-901A-53BD2D879913}"/>
              </a:ext>
            </a:extLst>
          </p:cNvPr>
          <p:cNvSpPr>
            <a:spLocks noGrp="1"/>
          </p:cNvSpPr>
          <p:nvPr>
            <p:ph type="title"/>
          </p:nvPr>
        </p:nvSpPr>
        <p:spPr/>
        <p:txBody>
          <a:bodyPr/>
          <a:lstStyle/>
          <a:p>
            <a:endParaRPr lang="en-CA"/>
          </a:p>
        </p:txBody>
      </p:sp>
      <p:pic>
        <p:nvPicPr>
          <p:cNvPr id="4" name="Content Placeholder 3">
            <a:extLst>
              <a:ext uri="{FF2B5EF4-FFF2-40B4-BE49-F238E27FC236}">
                <a16:creationId xmlns="" xmlns:a16="http://schemas.microsoft.com/office/drawing/2014/main" id="{9996F0EA-72E0-4A1F-AACD-35F3957F4CA6}"/>
              </a:ext>
            </a:extLst>
          </p:cNvPr>
          <p:cNvPicPr>
            <a:picLocks noGrp="1" noChangeAspect="1"/>
          </p:cNvPicPr>
          <p:nvPr>
            <p:ph idx="1"/>
          </p:nvPr>
        </p:nvPicPr>
        <p:blipFill>
          <a:blip r:embed="rId2"/>
          <a:stretch>
            <a:fillRect/>
          </a:stretch>
        </p:blipFill>
        <p:spPr>
          <a:xfrm>
            <a:off x="537029" y="-127560"/>
            <a:ext cx="4859791" cy="7113120"/>
          </a:xfrm>
          <a:prstGeom prst="rect">
            <a:avLst/>
          </a:prstGeom>
        </p:spPr>
      </p:pic>
    </p:spTree>
    <p:extLst>
      <p:ext uri="{BB962C8B-B14F-4D97-AF65-F5344CB8AC3E}">
        <p14:creationId xmlns="" xmlns:p14="http://schemas.microsoft.com/office/powerpoint/2010/main" val="28280788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loud altitude chart">
            <a:extLst>
              <a:ext uri="{FF2B5EF4-FFF2-40B4-BE49-F238E27FC236}">
                <a16:creationId xmlns="" xmlns:a16="http://schemas.microsoft.com/office/drawing/2014/main" id="{8D6E7F38-5C10-4F11-8352-2E6D75C84681}"/>
              </a:ext>
            </a:extLst>
          </p:cNvPr>
          <p:cNvPicPr>
            <a:picLocks noChangeAspect="1" noChangeArrowheads="1"/>
          </p:cNvPicPr>
          <p:nvPr/>
        </p:nvPicPr>
        <p:blipFill>
          <a:blip r:embed="rId2" r:link="rId3">
            <a:extLst>
              <a:ext uri="{28A0092B-C50C-407E-A947-70E740481C1C}">
                <a14:useLocalDpi xmlns="" xmlns:a14="http://schemas.microsoft.com/office/drawing/2010/main" val="0"/>
              </a:ext>
            </a:extLst>
          </a:blip>
          <a:srcRect/>
          <a:stretch>
            <a:fillRect/>
          </a:stretch>
        </p:blipFill>
        <p:spPr bwMode="auto">
          <a:xfrm>
            <a:off x="0" y="177799"/>
            <a:ext cx="12192000" cy="6984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 xmlns:a16="http://schemas.microsoft.com/office/drawing/2014/main" id="{FF55910A-DA94-4F52-B3F9-60E376D8AD74}"/>
              </a:ext>
            </a:extLst>
          </p:cNvPr>
          <p:cNvSpPr>
            <a:spLocks noGrp="1" noChangeArrowheads="1"/>
          </p:cNvSpPr>
          <p:nvPr>
            <p:ph type="title"/>
          </p:nvPr>
        </p:nvSpPr>
        <p:spPr>
          <a:xfrm>
            <a:off x="2209800" y="381000"/>
            <a:ext cx="7772400" cy="685800"/>
          </a:xfrm>
        </p:spPr>
        <p:txBody>
          <a:bodyPr>
            <a:normAutofit fontScale="90000"/>
          </a:bodyPr>
          <a:lstStyle/>
          <a:p>
            <a:pPr eaLnBrk="1" hangingPunct="1"/>
            <a:r>
              <a:rPr lang="en-US" altLang="en-US" sz="3600" b="1">
                <a:solidFill>
                  <a:schemeClr val="accent2"/>
                </a:solidFill>
                <a:latin typeface="Comic Sans MS" panose="030F0702030302020204" pitchFamily="66" charset="0"/>
                <a:cs typeface="Times New Roman" panose="02020603050405020304" pitchFamily="18" charset="0"/>
              </a:rPr>
              <a:t>Determining Cloud Level</a:t>
            </a:r>
            <a:r>
              <a:rPr lang="en-US" altLang="en-US"/>
              <a:t> </a:t>
            </a:r>
          </a:p>
        </p:txBody>
      </p:sp>
      <p:sp>
        <p:nvSpPr>
          <p:cNvPr id="36867" name="Rectangle 3">
            <a:extLst>
              <a:ext uri="{FF2B5EF4-FFF2-40B4-BE49-F238E27FC236}">
                <a16:creationId xmlns="" xmlns:a16="http://schemas.microsoft.com/office/drawing/2014/main" id="{80C0513B-5B9D-45D5-9362-65956F3E7606}"/>
              </a:ext>
            </a:extLst>
          </p:cNvPr>
          <p:cNvSpPr>
            <a:spLocks noChangeArrowheads="1"/>
          </p:cNvSpPr>
          <p:nvPr/>
        </p:nvSpPr>
        <p:spPr bwMode="auto">
          <a:xfrm>
            <a:off x="838200" y="2484006"/>
            <a:ext cx="95250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US" altLang="en-US" sz="2400" u="sng" dirty="0">
                <a:latin typeface="Comic Sans MS" panose="030F0702030302020204" pitchFamily="66" charset="0"/>
                <a:cs typeface="Arial" panose="020B0604020202020204" pitchFamily="34" charset="0"/>
              </a:rPr>
              <a:t>Low-level</a:t>
            </a:r>
            <a:r>
              <a:rPr lang="en-US" altLang="en-US" sz="2400" dirty="0">
                <a:latin typeface="Comic Sans MS" panose="030F0702030302020204" pitchFamily="66" charset="0"/>
                <a:cs typeface="Arial" panose="020B0604020202020204" pitchFamily="34" charset="0"/>
              </a:rPr>
              <a:t> cumulus clouds are about the same size, or</a:t>
            </a:r>
          </a:p>
          <a:p>
            <a:pPr eaLnBrk="1" hangingPunct="1">
              <a:spcBef>
                <a:spcPct val="0"/>
              </a:spcBef>
              <a:buFontTx/>
              <a:buNone/>
            </a:pPr>
            <a:r>
              <a:rPr lang="en-US" altLang="en-US" sz="2400" dirty="0">
                <a:latin typeface="Comic Sans MS" panose="030F0702030302020204" pitchFamily="66" charset="0"/>
                <a:cs typeface="Arial" panose="020B0604020202020204" pitchFamily="34" charset="0"/>
              </a:rPr>
              <a:t>                 larger than, your fist.</a:t>
            </a:r>
            <a:r>
              <a:rPr lang="en-US" altLang="en-US" sz="2400" dirty="0">
                <a:latin typeface="Comic Sans MS" panose="030F0702030302020204" pitchFamily="66" charset="0"/>
              </a:rPr>
              <a:t> </a:t>
            </a:r>
          </a:p>
        </p:txBody>
      </p:sp>
      <p:sp>
        <p:nvSpPr>
          <p:cNvPr id="36868" name="Rectangle 4">
            <a:extLst>
              <a:ext uri="{FF2B5EF4-FFF2-40B4-BE49-F238E27FC236}">
                <a16:creationId xmlns="" xmlns:a16="http://schemas.microsoft.com/office/drawing/2014/main" id="{0F7A8579-A561-4C82-983E-D01431DC8228}"/>
              </a:ext>
            </a:extLst>
          </p:cNvPr>
          <p:cNvSpPr>
            <a:spLocks noChangeArrowheads="1"/>
          </p:cNvSpPr>
          <p:nvPr/>
        </p:nvSpPr>
        <p:spPr bwMode="auto">
          <a:xfrm>
            <a:off x="838200" y="3581401"/>
            <a:ext cx="98298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US" altLang="en-US" sz="2400" u="sng" dirty="0">
                <a:latin typeface="Comic Sans MS" panose="030F0702030302020204" pitchFamily="66" charset="0"/>
                <a:cs typeface="Arial" panose="020B0604020202020204" pitchFamily="34" charset="0"/>
              </a:rPr>
              <a:t>Mid-level</a:t>
            </a:r>
            <a:r>
              <a:rPr lang="en-US" altLang="en-US" sz="2400" dirty="0">
                <a:latin typeface="Comic Sans MS" panose="030F0702030302020204" pitchFamily="66" charset="0"/>
                <a:cs typeface="Arial" panose="020B0604020202020204" pitchFamily="34" charset="0"/>
              </a:rPr>
              <a:t> cumulus clouds are farther away and the individual</a:t>
            </a:r>
          </a:p>
          <a:p>
            <a:pPr eaLnBrk="1" hangingPunct="1">
              <a:spcBef>
                <a:spcPct val="0"/>
              </a:spcBef>
              <a:buFontTx/>
              <a:buNone/>
            </a:pPr>
            <a:r>
              <a:rPr lang="en-US" altLang="en-US" sz="2400" dirty="0">
                <a:latin typeface="Comic Sans MS" panose="030F0702030302020204" pitchFamily="66" charset="0"/>
                <a:cs typeface="Arial" panose="020B0604020202020204" pitchFamily="34" charset="0"/>
              </a:rPr>
              <a:t>                 cloud pieces are about the size of your thumb</a:t>
            </a:r>
            <a:r>
              <a:rPr lang="en-US" altLang="en-US" sz="2400" dirty="0">
                <a:solidFill>
                  <a:schemeClr val="bg1"/>
                </a:solidFill>
                <a:latin typeface="Comic Sans MS" panose="030F0702030302020204" pitchFamily="66" charset="0"/>
                <a:cs typeface="Arial" panose="020B0604020202020204" pitchFamily="34" charset="0"/>
              </a:rPr>
              <a:t>.</a:t>
            </a:r>
            <a:r>
              <a:rPr lang="en-US" altLang="en-US" sz="2400" dirty="0">
                <a:solidFill>
                  <a:schemeClr val="bg1"/>
                </a:solidFill>
                <a:latin typeface="Comic Sans MS" panose="030F0702030302020204" pitchFamily="66" charset="0"/>
              </a:rPr>
              <a:t> </a:t>
            </a:r>
          </a:p>
        </p:txBody>
      </p:sp>
      <p:sp>
        <p:nvSpPr>
          <p:cNvPr id="36869" name="Rectangle 5">
            <a:extLst>
              <a:ext uri="{FF2B5EF4-FFF2-40B4-BE49-F238E27FC236}">
                <a16:creationId xmlns="" xmlns:a16="http://schemas.microsoft.com/office/drawing/2014/main" id="{200C980E-2013-41AA-A173-31E183676A8C}"/>
              </a:ext>
            </a:extLst>
          </p:cNvPr>
          <p:cNvSpPr>
            <a:spLocks noChangeArrowheads="1"/>
          </p:cNvSpPr>
          <p:nvPr/>
        </p:nvSpPr>
        <p:spPr bwMode="auto">
          <a:xfrm>
            <a:off x="1031631" y="4648201"/>
            <a:ext cx="9636369"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US" altLang="en-US" sz="2400" u="sng" dirty="0">
                <a:latin typeface="Comic Sans MS" panose="030F0702030302020204" pitchFamily="66" charset="0"/>
                <a:cs typeface="Arial" panose="020B0604020202020204" pitchFamily="34" charset="0"/>
              </a:rPr>
              <a:t>High-level</a:t>
            </a:r>
            <a:r>
              <a:rPr lang="en-US" altLang="en-US" sz="2400" dirty="0">
                <a:latin typeface="Comic Sans MS" panose="030F0702030302020204" pitchFamily="66" charset="0"/>
                <a:cs typeface="Arial" panose="020B0604020202020204" pitchFamily="34" charset="0"/>
              </a:rPr>
              <a:t> cumulus clouds are smaller still, with individual</a:t>
            </a:r>
          </a:p>
          <a:p>
            <a:pPr eaLnBrk="1" hangingPunct="1">
              <a:spcBef>
                <a:spcPct val="0"/>
              </a:spcBef>
              <a:buFontTx/>
              <a:buNone/>
            </a:pPr>
            <a:r>
              <a:rPr lang="en-US" altLang="en-US" sz="2400" dirty="0">
                <a:latin typeface="Comic Sans MS" panose="030F0702030302020204" pitchFamily="66" charset="0"/>
                <a:cs typeface="Arial" panose="020B0604020202020204" pitchFamily="34" charset="0"/>
              </a:rPr>
              <a:t>                  cloud pieces about the size of the nail on your</a:t>
            </a:r>
          </a:p>
          <a:p>
            <a:pPr eaLnBrk="1" hangingPunct="1">
              <a:spcBef>
                <a:spcPct val="0"/>
              </a:spcBef>
              <a:buFontTx/>
              <a:buNone/>
            </a:pPr>
            <a:r>
              <a:rPr lang="en-US" altLang="en-US" sz="2400" dirty="0">
                <a:latin typeface="Comic Sans MS" panose="030F0702030302020204" pitchFamily="66" charset="0"/>
                <a:cs typeface="Arial" panose="020B0604020202020204" pitchFamily="34" charset="0"/>
              </a:rPr>
              <a:t>                  little finger.</a:t>
            </a:r>
            <a:r>
              <a:rPr lang="en-US" altLang="en-US" sz="2400" dirty="0">
                <a:latin typeface="Comic Sans MS" panose="030F0702030302020204" pitchFamily="66" charset="0"/>
              </a:rPr>
              <a:t> </a:t>
            </a:r>
          </a:p>
        </p:txBody>
      </p:sp>
      <p:sp>
        <p:nvSpPr>
          <p:cNvPr id="40966" name="Text Box 6">
            <a:extLst>
              <a:ext uri="{FF2B5EF4-FFF2-40B4-BE49-F238E27FC236}">
                <a16:creationId xmlns="" xmlns:a16="http://schemas.microsoft.com/office/drawing/2014/main" id="{314B0BE3-CF10-4DB4-A5C0-B23AC115E490}"/>
              </a:ext>
            </a:extLst>
          </p:cNvPr>
          <p:cNvSpPr txBox="1">
            <a:spLocks noChangeArrowheads="1"/>
          </p:cNvSpPr>
          <p:nvPr/>
        </p:nvSpPr>
        <p:spPr bwMode="auto">
          <a:xfrm>
            <a:off x="838200" y="1219201"/>
            <a:ext cx="95250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dirty="0">
                <a:latin typeface="Comic Sans MS" panose="030F0702030302020204" pitchFamily="66" charset="0"/>
              </a:rPr>
              <a:t>To determine cumulus cloud level hold your hand out at arm’s length and compare the size of the cloud “part” to the following: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 calcmode="lin" valueType="num">
                                      <p:cBhvr additive="base">
                                        <p:cTn id="7" dur="500" fill="hold"/>
                                        <p:tgtEl>
                                          <p:spTgt spid="36867"/>
                                        </p:tgtEl>
                                        <p:attrNameLst>
                                          <p:attrName>ppt_x</p:attrName>
                                        </p:attrNameLst>
                                      </p:cBhvr>
                                      <p:tavLst>
                                        <p:tav tm="0">
                                          <p:val>
                                            <p:strVal val="1+#ppt_w/2"/>
                                          </p:val>
                                        </p:tav>
                                        <p:tav tm="100000">
                                          <p:val>
                                            <p:strVal val="#ppt_x"/>
                                          </p:val>
                                        </p:tav>
                                      </p:tavLst>
                                    </p:anim>
                                    <p:anim calcmode="lin" valueType="num">
                                      <p:cBhvr additive="base">
                                        <p:cTn id="8" dur="500" fill="hold"/>
                                        <p:tgtEl>
                                          <p:spTgt spid="3686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6868"/>
                                        </p:tgtEl>
                                        <p:attrNameLst>
                                          <p:attrName>style.visibility</p:attrName>
                                        </p:attrNameLst>
                                      </p:cBhvr>
                                      <p:to>
                                        <p:strVal val="visible"/>
                                      </p:to>
                                    </p:set>
                                    <p:anim calcmode="lin" valueType="num">
                                      <p:cBhvr additive="base">
                                        <p:cTn id="13" dur="500" fill="hold"/>
                                        <p:tgtEl>
                                          <p:spTgt spid="36868"/>
                                        </p:tgtEl>
                                        <p:attrNameLst>
                                          <p:attrName>ppt_x</p:attrName>
                                        </p:attrNameLst>
                                      </p:cBhvr>
                                      <p:tavLst>
                                        <p:tav tm="0">
                                          <p:val>
                                            <p:strVal val="1+#ppt_w/2"/>
                                          </p:val>
                                        </p:tav>
                                        <p:tav tm="100000">
                                          <p:val>
                                            <p:strVal val="#ppt_x"/>
                                          </p:val>
                                        </p:tav>
                                      </p:tavLst>
                                    </p:anim>
                                    <p:anim calcmode="lin" valueType="num">
                                      <p:cBhvr additive="base">
                                        <p:cTn id="14" dur="500" fill="hold"/>
                                        <p:tgtEl>
                                          <p:spTgt spid="3686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6869"/>
                                        </p:tgtEl>
                                        <p:attrNameLst>
                                          <p:attrName>style.visibility</p:attrName>
                                        </p:attrNameLst>
                                      </p:cBhvr>
                                      <p:to>
                                        <p:strVal val="visible"/>
                                      </p:to>
                                    </p:set>
                                    <p:anim calcmode="lin" valueType="num">
                                      <p:cBhvr additive="base">
                                        <p:cTn id="19" dur="500" fill="hold"/>
                                        <p:tgtEl>
                                          <p:spTgt spid="36869"/>
                                        </p:tgtEl>
                                        <p:attrNameLst>
                                          <p:attrName>ppt_x</p:attrName>
                                        </p:attrNameLst>
                                      </p:cBhvr>
                                      <p:tavLst>
                                        <p:tav tm="0">
                                          <p:val>
                                            <p:strVal val="1+#ppt_w/2"/>
                                          </p:val>
                                        </p:tav>
                                        <p:tav tm="100000">
                                          <p:val>
                                            <p:strVal val="#ppt_x"/>
                                          </p:val>
                                        </p:tav>
                                      </p:tavLst>
                                    </p:anim>
                                    <p:anim calcmode="lin" valueType="num">
                                      <p:cBhvr additive="base">
                                        <p:cTn id="20" dur="500" fill="hold"/>
                                        <p:tgtEl>
                                          <p:spTgt spid="368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utoUpdateAnimBg="0"/>
      <p:bldP spid="36868" grpId="0" autoUpdateAnimBg="0"/>
      <p:bldP spid="3686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C3DB0D-2E84-4EF8-9878-B9D70B79A1CB}"/>
              </a:ext>
            </a:extLst>
          </p:cNvPr>
          <p:cNvSpPr>
            <a:spLocks noGrp="1"/>
          </p:cNvSpPr>
          <p:nvPr>
            <p:ph type="title"/>
          </p:nvPr>
        </p:nvSpPr>
        <p:spPr/>
        <p:txBody>
          <a:bodyPr/>
          <a:lstStyle/>
          <a:p>
            <a:r>
              <a:rPr lang="en-CA" dirty="0"/>
              <a:t>Cloud demo: What happened?</a:t>
            </a:r>
          </a:p>
        </p:txBody>
      </p:sp>
      <p:sp>
        <p:nvSpPr>
          <p:cNvPr id="3" name="Content Placeholder 2">
            <a:extLst>
              <a:ext uri="{FF2B5EF4-FFF2-40B4-BE49-F238E27FC236}">
                <a16:creationId xmlns="" xmlns:a16="http://schemas.microsoft.com/office/drawing/2014/main" id="{4EA5647D-1926-48A6-8109-DBCB881B58B7}"/>
              </a:ext>
            </a:extLst>
          </p:cNvPr>
          <p:cNvSpPr>
            <a:spLocks noGrp="1"/>
          </p:cNvSpPr>
          <p:nvPr>
            <p:ph idx="1"/>
          </p:nvPr>
        </p:nvSpPr>
        <p:spPr/>
        <p:txBody>
          <a:bodyPr/>
          <a:lstStyle/>
          <a:p>
            <a:r>
              <a:rPr lang="en-CA" dirty="0"/>
              <a:t>The match added smoke particles which provides the water particles with something to condense on (</a:t>
            </a:r>
            <a:r>
              <a:rPr lang="en-CA" i="1" dirty="0"/>
              <a:t>condensation nuclei</a:t>
            </a:r>
            <a:r>
              <a:rPr lang="en-CA" dirty="0"/>
              <a:t>). </a:t>
            </a:r>
          </a:p>
          <a:p>
            <a:r>
              <a:rPr lang="en-CA" dirty="0"/>
              <a:t>Squeezing the bottle </a:t>
            </a:r>
            <a:r>
              <a:rPr lang="en-CA" i="1" dirty="0"/>
              <a:t>increases pressure</a:t>
            </a:r>
            <a:r>
              <a:rPr lang="en-CA" dirty="0"/>
              <a:t>. </a:t>
            </a:r>
          </a:p>
          <a:p>
            <a:r>
              <a:rPr lang="en-CA" dirty="0"/>
              <a:t>Letting go reduces pressure, allowing water to </a:t>
            </a:r>
            <a:r>
              <a:rPr lang="en-CA" b="1" u="sng" dirty="0"/>
              <a:t>cool</a:t>
            </a:r>
            <a:r>
              <a:rPr lang="en-CA" dirty="0"/>
              <a:t> and </a:t>
            </a:r>
            <a:r>
              <a:rPr lang="en-CA" b="1" u="sng" dirty="0"/>
              <a:t>condense</a:t>
            </a:r>
            <a:r>
              <a:rPr lang="en-CA" dirty="0"/>
              <a:t>. </a:t>
            </a:r>
          </a:p>
        </p:txBody>
      </p:sp>
    </p:spTree>
    <p:extLst>
      <p:ext uri="{BB962C8B-B14F-4D97-AF65-F5344CB8AC3E}">
        <p14:creationId xmlns="" xmlns:p14="http://schemas.microsoft.com/office/powerpoint/2010/main" val="2438824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29C099-DDBF-4FD0-B878-4AB36B19D6FC}"/>
              </a:ext>
            </a:extLst>
          </p:cNvPr>
          <p:cNvSpPr>
            <a:spLocks noGrp="1"/>
          </p:cNvSpPr>
          <p:nvPr>
            <p:ph type="title"/>
          </p:nvPr>
        </p:nvSpPr>
        <p:spPr/>
        <p:txBody>
          <a:bodyPr/>
          <a:lstStyle/>
          <a:p>
            <a:r>
              <a:rPr lang="en-CA" dirty="0"/>
              <a:t>Why does air </a:t>
            </a:r>
            <a:r>
              <a:rPr lang="en-CA" i="1" dirty="0"/>
              <a:t>cool</a:t>
            </a:r>
            <a:r>
              <a:rPr lang="en-CA" dirty="0"/>
              <a:t> when it </a:t>
            </a:r>
            <a:r>
              <a:rPr lang="en-CA" i="1" dirty="0"/>
              <a:t>rises</a:t>
            </a:r>
            <a:r>
              <a:rPr lang="en-CA" dirty="0"/>
              <a:t>?</a:t>
            </a:r>
          </a:p>
        </p:txBody>
      </p:sp>
      <p:sp>
        <p:nvSpPr>
          <p:cNvPr id="3" name="Content Placeholder 2">
            <a:extLst>
              <a:ext uri="{FF2B5EF4-FFF2-40B4-BE49-F238E27FC236}">
                <a16:creationId xmlns="" xmlns:a16="http://schemas.microsoft.com/office/drawing/2014/main" id="{4489EF6C-EB0A-4E95-A855-9859264D67FE}"/>
              </a:ext>
            </a:extLst>
          </p:cNvPr>
          <p:cNvSpPr>
            <a:spLocks noGrp="1"/>
          </p:cNvSpPr>
          <p:nvPr>
            <p:ph idx="1"/>
          </p:nvPr>
        </p:nvSpPr>
        <p:spPr/>
        <p:txBody>
          <a:bodyPr>
            <a:normAutofit lnSpcReduction="10000"/>
          </a:bodyPr>
          <a:lstStyle/>
          <a:p>
            <a:r>
              <a:rPr lang="en-CA" dirty="0"/>
              <a:t>When air rises it </a:t>
            </a:r>
            <a:r>
              <a:rPr lang="en-CA" i="1" dirty="0"/>
              <a:t>expands</a:t>
            </a:r>
            <a:r>
              <a:rPr lang="en-CA" dirty="0"/>
              <a:t> because it is moving from higher to lower pressure. (Air pressure decreases with altitude).</a:t>
            </a:r>
          </a:p>
          <a:p>
            <a:r>
              <a:rPr lang="en-CA" dirty="0"/>
              <a:t>Air </a:t>
            </a:r>
            <a:r>
              <a:rPr lang="en-CA" i="1" dirty="0"/>
              <a:t>cools when it expands </a:t>
            </a:r>
            <a:r>
              <a:rPr lang="en-CA" dirty="0"/>
              <a:t>because the frequency collisions decreases as air expands (more space between the particles) </a:t>
            </a:r>
          </a:p>
          <a:p>
            <a:endParaRPr lang="en-CA" dirty="0"/>
          </a:p>
          <a:p>
            <a:r>
              <a:rPr lang="en-CA" i="1" dirty="0"/>
              <a:t>Air coming out of a tire or aerosol can is cool.</a:t>
            </a:r>
          </a:p>
        </p:txBody>
      </p:sp>
    </p:spTree>
    <p:extLst>
      <p:ext uri="{BB962C8B-B14F-4D97-AF65-F5344CB8AC3E}">
        <p14:creationId xmlns="" xmlns:p14="http://schemas.microsoft.com/office/powerpoint/2010/main" val="1300428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 xmlns:a16="http://schemas.microsoft.com/office/drawing/2014/main" id="{9C4B0DB3-092D-484D-B36D-3775CF49812A}"/>
              </a:ext>
            </a:extLst>
          </p:cNvPr>
          <p:cNvSpPr>
            <a:spLocks noGrp="1" noChangeArrowheads="1"/>
          </p:cNvSpPr>
          <p:nvPr>
            <p:ph type="title"/>
          </p:nvPr>
        </p:nvSpPr>
        <p:spPr/>
        <p:txBody>
          <a:bodyPr/>
          <a:lstStyle/>
          <a:p>
            <a:r>
              <a:rPr lang="en-US" altLang="en-US" dirty="0">
                <a:latin typeface="Comic Sans MS" panose="030F0702030302020204" pitchFamily="66" charset="0"/>
              </a:rPr>
              <a:t>Methods of Cloud Formation</a:t>
            </a:r>
            <a:endParaRPr lang="en-US" altLang="en-US" dirty="0"/>
          </a:p>
        </p:txBody>
      </p:sp>
      <p:sp>
        <p:nvSpPr>
          <p:cNvPr id="30723" name="Content Placeholder 2">
            <a:extLst>
              <a:ext uri="{FF2B5EF4-FFF2-40B4-BE49-F238E27FC236}">
                <a16:creationId xmlns="" xmlns:a16="http://schemas.microsoft.com/office/drawing/2014/main" id="{2BB97AD1-22E5-4E26-9916-518179847D80}"/>
              </a:ext>
            </a:extLst>
          </p:cNvPr>
          <p:cNvSpPr>
            <a:spLocks noGrp="1" noChangeArrowheads="1"/>
          </p:cNvSpPr>
          <p:nvPr>
            <p:ph idx="1"/>
          </p:nvPr>
        </p:nvSpPr>
        <p:spPr/>
        <p:txBody>
          <a:bodyPr/>
          <a:lstStyle/>
          <a:p>
            <a:r>
              <a:rPr lang="en-US" altLang="en-US" i="1" dirty="0">
                <a:latin typeface="Comic Sans MS" panose="030F0702030302020204" pitchFamily="66" charset="0"/>
              </a:rPr>
              <a:t>Different clouds form in different ways depending on:</a:t>
            </a:r>
          </a:p>
          <a:p>
            <a:r>
              <a:rPr lang="en-US" altLang="en-US" b="1" i="1" u="sng" dirty="0">
                <a:latin typeface="Comic Sans MS" panose="030F0702030302020204" pitchFamily="66" charset="0"/>
              </a:rPr>
              <a:t>what causes </a:t>
            </a:r>
            <a:r>
              <a:rPr lang="en-US" altLang="en-US" i="1" dirty="0">
                <a:latin typeface="Comic Sans MS" panose="030F0702030302020204" pitchFamily="66" charset="0"/>
              </a:rPr>
              <a:t>the warm, moist air to</a:t>
            </a:r>
            <a:r>
              <a:rPr lang="en-US" altLang="en-US" i="1" u="sng" dirty="0">
                <a:latin typeface="Comic Sans MS" panose="030F0702030302020204" pitchFamily="66" charset="0"/>
              </a:rPr>
              <a:t> rise </a:t>
            </a:r>
            <a:r>
              <a:rPr lang="en-US" altLang="en-US" i="1" dirty="0">
                <a:latin typeface="Comic Sans MS" panose="030F0702030302020204" pitchFamily="66" charset="0"/>
              </a:rPr>
              <a:t>into the upper troposphere</a:t>
            </a:r>
            <a:r>
              <a:rPr lang="en-US" altLang="en-US" i="1" dirty="0">
                <a:solidFill>
                  <a:schemeClr val="bg1"/>
                </a:solidFill>
                <a:latin typeface="Comic Sans MS" panose="030F0702030302020204" pitchFamily="66" charset="0"/>
              </a:rPr>
              <a:t>.</a:t>
            </a:r>
          </a:p>
          <a:p>
            <a:endParaRPr lang="en-US" altLang="en-US" i="1" dirty="0">
              <a:solidFill>
                <a:schemeClr val="bg1"/>
              </a:solidFill>
              <a:latin typeface="Comic Sans MS" panose="030F0702030302020204" pitchFamily="66" charset="0"/>
            </a:endParaRPr>
          </a:p>
          <a:p>
            <a:r>
              <a:rPr lang="en-US" altLang="en-US" i="1" dirty="0">
                <a:latin typeface="Comic Sans MS" panose="030F0702030302020204" pitchFamily="66" charset="0"/>
              </a:rPr>
              <a:t>3 Main cloud formation methods</a:t>
            </a:r>
          </a:p>
          <a:p>
            <a:endParaRPr lang="en-US" altLang="en-US" dirty="0">
              <a:solidFill>
                <a:schemeClr val="bg1"/>
              </a:solidFill>
              <a:latin typeface="Comic Sans MS" panose="030F0702030302020204" pitchFamily="66" charset="0"/>
            </a:endParaRPr>
          </a:p>
        </p:txBody>
      </p:sp>
    </p:spTree>
    <p:extLst>
      <p:ext uri="{BB962C8B-B14F-4D97-AF65-F5344CB8AC3E}">
        <p14:creationId xmlns="" xmlns:p14="http://schemas.microsoft.com/office/powerpoint/2010/main" val="1630739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 xmlns:a16="http://schemas.microsoft.com/office/drawing/2014/main" id="{41377F81-55C0-4BE0-9235-1388A127AA55}"/>
              </a:ext>
            </a:extLst>
          </p:cNvPr>
          <p:cNvSpPr>
            <a:spLocks noGrp="1" noChangeArrowheads="1"/>
          </p:cNvSpPr>
          <p:nvPr>
            <p:ph type="title"/>
          </p:nvPr>
        </p:nvSpPr>
        <p:spPr>
          <a:xfrm>
            <a:off x="304799" y="1406770"/>
            <a:ext cx="3514897" cy="4384430"/>
          </a:xfrm>
        </p:spPr>
        <p:txBody>
          <a:bodyPr>
            <a:normAutofit/>
          </a:bodyPr>
          <a:lstStyle/>
          <a:p>
            <a:r>
              <a:rPr lang="en-US" altLang="en-US" sz="3600" b="1" dirty="0">
                <a:latin typeface="Comic Sans MS" panose="030F0702030302020204" pitchFamily="66" charset="0"/>
              </a:rPr>
              <a:t>1. </a:t>
            </a:r>
            <a:r>
              <a:rPr lang="en-US" altLang="en-US" sz="3600" b="1" u="sng" dirty="0">
                <a:latin typeface="Comic Sans MS" panose="030F0702030302020204" pitchFamily="66" charset="0"/>
              </a:rPr>
              <a:t>Convection</a:t>
            </a:r>
            <a:r>
              <a:rPr lang="en-US" altLang="en-US" sz="3600" b="1" dirty="0">
                <a:latin typeface="Comic Sans MS" panose="030F0702030302020204" pitchFamily="66" charset="0"/>
              </a:rPr>
              <a:t>: </a:t>
            </a:r>
            <a:r>
              <a:rPr lang="en-US" altLang="en-US" sz="4000" dirty="0">
                <a:latin typeface="Comic Sans MS" panose="030F0702030302020204" pitchFamily="66" charset="0"/>
              </a:rPr>
              <a:t>Warm, moist air rising.</a:t>
            </a:r>
            <a:br>
              <a:rPr lang="en-US" altLang="en-US" sz="4000" dirty="0">
                <a:latin typeface="Comic Sans MS" panose="030F0702030302020204" pitchFamily="66" charset="0"/>
              </a:rPr>
            </a:br>
            <a:r>
              <a:rPr lang="en-US" altLang="en-US" sz="4000" dirty="0">
                <a:latin typeface="Comic Sans MS" panose="030F0702030302020204" pitchFamily="66" charset="0"/>
              </a:rPr>
              <a:t/>
            </a:r>
            <a:br>
              <a:rPr lang="en-US" altLang="en-US" sz="4000" dirty="0">
                <a:latin typeface="Comic Sans MS" panose="030F0702030302020204" pitchFamily="66" charset="0"/>
              </a:rPr>
            </a:br>
            <a:endParaRPr lang="en-US" altLang="en-US" sz="2800" dirty="0">
              <a:latin typeface="Comic Sans MS" panose="030F0702030302020204" pitchFamily="66" charset="0"/>
            </a:endParaRPr>
          </a:p>
        </p:txBody>
      </p:sp>
      <p:pic>
        <p:nvPicPr>
          <p:cNvPr id="33795" name="Picture 3" descr="Cloud forming by convection.gif">
            <a:extLst>
              <a:ext uri="{FF2B5EF4-FFF2-40B4-BE49-F238E27FC236}">
                <a16:creationId xmlns="" xmlns:a16="http://schemas.microsoft.com/office/drawing/2014/main" id="{62B7E418-C0E3-4951-A72B-4F19C79704CF}"/>
              </a:ext>
            </a:extLst>
          </p:cNvPr>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5699442" y="524964"/>
            <a:ext cx="5511873" cy="60282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870980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652</TotalTime>
  <Words>1052</Words>
  <Application>Microsoft Office PowerPoint</Application>
  <PresentationFormat>Custom</PresentationFormat>
  <Paragraphs>159</Paragraphs>
  <Slides>55</Slides>
  <Notes>5</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Clouds</vt:lpstr>
      <vt:lpstr>Clouds</vt:lpstr>
      <vt:lpstr>Slide 3</vt:lpstr>
      <vt:lpstr>Cloud in a Bottle At home activity:</vt:lpstr>
      <vt:lpstr>Cloud in a bottle demo</vt:lpstr>
      <vt:lpstr>Cloud demo: What happened?</vt:lpstr>
      <vt:lpstr>Why does air cool when it rises?</vt:lpstr>
      <vt:lpstr>Methods of Cloud Formation</vt:lpstr>
      <vt:lpstr>1. Convection: Warm, moist air rising.  </vt:lpstr>
      <vt:lpstr>2. Lifting: Warm, moist air moving up the side of a mountain.   Along its journey, the air is lifted higher into the troposphere where the pressure is lower.  The water vapor in the air is allowed to cool and form clouds.  This is why we often see clouds over mountains.</vt:lpstr>
      <vt:lpstr>3. Frontal Activity Warm, moist air being forced to rise by a cooler air mass.  The warm, moist air rises into the troposphere.   The lower pressure of the upper troposphere causes the water vapor in the warm air to cool and form a cloud.</vt:lpstr>
      <vt:lpstr>Frontal Activity</vt:lpstr>
      <vt:lpstr>Types of Clouds</vt:lpstr>
      <vt:lpstr>Cumulus - Heaped</vt:lpstr>
      <vt:lpstr>Stratus - Layered</vt:lpstr>
      <vt:lpstr>FOG</vt:lpstr>
      <vt:lpstr>Cirrostratus</vt:lpstr>
      <vt:lpstr>Cirrus – Curl of hair</vt:lpstr>
      <vt:lpstr>Nimbus – Rain Cloud</vt:lpstr>
      <vt:lpstr>Cumulonimbus A cumulus cloud that indicates  thunderstorms and heavy rain. </vt:lpstr>
      <vt:lpstr>Nimbostratus A stratus cloud that produces light to heavy continuous rain, sleet, or snow </vt:lpstr>
      <vt:lpstr>Clouds are also classified by altitude</vt:lpstr>
      <vt:lpstr>Slide 23</vt:lpstr>
      <vt:lpstr>Slide 24</vt:lpstr>
      <vt:lpstr>Cloud Cover indicated by weather stations</vt:lpstr>
      <vt:lpstr>Cloud Cover Chart</vt:lpstr>
      <vt:lpstr>Special Clouds</vt:lpstr>
      <vt:lpstr>Slide 28</vt:lpstr>
      <vt:lpstr>Contrails</vt:lpstr>
      <vt:lpstr>Slide 30</vt:lpstr>
      <vt:lpstr>Slide 31</vt:lpstr>
      <vt:lpstr>Slide 32</vt:lpstr>
      <vt:lpstr>Sun Dog</vt:lpstr>
      <vt:lpstr>Slide 34</vt:lpstr>
      <vt:lpstr>Slide 35</vt:lpstr>
      <vt:lpstr>Slide 36</vt:lpstr>
      <vt:lpstr>Slide 37</vt:lpstr>
      <vt:lpstr>Slide 38</vt:lpstr>
      <vt:lpstr>Slide 39</vt:lpstr>
      <vt:lpstr>Practice</vt:lpstr>
      <vt:lpstr>Activity</vt:lpstr>
      <vt:lpstr>Stratocumulus - typically form after it rains, but before the sky clears.  Has characteristics of both stratus and cumulus clouds.</vt:lpstr>
      <vt:lpstr>Medium Altitude clouds 2000-6000m</vt:lpstr>
      <vt:lpstr>High Altitude Clouds</vt:lpstr>
      <vt:lpstr>LOW altitude clouds – below 2000m</vt:lpstr>
      <vt:lpstr>Stratocumulus</vt:lpstr>
      <vt:lpstr>Stratus</vt:lpstr>
      <vt:lpstr>Multilayer Clouds - Nimbostratus</vt:lpstr>
      <vt:lpstr>Slide 49</vt:lpstr>
      <vt:lpstr>Slide 50</vt:lpstr>
      <vt:lpstr>What the Clouds Tell Us</vt:lpstr>
      <vt:lpstr>What the Clouds Tell Us</vt:lpstr>
      <vt:lpstr>Slide 53</vt:lpstr>
      <vt:lpstr>Slide 54</vt:lpstr>
      <vt:lpstr>Determining Cloud Level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Clouds</dc:title>
  <dc:creator>Tammy Wilson</dc:creator>
  <cp:lastModifiedBy>User</cp:lastModifiedBy>
  <cp:revision>18</cp:revision>
  <dcterms:created xsi:type="dcterms:W3CDTF">2019-02-17T00:33:56Z</dcterms:created>
  <dcterms:modified xsi:type="dcterms:W3CDTF">2020-03-28T21:19:37Z</dcterms:modified>
</cp:coreProperties>
</file>