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90" r:id="rId5"/>
    <p:sldId id="291" r:id="rId6"/>
    <p:sldId id="259" r:id="rId7"/>
    <p:sldId id="262" r:id="rId8"/>
    <p:sldId id="263" r:id="rId9"/>
    <p:sldId id="264" r:id="rId10"/>
    <p:sldId id="295" r:id="rId11"/>
    <p:sldId id="296" r:id="rId12"/>
    <p:sldId id="293" r:id="rId13"/>
    <p:sldId id="294" r:id="rId14"/>
    <p:sldId id="297" r:id="rId15"/>
    <p:sldId id="298" r:id="rId16"/>
    <p:sldId id="265" r:id="rId17"/>
    <p:sldId id="292" r:id="rId18"/>
    <p:sldId id="266" r:id="rId19"/>
    <p:sldId id="267" r:id="rId20"/>
    <p:sldId id="268" r:id="rId21"/>
    <p:sldId id="269" r:id="rId22"/>
    <p:sldId id="270" r:id="rId23"/>
    <p:sldId id="271" r:id="rId24"/>
    <p:sldId id="272" r:id="rId25"/>
    <p:sldId id="273" r:id="rId26"/>
    <p:sldId id="274"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946" autoAdjust="0"/>
    <p:restoredTop sz="94660"/>
  </p:normalViewPr>
  <p:slideViewPr>
    <p:cSldViewPr snapToGrid="0">
      <p:cViewPr varScale="1">
        <p:scale>
          <a:sx n="37" d="100"/>
          <a:sy n="37" d="100"/>
        </p:scale>
        <p:origin x="72"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A589F5-5BB0-4030-9D19-B9FD6E513056}" type="datetimeFigureOut">
              <a:rPr lang="en-CA" smtClean="0"/>
              <a:t>2018-02-18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1D62C0-14C7-42E0-83AE-4C2862B213CA}" type="slidenum">
              <a:rPr lang="en-CA" smtClean="0"/>
              <a:t>‹#›</a:t>
            </a:fld>
            <a:endParaRPr lang="en-CA"/>
          </a:p>
        </p:txBody>
      </p:sp>
    </p:spTree>
    <p:extLst>
      <p:ext uri="{BB962C8B-B14F-4D97-AF65-F5344CB8AC3E}">
        <p14:creationId xmlns:p14="http://schemas.microsoft.com/office/powerpoint/2010/main" val="370806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a:t>Silent – no change</a:t>
            </a:r>
          </a:p>
          <a:p>
            <a:r>
              <a:rPr lang="en-CA" baseline="0" dirty="0"/>
              <a:t>Missense – different protein</a:t>
            </a:r>
          </a:p>
          <a:p>
            <a:r>
              <a:rPr lang="en-CA" baseline="0" dirty="0"/>
              <a:t>Nonsense – stop codon</a:t>
            </a:r>
          </a:p>
          <a:p>
            <a:r>
              <a:rPr lang="en-CA" baseline="0" dirty="0">
                <a:sym typeface="Wingdings" panose="05000000000000000000" pitchFamily="2" charset="2"/>
              </a:rPr>
              <a:t></a:t>
            </a:r>
            <a:r>
              <a:rPr lang="en-CA" baseline="0" dirty="0"/>
              <a:t>Genetic Disorder, cancer</a:t>
            </a:r>
            <a:endParaRPr lang="en-CA" dirty="0"/>
          </a:p>
        </p:txBody>
      </p:sp>
      <p:sp>
        <p:nvSpPr>
          <p:cNvPr id="4" name="Slide Number Placeholder 3"/>
          <p:cNvSpPr>
            <a:spLocks noGrp="1"/>
          </p:cNvSpPr>
          <p:nvPr>
            <p:ph type="sldNum" sz="quarter" idx="10"/>
          </p:nvPr>
        </p:nvSpPr>
        <p:spPr/>
        <p:txBody>
          <a:bodyPr/>
          <a:lstStyle/>
          <a:p>
            <a:fld id="{CF268059-D73E-4F9A-BEE2-A6F85AD28F52}" type="slidenum">
              <a:rPr lang="en-CA" smtClean="0"/>
              <a:t>3</a:t>
            </a:fld>
            <a:endParaRPr lang="en-CA"/>
          </a:p>
        </p:txBody>
      </p:sp>
    </p:spTree>
    <p:extLst>
      <p:ext uri="{BB962C8B-B14F-4D97-AF65-F5344CB8AC3E}">
        <p14:creationId xmlns:p14="http://schemas.microsoft.com/office/powerpoint/2010/main" val="2765028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If enough mutations add up </a:t>
            </a:r>
            <a:r>
              <a:rPr lang="en-CA" dirty="0">
                <a:sym typeface="Wingdings" panose="05000000000000000000" pitchFamily="2" charset="2"/>
              </a:rPr>
              <a:t> cancer</a:t>
            </a:r>
            <a:endParaRPr lang="en-CA" dirty="0"/>
          </a:p>
        </p:txBody>
      </p:sp>
      <p:sp>
        <p:nvSpPr>
          <p:cNvPr id="4" name="Slide Number Placeholder 3"/>
          <p:cNvSpPr>
            <a:spLocks noGrp="1"/>
          </p:cNvSpPr>
          <p:nvPr>
            <p:ph type="sldNum" sz="quarter" idx="10"/>
          </p:nvPr>
        </p:nvSpPr>
        <p:spPr/>
        <p:txBody>
          <a:bodyPr/>
          <a:lstStyle/>
          <a:p>
            <a:fld id="{CF268059-D73E-4F9A-BEE2-A6F85AD28F52}" type="slidenum">
              <a:rPr lang="en-CA" smtClean="0"/>
              <a:t>15</a:t>
            </a:fld>
            <a:endParaRPr lang="en-CA"/>
          </a:p>
        </p:txBody>
      </p:sp>
    </p:spTree>
    <p:extLst>
      <p:ext uri="{BB962C8B-B14F-4D97-AF65-F5344CB8AC3E}">
        <p14:creationId xmlns:p14="http://schemas.microsoft.com/office/powerpoint/2010/main" val="3261441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If enough mutations add up </a:t>
            </a:r>
            <a:r>
              <a:rPr lang="en-CA" dirty="0">
                <a:sym typeface="Wingdings" panose="05000000000000000000" pitchFamily="2" charset="2"/>
              </a:rPr>
              <a:t> cancer</a:t>
            </a:r>
            <a:endParaRPr lang="en-CA" dirty="0"/>
          </a:p>
        </p:txBody>
      </p:sp>
      <p:sp>
        <p:nvSpPr>
          <p:cNvPr id="4" name="Slide Number Placeholder 3"/>
          <p:cNvSpPr>
            <a:spLocks noGrp="1"/>
          </p:cNvSpPr>
          <p:nvPr>
            <p:ph type="sldNum" sz="quarter" idx="10"/>
          </p:nvPr>
        </p:nvSpPr>
        <p:spPr/>
        <p:txBody>
          <a:bodyPr/>
          <a:lstStyle/>
          <a:p>
            <a:fld id="{CF268059-D73E-4F9A-BEE2-A6F85AD28F52}" type="slidenum">
              <a:rPr lang="en-CA" smtClean="0"/>
              <a:t>16</a:t>
            </a:fld>
            <a:endParaRPr lang="en-CA"/>
          </a:p>
        </p:txBody>
      </p:sp>
    </p:spTree>
    <p:extLst>
      <p:ext uri="{BB962C8B-B14F-4D97-AF65-F5344CB8AC3E}">
        <p14:creationId xmlns:p14="http://schemas.microsoft.com/office/powerpoint/2010/main" val="417032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Cancer is a multiple</a:t>
            </a:r>
            <a:r>
              <a:rPr lang="en-CA" baseline="0" dirty="0"/>
              <a:t> hit scenario, hence usually occurs later in life after being exposed to many mutagen over time, mutations added up. </a:t>
            </a:r>
            <a:endParaRPr lang="en-CA" dirty="0"/>
          </a:p>
        </p:txBody>
      </p:sp>
      <p:sp>
        <p:nvSpPr>
          <p:cNvPr id="4" name="Slide Number Placeholder 3"/>
          <p:cNvSpPr>
            <a:spLocks noGrp="1"/>
          </p:cNvSpPr>
          <p:nvPr>
            <p:ph type="sldNum" sz="quarter" idx="10"/>
          </p:nvPr>
        </p:nvSpPr>
        <p:spPr/>
        <p:txBody>
          <a:bodyPr/>
          <a:lstStyle/>
          <a:p>
            <a:fld id="{CF268059-D73E-4F9A-BEE2-A6F85AD28F52}" type="slidenum">
              <a:rPr lang="en-CA" smtClean="0"/>
              <a:t>19</a:t>
            </a:fld>
            <a:endParaRPr lang="en-CA"/>
          </a:p>
        </p:txBody>
      </p:sp>
    </p:spTree>
    <p:extLst>
      <p:ext uri="{BB962C8B-B14F-4D97-AF65-F5344CB8AC3E}">
        <p14:creationId xmlns:p14="http://schemas.microsoft.com/office/powerpoint/2010/main" val="354033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One amino acid change</a:t>
            </a:r>
          </a:p>
        </p:txBody>
      </p:sp>
      <p:sp>
        <p:nvSpPr>
          <p:cNvPr id="4" name="Slide Number Placeholder 3"/>
          <p:cNvSpPr>
            <a:spLocks noGrp="1"/>
          </p:cNvSpPr>
          <p:nvPr>
            <p:ph type="sldNum" sz="quarter" idx="10"/>
          </p:nvPr>
        </p:nvSpPr>
        <p:spPr/>
        <p:txBody>
          <a:bodyPr/>
          <a:lstStyle/>
          <a:p>
            <a:fld id="{CF268059-D73E-4F9A-BEE2-A6F85AD28F52}" type="slidenum">
              <a:rPr lang="en-CA" smtClean="0"/>
              <a:t>21</a:t>
            </a:fld>
            <a:endParaRPr lang="en-CA"/>
          </a:p>
        </p:txBody>
      </p:sp>
    </p:spTree>
    <p:extLst>
      <p:ext uri="{BB962C8B-B14F-4D97-AF65-F5344CB8AC3E}">
        <p14:creationId xmlns:p14="http://schemas.microsoft.com/office/powerpoint/2010/main" val="28786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Both men and women affected by the mutation pass on the defective gene to 50 percent of their offspring. The line ends in family members who are born with normal hair growth.</a:t>
            </a:r>
          </a:p>
          <a:p>
            <a:r>
              <a:rPr lang="en-CA" sz="1200" b="0" i="0" kern="1200" dirty="0">
                <a:solidFill>
                  <a:schemeClr val="tx1"/>
                </a:solidFill>
                <a:effectLst/>
                <a:latin typeface="+mn-lt"/>
                <a:ea typeface="+mn-ea"/>
                <a:cs typeface="+mn-cs"/>
              </a:rPr>
              <a:t>gene called SOX3</a:t>
            </a:r>
          </a:p>
          <a:p>
            <a:r>
              <a:rPr lang="en-CA" sz="1200" b="0" i="0" kern="1200" dirty="0">
                <a:solidFill>
                  <a:schemeClr val="tx1"/>
                </a:solidFill>
                <a:effectLst/>
                <a:latin typeface="+mn-lt"/>
                <a:ea typeface="+mn-ea"/>
                <a:cs typeface="+mn-cs"/>
              </a:rPr>
              <a:t>Werewolf Syndrome</a:t>
            </a:r>
            <a:endParaRPr lang="en-CA" dirty="0"/>
          </a:p>
        </p:txBody>
      </p:sp>
      <p:sp>
        <p:nvSpPr>
          <p:cNvPr id="4" name="Slide Number Placeholder 3"/>
          <p:cNvSpPr>
            <a:spLocks noGrp="1"/>
          </p:cNvSpPr>
          <p:nvPr>
            <p:ph type="sldNum" sz="quarter" idx="10"/>
          </p:nvPr>
        </p:nvSpPr>
        <p:spPr/>
        <p:txBody>
          <a:bodyPr/>
          <a:lstStyle/>
          <a:p>
            <a:fld id="{CF268059-D73E-4F9A-BEE2-A6F85AD28F52}" type="slidenum">
              <a:rPr lang="en-CA" smtClean="0"/>
              <a:t>24</a:t>
            </a:fld>
            <a:endParaRPr lang="en-CA"/>
          </a:p>
        </p:txBody>
      </p:sp>
    </p:spTree>
    <p:extLst>
      <p:ext uri="{BB962C8B-B14F-4D97-AF65-F5344CB8AC3E}">
        <p14:creationId xmlns:p14="http://schemas.microsoft.com/office/powerpoint/2010/main" val="3125028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Or block the affected gene that is producing the wrong thing</a:t>
            </a:r>
          </a:p>
        </p:txBody>
      </p:sp>
      <p:sp>
        <p:nvSpPr>
          <p:cNvPr id="4" name="Slide Number Placeholder 3"/>
          <p:cNvSpPr>
            <a:spLocks noGrp="1"/>
          </p:cNvSpPr>
          <p:nvPr>
            <p:ph type="sldNum" sz="quarter" idx="10"/>
          </p:nvPr>
        </p:nvSpPr>
        <p:spPr/>
        <p:txBody>
          <a:bodyPr/>
          <a:lstStyle/>
          <a:p>
            <a:fld id="{CF268059-D73E-4F9A-BEE2-A6F85AD28F52}" type="slidenum">
              <a:rPr lang="en-CA" smtClean="0"/>
              <a:t>25</a:t>
            </a:fld>
            <a:endParaRPr lang="en-CA"/>
          </a:p>
        </p:txBody>
      </p:sp>
    </p:spTree>
    <p:extLst>
      <p:ext uri="{BB962C8B-B14F-4D97-AF65-F5344CB8AC3E}">
        <p14:creationId xmlns:p14="http://schemas.microsoft.com/office/powerpoint/2010/main" val="1851491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Point mutations (</a:t>
            </a:r>
            <a:r>
              <a:rPr lang="en-CA" dirty="0" err="1"/>
              <a:t>substitions</a:t>
            </a:r>
            <a:r>
              <a:rPr lang="en-CA" dirty="0"/>
              <a:t>):</a:t>
            </a:r>
          </a:p>
          <a:p>
            <a:pPr marL="228600" indent="-228600">
              <a:buAutoNum type="arabicPeriod"/>
            </a:pPr>
            <a:r>
              <a:rPr lang="en-CA" dirty="0"/>
              <a:t>Silent – no change</a:t>
            </a:r>
          </a:p>
          <a:p>
            <a:pPr marL="228600" indent="-228600">
              <a:buAutoNum type="arabicPeriod"/>
            </a:pPr>
            <a:r>
              <a:rPr lang="en-CA" dirty="0"/>
              <a:t>Missense – different aa</a:t>
            </a:r>
          </a:p>
          <a:p>
            <a:pPr marL="228600" indent="-228600">
              <a:buAutoNum type="arabicPeriod"/>
            </a:pPr>
            <a:r>
              <a:rPr lang="en-CA" dirty="0"/>
              <a:t>Nonsense – stop</a:t>
            </a:r>
          </a:p>
          <a:p>
            <a:pPr marL="0" indent="0">
              <a:buNone/>
            </a:pPr>
            <a:r>
              <a:rPr lang="en-CA" dirty="0"/>
              <a:t>Frameshift – addition/deletion</a:t>
            </a:r>
          </a:p>
          <a:p>
            <a:pPr marL="0" indent="0">
              <a:buNone/>
            </a:pPr>
            <a:endParaRPr lang="en-CA" dirty="0"/>
          </a:p>
        </p:txBody>
      </p:sp>
      <p:sp>
        <p:nvSpPr>
          <p:cNvPr id="4" name="Slide Number Placeholder 3"/>
          <p:cNvSpPr>
            <a:spLocks noGrp="1"/>
          </p:cNvSpPr>
          <p:nvPr>
            <p:ph type="sldNum" sz="quarter" idx="10"/>
          </p:nvPr>
        </p:nvSpPr>
        <p:spPr/>
        <p:txBody>
          <a:bodyPr/>
          <a:lstStyle/>
          <a:p>
            <a:fld id="{381D62C0-14C7-42E0-83AE-4C2862B213CA}" type="slidenum">
              <a:rPr lang="en-CA" smtClean="0"/>
              <a:t>4</a:t>
            </a:fld>
            <a:endParaRPr lang="en-CA"/>
          </a:p>
        </p:txBody>
      </p:sp>
    </p:spTree>
    <p:extLst>
      <p:ext uri="{BB962C8B-B14F-4D97-AF65-F5344CB8AC3E}">
        <p14:creationId xmlns:p14="http://schemas.microsoft.com/office/powerpoint/2010/main" val="2844114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Result</a:t>
            </a:r>
            <a:r>
              <a:rPr lang="en-CA" baseline="0" dirty="0"/>
              <a:t>: Genetic Disorder</a:t>
            </a:r>
          </a:p>
          <a:p>
            <a:r>
              <a:rPr lang="en-CA" dirty="0"/>
              <a:t>These</a:t>
            </a:r>
            <a:r>
              <a:rPr lang="en-CA" baseline="0" dirty="0"/>
              <a:t> are basic descriptions, may result in genetic disorders.</a:t>
            </a:r>
          </a:p>
          <a:p>
            <a:pPr marL="0" indent="0">
              <a:buNone/>
            </a:pPr>
            <a:r>
              <a:rPr lang="en-CA" b="1" dirty="0"/>
              <a:t>Addition:</a:t>
            </a:r>
            <a:r>
              <a:rPr lang="en-CA" dirty="0"/>
              <a:t> the gain of a portion of a homologous chromosome </a:t>
            </a:r>
          </a:p>
          <a:p>
            <a:pPr marL="0" indent="0">
              <a:buNone/>
            </a:pPr>
            <a:r>
              <a:rPr lang="en-CA" b="1" dirty="0"/>
              <a:t>Deletion</a:t>
            </a:r>
            <a:r>
              <a:rPr lang="en-CA" dirty="0"/>
              <a:t>: the loss of a portion of a chromosome      </a:t>
            </a:r>
          </a:p>
          <a:p>
            <a:pPr marL="0" indent="0">
              <a:buNone/>
            </a:pPr>
            <a:r>
              <a:rPr lang="en-CA" b="1" dirty="0"/>
              <a:t>Translocation</a:t>
            </a:r>
            <a:r>
              <a:rPr lang="en-CA" dirty="0"/>
              <a:t>: the gain of a portion of a non- homologous chromosome</a:t>
            </a:r>
          </a:p>
          <a:p>
            <a:endParaRPr lang="en-CA" dirty="0"/>
          </a:p>
          <a:p>
            <a:endParaRPr lang="en-CA" dirty="0"/>
          </a:p>
        </p:txBody>
      </p:sp>
      <p:sp>
        <p:nvSpPr>
          <p:cNvPr id="4" name="Slide Number Placeholder 3"/>
          <p:cNvSpPr>
            <a:spLocks noGrp="1"/>
          </p:cNvSpPr>
          <p:nvPr>
            <p:ph type="sldNum" sz="quarter" idx="10"/>
          </p:nvPr>
        </p:nvSpPr>
        <p:spPr/>
        <p:txBody>
          <a:bodyPr/>
          <a:lstStyle/>
          <a:p>
            <a:fld id="{CF268059-D73E-4F9A-BEE2-A6F85AD28F52}" type="slidenum">
              <a:rPr lang="en-CA" smtClean="0"/>
              <a:t>6</a:t>
            </a:fld>
            <a:endParaRPr lang="en-CA"/>
          </a:p>
        </p:txBody>
      </p:sp>
    </p:spTree>
    <p:extLst>
      <p:ext uri="{BB962C8B-B14F-4D97-AF65-F5344CB8AC3E}">
        <p14:creationId xmlns:p14="http://schemas.microsoft.com/office/powerpoint/2010/main" val="2610991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Cysteine</a:t>
            </a:r>
          </a:p>
          <a:p>
            <a:r>
              <a:rPr lang="en-CA" dirty="0"/>
              <a:t>Cysteine</a:t>
            </a:r>
          </a:p>
          <a:p>
            <a:r>
              <a:rPr lang="en-CA" dirty="0"/>
              <a:t>Stop codon – terminates the protein sequence</a:t>
            </a:r>
          </a:p>
        </p:txBody>
      </p:sp>
      <p:sp>
        <p:nvSpPr>
          <p:cNvPr id="4" name="Slide Number Placeholder 3"/>
          <p:cNvSpPr>
            <a:spLocks noGrp="1"/>
          </p:cNvSpPr>
          <p:nvPr>
            <p:ph type="sldNum" sz="quarter" idx="10"/>
          </p:nvPr>
        </p:nvSpPr>
        <p:spPr/>
        <p:txBody>
          <a:bodyPr/>
          <a:lstStyle/>
          <a:p>
            <a:fld id="{CF268059-D73E-4F9A-BEE2-A6F85AD28F52}" type="slidenum">
              <a:rPr lang="en-CA" smtClean="0"/>
              <a:t>9</a:t>
            </a:fld>
            <a:endParaRPr lang="en-CA"/>
          </a:p>
        </p:txBody>
      </p:sp>
    </p:spTree>
    <p:extLst>
      <p:ext uri="{BB962C8B-B14F-4D97-AF65-F5344CB8AC3E}">
        <p14:creationId xmlns:p14="http://schemas.microsoft.com/office/powerpoint/2010/main" val="2063851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Cysteine</a:t>
            </a:r>
          </a:p>
          <a:p>
            <a:r>
              <a:rPr lang="en-CA" dirty="0"/>
              <a:t>Cysteine</a:t>
            </a:r>
          </a:p>
          <a:p>
            <a:r>
              <a:rPr lang="en-CA" dirty="0"/>
              <a:t>Stop codon – terminates the protein sequence</a:t>
            </a:r>
          </a:p>
        </p:txBody>
      </p:sp>
      <p:sp>
        <p:nvSpPr>
          <p:cNvPr id="4" name="Slide Number Placeholder 3"/>
          <p:cNvSpPr>
            <a:spLocks noGrp="1"/>
          </p:cNvSpPr>
          <p:nvPr>
            <p:ph type="sldNum" sz="quarter" idx="10"/>
          </p:nvPr>
        </p:nvSpPr>
        <p:spPr/>
        <p:txBody>
          <a:bodyPr/>
          <a:lstStyle/>
          <a:p>
            <a:fld id="{CF268059-D73E-4F9A-BEE2-A6F85AD28F52}" type="slidenum">
              <a:rPr lang="en-CA" smtClean="0"/>
              <a:t>10</a:t>
            </a:fld>
            <a:endParaRPr lang="en-CA"/>
          </a:p>
        </p:txBody>
      </p:sp>
    </p:spTree>
    <p:extLst>
      <p:ext uri="{BB962C8B-B14F-4D97-AF65-F5344CB8AC3E}">
        <p14:creationId xmlns:p14="http://schemas.microsoft.com/office/powerpoint/2010/main" val="936908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Cysteine</a:t>
            </a:r>
          </a:p>
          <a:p>
            <a:r>
              <a:rPr lang="en-CA" dirty="0"/>
              <a:t>Cysteine</a:t>
            </a:r>
          </a:p>
          <a:p>
            <a:r>
              <a:rPr lang="en-CA" dirty="0"/>
              <a:t>Stop codon – terminates the protein sequence</a:t>
            </a:r>
          </a:p>
        </p:txBody>
      </p:sp>
      <p:sp>
        <p:nvSpPr>
          <p:cNvPr id="4" name="Slide Number Placeholder 3"/>
          <p:cNvSpPr>
            <a:spLocks noGrp="1"/>
          </p:cNvSpPr>
          <p:nvPr>
            <p:ph type="sldNum" sz="quarter" idx="10"/>
          </p:nvPr>
        </p:nvSpPr>
        <p:spPr/>
        <p:txBody>
          <a:bodyPr/>
          <a:lstStyle/>
          <a:p>
            <a:fld id="{CF268059-D73E-4F9A-BEE2-A6F85AD28F52}" type="slidenum">
              <a:rPr lang="en-CA" smtClean="0"/>
              <a:t>11</a:t>
            </a:fld>
            <a:endParaRPr lang="en-CA"/>
          </a:p>
        </p:txBody>
      </p:sp>
    </p:spTree>
    <p:extLst>
      <p:ext uri="{BB962C8B-B14F-4D97-AF65-F5344CB8AC3E}">
        <p14:creationId xmlns:p14="http://schemas.microsoft.com/office/powerpoint/2010/main" val="539445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Cysteine</a:t>
            </a:r>
          </a:p>
          <a:p>
            <a:r>
              <a:rPr lang="en-CA" dirty="0"/>
              <a:t>Cysteine</a:t>
            </a:r>
          </a:p>
          <a:p>
            <a:r>
              <a:rPr lang="en-CA" dirty="0"/>
              <a:t>Stop codon – terminates the protein sequence</a:t>
            </a:r>
          </a:p>
        </p:txBody>
      </p:sp>
      <p:sp>
        <p:nvSpPr>
          <p:cNvPr id="4" name="Slide Number Placeholder 3"/>
          <p:cNvSpPr>
            <a:spLocks noGrp="1"/>
          </p:cNvSpPr>
          <p:nvPr>
            <p:ph type="sldNum" sz="quarter" idx="10"/>
          </p:nvPr>
        </p:nvSpPr>
        <p:spPr/>
        <p:txBody>
          <a:bodyPr/>
          <a:lstStyle/>
          <a:p>
            <a:fld id="{CF268059-D73E-4F9A-BEE2-A6F85AD28F52}" type="slidenum">
              <a:rPr lang="en-CA" smtClean="0"/>
              <a:t>12</a:t>
            </a:fld>
            <a:endParaRPr lang="en-CA"/>
          </a:p>
        </p:txBody>
      </p:sp>
    </p:spTree>
    <p:extLst>
      <p:ext uri="{BB962C8B-B14F-4D97-AF65-F5344CB8AC3E}">
        <p14:creationId xmlns:p14="http://schemas.microsoft.com/office/powerpoint/2010/main" val="319924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Cysteine</a:t>
            </a:r>
          </a:p>
          <a:p>
            <a:r>
              <a:rPr lang="en-CA" dirty="0"/>
              <a:t>Cysteine</a:t>
            </a:r>
          </a:p>
          <a:p>
            <a:r>
              <a:rPr lang="en-CA" dirty="0"/>
              <a:t>Stop codon – terminates the protein sequence</a:t>
            </a:r>
          </a:p>
        </p:txBody>
      </p:sp>
      <p:sp>
        <p:nvSpPr>
          <p:cNvPr id="4" name="Slide Number Placeholder 3"/>
          <p:cNvSpPr>
            <a:spLocks noGrp="1"/>
          </p:cNvSpPr>
          <p:nvPr>
            <p:ph type="sldNum" sz="quarter" idx="10"/>
          </p:nvPr>
        </p:nvSpPr>
        <p:spPr/>
        <p:txBody>
          <a:bodyPr/>
          <a:lstStyle/>
          <a:p>
            <a:fld id="{CF268059-D73E-4F9A-BEE2-A6F85AD28F52}" type="slidenum">
              <a:rPr lang="en-CA" smtClean="0"/>
              <a:t>13</a:t>
            </a:fld>
            <a:endParaRPr lang="en-CA"/>
          </a:p>
        </p:txBody>
      </p:sp>
    </p:spTree>
    <p:extLst>
      <p:ext uri="{BB962C8B-B14F-4D97-AF65-F5344CB8AC3E}">
        <p14:creationId xmlns:p14="http://schemas.microsoft.com/office/powerpoint/2010/main" val="1027945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Cysteine</a:t>
            </a:r>
          </a:p>
          <a:p>
            <a:r>
              <a:rPr lang="en-CA" dirty="0"/>
              <a:t>Cysteine</a:t>
            </a:r>
          </a:p>
          <a:p>
            <a:r>
              <a:rPr lang="en-CA" dirty="0"/>
              <a:t>Stop codon – terminates the protein sequence</a:t>
            </a:r>
          </a:p>
        </p:txBody>
      </p:sp>
      <p:sp>
        <p:nvSpPr>
          <p:cNvPr id="4" name="Slide Number Placeholder 3"/>
          <p:cNvSpPr>
            <a:spLocks noGrp="1"/>
          </p:cNvSpPr>
          <p:nvPr>
            <p:ph type="sldNum" sz="quarter" idx="10"/>
          </p:nvPr>
        </p:nvSpPr>
        <p:spPr/>
        <p:txBody>
          <a:bodyPr/>
          <a:lstStyle/>
          <a:p>
            <a:fld id="{CF268059-D73E-4F9A-BEE2-A6F85AD28F52}" type="slidenum">
              <a:rPr lang="en-CA" smtClean="0"/>
              <a:t>14</a:t>
            </a:fld>
            <a:endParaRPr lang="en-CA"/>
          </a:p>
        </p:txBody>
      </p:sp>
    </p:spTree>
    <p:extLst>
      <p:ext uri="{BB962C8B-B14F-4D97-AF65-F5344CB8AC3E}">
        <p14:creationId xmlns:p14="http://schemas.microsoft.com/office/powerpoint/2010/main" val="4258886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06329354-CFA3-4401-B482-FF9C8B609505}" type="datetimeFigureOut">
              <a:rPr lang="en-CA" smtClean="0"/>
              <a:t>2018-02-18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398792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6329354-CFA3-4401-B482-FF9C8B609505}" type="datetimeFigureOut">
              <a:rPr lang="en-CA" smtClean="0"/>
              <a:t>2018-02-18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293424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6329354-CFA3-4401-B482-FF9C8B609505}" type="datetimeFigureOut">
              <a:rPr lang="en-CA" smtClean="0"/>
              <a:t>2018-02-18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207898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6329354-CFA3-4401-B482-FF9C8B609505}" type="datetimeFigureOut">
              <a:rPr lang="en-CA" smtClean="0"/>
              <a:t>2018-02-18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2355288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329354-CFA3-4401-B482-FF9C8B609505}" type="datetimeFigureOut">
              <a:rPr lang="en-CA" smtClean="0"/>
              <a:t>2018-02-18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116966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06329354-CFA3-4401-B482-FF9C8B609505}" type="datetimeFigureOut">
              <a:rPr lang="en-CA" smtClean="0"/>
              <a:t>2018-02-18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413031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06329354-CFA3-4401-B482-FF9C8B609505}" type="datetimeFigureOut">
              <a:rPr lang="en-CA" smtClean="0"/>
              <a:t>2018-02-18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394289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6329354-CFA3-4401-B482-FF9C8B609505}" type="datetimeFigureOut">
              <a:rPr lang="en-CA" smtClean="0"/>
              <a:t>2018-02-18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85650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29354-CFA3-4401-B482-FF9C8B609505}" type="datetimeFigureOut">
              <a:rPr lang="en-CA" smtClean="0"/>
              <a:t>2018-02-18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207523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329354-CFA3-4401-B482-FF9C8B609505}" type="datetimeFigureOut">
              <a:rPr lang="en-CA" smtClean="0"/>
              <a:t>2018-02-18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299242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329354-CFA3-4401-B482-FF9C8B609505}" type="datetimeFigureOut">
              <a:rPr lang="en-CA" smtClean="0"/>
              <a:t>2018-02-18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A8AAFBD-977C-4962-A780-1E57EFBBFE4D}" type="slidenum">
              <a:rPr lang="en-CA" smtClean="0"/>
              <a:t>‹#›</a:t>
            </a:fld>
            <a:endParaRPr lang="en-CA"/>
          </a:p>
        </p:txBody>
      </p:sp>
    </p:spTree>
    <p:extLst>
      <p:ext uri="{BB962C8B-B14F-4D97-AF65-F5344CB8AC3E}">
        <p14:creationId xmlns:p14="http://schemas.microsoft.com/office/powerpoint/2010/main" val="367935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29354-CFA3-4401-B482-FF9C8B609505}" type="datetimeFigureOut">
              <a:rPr lang="en-CA" smtClean="0"/>
              <a:t>2018-02-18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AAFBD-977C-4962-A780-1E57EFBBFE4D}" type="slidenum">
              <a:rPr lang="en-CA" smtClean="0"/>
              <a:t>‹#›</a:t>
            </a:fld>
            <a:endParaRPr lang="en-CA"/>
          </a:p>
        </p:txBody>
      </p:sp>
    </p:spTree>
    <p:extLst>
      <p:ext uri="{BB962C8B-B14F-4D97-AF65-F5344CB8AC3E}">
        <p14:creationId xmlns:p14="http://schemas.microsoft.com/office/powerpoint/2010/main" val="635751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d.ted.com/lessons/what-happens-when-your-dna-is-damaged-monica-menesin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Errors in DNA</a:t>
            </a:r>
          </a:p>
        </p:txBody>
      </p:sp>
      <p:sp>
        <p:nvSpPr>
          <p:cNvPr id="3" name="Subtitle 2"/>
          <p:cNvSpPr>
            <a:spLocks noGrp="1"/>
          </p:cNvSpPr>
          <p:nvPr>
            <p:ph type="subTitle" idx="1"/>
          </p:nvPr>
        </p:nvSpPr>
        <p:spPr/>
        <p:txBody>
          <a:bodyPr/>
          <a:lstStyle/>
          <a:p>
            <a:r>
              <a:rPr lang="en-CA" dirty="0"/>
              <a:t>Mutations</a:t>
            </a:r>
          </a:p>
        </p:txBody>
      </p:sp>
    </p:spTree>
    <p:extLst>
      <p:ext uri="{BB962C8B-B14F-4D97-AF65-F5344CB8AC3E}">
        <p14:creationId xmlns:p14="http://schemas.microsoft.com/office/powerpoint/2010/main" val="1734323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Codon Chart</a:t>
            </a:r>
          </a:p>
        </p:txBody>
      </p:sp>
      <p:sp>
        <p:nvSpPr>
          <p:cNvPr id="3" name="Content Placeholder 2"/>
          <p:cNvSpPr>
            <a:spLocks noGrp="1"/>
          </p:cNvSpPr>
          <p:nvPr>
            <p:ph idx="1"/>
          </p:nvPr>
        </p:nvSpPr>
        <p:spPr>
          <a:xfrm>
            <a:off x="304800" y="1825625"/>
            <a:ext cx="11049000" cy="4351338"/>
          </a:xfrm>
        </p:spPr>
        <p:txBody>
          <a:bodyPr/>
          <a:lstStyle/>
          <a:p>
            <a:r>
              <a:rPr lang="en-CA" dirty="0"/>
              <a:t>What does UGC code for?</a:t>
            </a:r>
          </a:p>
          <a:p>
            <a:endParaRPr lang="en-CA" dirty="0"/>
          </a:p>
          <a:p>
            <a:r>
              <a:rPr lang="en-CA" dirty="0"/>
              <a:t>Cystine</a:t>
            </a:r>
          </a:p>
          <a:p>
            <a:endParaRPr lang="en-CA" dirty="0"/>
          </a:p>
        </p:txBody>
      </p:sp>
      <p:pic>
        <p:nvPicPr>
          <p:cNvPr id="9220" name="Picture 4" descr="Image result for codon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704850"/>
            <a:ext cx="6009676" cy="547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664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Codon Chart</a:t>
            </a:r>
          </a:p>
        </p:txBody>
      </p:sp>
      <p:sp>
        <p:nvSpPr>
          <p:cNvPr id="3" name="Content Placeholder 2"/>
          <p:cNvSpPr>
            <a:spLocks noGrp="1"/>
          </p:cNvSpPr>
          <p:nvPr>
            <p:ph idx="1"/>
          </p:nvPr>
        </p:nvSpPr>
        <p:spPr>
          <a:xfrm>
            <a:off x="304800" y="1825625"/>
            <a:ext cx="11049000" cy="4351338"/>
          </a:xfrm>
        </p:spPr>
        <p:txBody>
          <a:bodyPr/>
          <a:lstStyle/>
          <a:p>
            <a:r>
              <a:rPr lang="en-CA" dirty="0"/>
              <a:t>What does UGC code for?</a:t>
            </a:r>
          </a:p>
          <a:p>
            <a:endParaRPr lang="en-CA" dirty="0"/>
          </a:p>
          <a:p>
            <a:r>
              <a:rPr lang="en-CA" dirty="0"/>
              <a:t>What if the C was replaced by U?</a:t>
            </a:r>
          </a:p>
          <a:p>
            <a:endParaRPr lang="en-CA" dirty="0"/>
          </a:p>
          <a:p>
            <a:endParaRPr lang="en-CA" dirty="0"/>
          </a:p>
          <a:p>
            <a:endParaRPr lang="en-CA" dirty="0"/>
          </a:p>
        </p:txBody>
      </p:sp>
      <p:pic>
        <p:nvPicPr>
          <p:cNvPr id="9220" name="Picture 4" descr="Image result for codon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704850"/>
            <a:ext cx="6009676" cy="547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005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Codon Chart</a:t>
            </a:r>
          </a:p>
        </p:txBody>
      </p:sp>
      <p:sp>
        <p:nvSpPr>
          <p:cNvPr id="3" name="Content Placeholder 2"/>
          <p:cNvSpPr>
            <a:spLocks noGrp="1"/>
          </p:cNvSpPr>
          <p:nvPr>
            <p:ph idx="1"/>
          </p:nvPr>
        </p:nvSpPr>
        <p:spPr>
          <a:xfrm>
            <a:off x="304800" y="1825625"/>
            <a:ext cx="11049000" cy="4351338"/>
          </a:xfrm>
        </p:spPr>
        <p:txBody>
          <a:bodyPr/>
          <a:lstStyle/>
          <a:p>
            <a:r>
              <a:rPr lang="en-CA" dirty="0"/>
              <a:t>What does UGC code for?</a:t>
            </a:r>
          </a:p>
          <a:p>
            <a:endParaRPr lang="en-CA" dirty="0"/>
          </a:p>
          <a:p>
            <a:r>
              <a:rPr lang="en-CA" dirty="0"/>
              <a:t>What if the C was replaced by U?</a:t>
            </a:r>
          </a:p>
          <a:p>
            <a:endParaRPr lang="en-CA" dirty="0"/>
          </a:p>
          <a:p>
            <a:r>
              <a:rPr lang="en-CA" dirty="0"/>
              <a:t>Still Cystine</a:t>
            </a:r>
          </a:p>
          <a:p>
            <a:r>
              <a:rPr lang="en-CA" dirty="0"/>
              <a:t>Same amino acid, </a:t>
            </a:r>
          </a:p>
          <a:p>
            <a:r>
              <a:rPr lang="en-CA" dirty="0"/>
              <a:t>therefore no change in protein</a:t>
            </a:r>
          </a:p>
          <a:p>
            <a:endParaRPr lang="en-CA" dirty="0"/>
          </a:p>
          <a:p>
            <a:endParaRPr lang="en-CA" dirty="0"/>
          </a:p>
        </p:txBody>
      </p:sp>
      <p:pic>
        <p:nvPicPr>
          <p:cNvPr id="9220" name="Picture 4" descr="Image result for codon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704850"/>
            <a:ext cx="6009676" cy="547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165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Codon Chart</a:t>
            </a:r>
          </a:p>
        </p:txBody>
      </p:sp>
      <p:sp>
        <p:nvSpPr>
          <p:cNvPr id="3" name="Content Placeholder 2"/>
          <p:cNvSpPr>
            <a:spLocks noGrp="1"/>
          </p:cNvSpPr>
          <p:nvPr>
            <p:ph idx="1"/>
          </p:nvPr>
        </p:nvSpPr>
        <p:spPr>
          <a:xfrm>
            <a:off x="304800" y="1825625"/>
            <a:ext cx="11049000" cy="4351338"/>
          </a:xfrm>
        </p:spPr>
        <p:txBody>
          <a:bodyPr/>
          <a:lstStyle/>
          <a:p>
            <a:r>
              <a:rPr lang="en-CA" dirty="0"/>
              <a:t>What does UGC code for?</a:t>
            </a:r>
          </a:p>
          <a:p>
            <a:endParaRPr lang="en-CA" dirty="0"/>
          </a:p>
          <a:p>
            <a:r>
              <a:rPr lang="en-CA" dirty="0"/>
              <a:t>What if the C was replaced by U?</a:t>
            </a:r>
          </a:p>
          <a:p>
            <a:endParaRPr lang="en-CA" dirty="0"/>
          </a:p>
          <a:p>
            <a:r>
              <a:rPr lang="en-CA" dirty="0"/>
              <a:t>What if the C was replaced by A?</a:t>
            </a:r>
          </a:p>
          <a:p>
            <a:endParaRPr lang="en-CA" dirty="0"/>
          </a:p>
          <a:p>
            <a:endParaRPr lang="en-CA" dirty="0"/>
          </a:p>
        </p:txBody>
      </p:sp>
      <p:pic>
        <p:nvPicPr>
          <p:cNvPr id="9220" name="Picture 4" descr="Image result for codon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704850"/>
            <a:ext cx="6009676" cy="547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19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Codon Chart</a:t>
            </a:r>
          </a:p>
        </p:txBody>
      </p:sp>
      <p:sp>
        <p:nvSpPr>
          <p:cNvPr id="3" name="Content Placeholder 2"/>
          <p:cNvSpPr>
            <a:spLocks noGrp="1"/>
          </p:cNvSpPr>
          <p:nvPr>
            <p:ph idx="1"/>
          </p:nvPr>
        </p:nvSpPr>
        <p:spPr>
          <a:xfrm>
            <a:off x="304800" y="1825625"/>
            <a:ext cx="11049000" cy="4351338"/>
          </a:xfrm>
        </p:spPr>
        <p:txBody>
          <a:bodyPr/>
          <a:lstStyle/>
          <a:p>
            <a:r>
              <a:rPr lang="en-CA" dirty="0"/>
              <a:t>What does UGC code for?</a:t>
            </a:r>
          </a:p>
          <a:p>
            <a:endParaRPr lang="en-CA" dirty="0"/>
          </a:p>
          <a:p>
            <a:r>
              <a:rPr lang="en-CA" dirty="0"/>
              <a:t>What if the C was replaced by U?</a:t>
            </a:r>
          </a:p>
          <a:p>
            <a:endParaRPr lang="en-CA" dirty="0"/>
          </a:p>
          <a:p>
            <a:r>
              <a:rPr lang="en-CA" dirty="0"/>
              <a:t>What if the C was replaced by A?</a:t>
            </a:r>
          </a:p>
          <a:p>
            <a:endParaRPr lang="en-CA" dirty="0"/>
          </a:p>
          <a:p>
            <a:r>
              <a:rPr lang="en-CA" dirty="0">
                <a:sym typeface="Wingdings" panose="05000000000000000000" pitchFamily="2" charset="2"/>
              </a:rPr>
              <a:t>STOP codon</a:t>
            </a:r>
          </a:p>
          <a:p>
            <a:r>
              <a:rPr lang="en-CA" dirty="0">
                <a:sym typeface="Wingdings" panose="05000000000000000000" pitchFamily="2" charset="2"/>
              </a:rPr>
              <a:t> Protein incomplete</a:t>
            </a:r>
          </a:p>
          <a:p>
            <a:endParaRPr lang="en-CA" dirty="0"/>
          </a:p>
        </p:txBody>
      </p:sp>
      <p:pic>
        <p:nvPicPr>
          <p:cNvPr id="9220" name="Picture 4" descr="Image result for codon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704850"/>
            <a:ext cx="6009676" cy="547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25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causes mutations? </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CA" sz="3200" b="1" u="sng" dirty="0"/>
              <a:t>Mistake during DNA replication </a:t>
            </a:r>
          </a:p>
          <a:p>
            <a:pPr marL="914400" lvl="3" indent="-457200">
              <a:spcBef>
                <a:spcPts val="1000"/>
              </a:spcBef>
            </a:pPr>
            <a:r>
              <a:rPr lang="en-CA" sz="3200" dirty="0"/>
              <a:t>nucleotide being added, deleted or substituted during DNA replication. </a:t>
            </a:r>
          </a:p>
          <a:p>
            <a:pPr marL="514350" indent="-514350">
              <a:buFont typeface="+mj-lt"/>
              <a:buAutoNum type="arabicPeriod"/>
            </a:pPr>
            <a:endParaRPr lang="en-CA" sz="3200" dirty="0"/>
          </a:p>
          <a:p>
            <a:endParaRPr lang="en-CA" dirty="0"/>
          </a:p>
        </p:txBody>
      </p:sp>
    </p:spTree>
    <p:extLst>
      <p:ext uri="{BB962C8B-B14F-4D97-AF65-F5344CB8AC3E}">
        <p14:creationId xmlns:p14="http://schemas.microsoft.com/office/powerpoint/2010/main" val="3740097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causes mutations? </a:t>
            </a:r>
          </a:p>
        </p:txBody>
      </p:sp>
      <p:sp>
        <p:nvSpPr>
          <p:cNvPr id="3" name="Content Placeholder 2"/>
          <p:cNvSpPr>
            <a:spLocks noGrp="1"/>
          </p:cNvSpPr>
          <p:nvPr>
            <p:ph idx="1"/>
          </p:nvPr>
        </p:nvSpPr>
        <p:spPr/>
        <p:txBody>
          <a:bodyPr>
            <a:normAutofit/>
          </a:bodyPr>
          <a:lstStyle/>
          <a:p>
            <a:pPr marL="0" indent="0">
              <a:buNone/>
            </a:pPr>
            <a:r>
              <a:rPr lang="en-CA" sz="3200" dirty="0"/>
              <a:t>2. </a:t>
            </a:r>
            <a:r>
              <a:rPr lang="en-CA" sz="3200" b="1" u="sng" dirty="0"/>
              <a:t>DNA is damaged by environmental factors (mutagens).</a:t>
            </a:r>
          </a:p>
          <a:p>
            <a:pPr lvl="1"/>
            <a:r>
              <a:rPr lang="en-CA" sz="3200" dirty="0"/>
              <a:t>Mutagen is any factor that causes a mutation such as </a:t>
            </a:r>
            <a:r>
              <a:rPr lang="en-CA" sz="3200" b="1" dirty="0"/>
              <a:t>radiation (X-rays, UV rays), cigarette smoke, poisonous chemicals.</a:t>
            </a:r>
          </a:p>
          <a:p>
            <a:endParaRPr lang="en-CA" dirty="0"/>
          </a:p>
        </p:txBody>
      </p:sp>
    </p:spTree>
    <p:extLst>
      <p:ext uri="{BB962C8B-B14F-4D97-AF65-F5344CB8AC3E}">
        <p14:creationId xmlns:p14="http://schemas.microsoft.com/office/powerpoint/2010/main" val="617103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BBCDE-8750-45EA-AB62-A99E65FAA93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CFB48C1-1C4D-4A0C-9C04-1A3267AA9589}"/>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860199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5122" name="Picture 2" descr="Image result for carcinogens in cigaret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16" y="-142939"/>
            <a:ext cx="11119883" cy="7861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692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6146" name="Picture 2" descr="Image result for gene mutatio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83814" y="365124"/>
            <a:ext cx="10036586" cy="6804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756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 mutation?</a:t>
            </a:r>
          </a:p>
        </p:txBody>
      </p:sp>
      <p:sp>
        <p:nvSpPr>
          <p:cNvPr id="3" name="Content Placeholder 2"/>
          <p:cNvSpPr>
            <a:spLocks noGrp="1"/>
          </p:cNvSpPr>
          <p:nvPr>
            <p:ph idx="1"/>
          </p:nvPr>
        </p:nvSpPr>
        <p:spPr/>
        <p:txBody>
          <a:bodyPr/>
          <a:lstStyle/>
          <a:p>
            <a:pPr marL="0" indent="0">
              <a:buNone/>
            </a:pPr>
            <a:r>
              <a:rPr lang="en-CA" dirty="0"/>
              <a:t>A Mutation </a:t>
            </a:r>
            <a:r>
              <a:rPr lang="en-CA" b="1" dirty="0"/>
              <a:t>is any change in the genetic material (DNA).</a:t>
            </a:r>
            <a:endParaRPr lang="en-CA" dirty="0"/>
          </a:p>
          <a:p>
            <a:endParaRPr lang="en-CA" dirty="0"/>
          </a:p>
        </p:txBody>
      </p:sp>
    </p:spTree>
    <p:extLst>
      <p:ext uri="{BB962C8B-B14F-4D97-AF65-F5344CB8AC3E}">
        <p14:creationId xmlns:p14="http://schemas.microsoft.com/office/powerpoint/2010/main" val="21518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Are Mutations harmful? </a:t>
            </a:r>
          </a:p>
        </p:txBody>
      </p:sp>
      <p:sp>
        <p:nvSpPr>
          <p:cNvPr id="3" name="Content Placeholder 2"/>
          <p:cNvSpPr>
            <a:spLocks noGrp="1"/>
          </p:cNvSpPr>
          <p:nvPr>
            <p:ph idx="1"/>
          </p:nvPr>
        </p:nvSpPr>
        <p:spPr>
          <a:xfrm>
            <a:off x="838200" y="1825625"/>
            <a:ext cx="6346371" cy="4351338"/>
          </a:xfrm>
        </p:spPr>
        <p:txBody>
          <a:bodyPr/>
          <a:lstStyle/>
          <a:p>
            <a:pPr marL="0" indent="0">
              <a:buNone/>
            </a:pPr>
            <a:r>
              <a:rPr lang="en-CA" dirty="0"/>
              <a:t>Mutations can be </a:t>
            </a:r>
            <a:r>
              <a:rPr lang="en-CA" b="1" dirty="0"/>
              <a:t>beneficial, harmful or neutral</a:t>
            </a:r>
            <a:r>
              <a:rPr lang="en-CA" dirty="0"/>
              <a:t>. Most are harmful.</a:t>
            </a:r>
          </a:p>
          <a:p>
            <a:pPr marL="0" indent="0">
              <a:buNone/>
            </a:pPr>
            <a:r>
              <a:rPr lang="en-CA" b="1" dirty="0"/>
              <a:t>NEGATIVE (harmful) mutation</a:t>
            </a:r>
            <a:r>
              <a:rPr lang="en-CA" dirty="0"/>
              <a:t>: People born with Sickle Cell Anemia have a mutated gene that makes their red blood cells have a curved shape instead of the normal disc shape. The curves shape prevents the cells from carrying oxygen well and blocks blood flow in blood vessels. </a:t>
            </a:r>
          </a:p>
        </p:txBody>
      </p:sp>
      <p:pic>
        <p:nvPicPr>
          <p:cNvPr id="2050" name="Picture 2" descr="Image result for sickle cell anemia mu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5711" y="2000956"/>
            <a:ext cx="5118134" cy="400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062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Sickle Cell Anemia: point mutation</a:t>
            </a:r>
          </a:p>
        </p:txBody>
      </p:sp>
      <p:pic>
        <p:nvPicPr>
          <p:cNvPr id="5122" name="Picture 2" descr="Image result for gene mutatio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68286" y="2171804"/>
            <a:ext cx="6425293" cy="3924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684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Positive (Helpful) Mutations</a:t>
            </a:r>
          </a:p>
        </p:txBody>
      </p:sp>
      <p:sp>
        <p:nvSpPr>
          <p:cNvPr id="3" name="Content Placeholder 2"/>
          <p:cNvSpPr>
            <a:spLocks noGrp="1"/>
          </p:cNvSpPr>
          <p:nvPr>
            <p:ph idx="1"/>
          </p:nvPr>
        </p:nvSpPr>
        <p:spPr/>
        <p:txBody>
          <a:bodyPr>
            <a:normAutofit/>
          </a:bodyPr>
          <a:lstStyle/>
          <a:p>
            <a:r>
              <a:rPr lang="en-CA" dirty="0"/>
              <a:t>Example: some plants carry a mutated gene that protect them from certain diseases </a:t>
            </a:r>
          </a:p>
          <a:p>
            <a:r>
              <a:rPr lang="en-CA" dirty="0"/>
              <a:t>Example: some people have a mutated gene that produces a special protein that prevents the HIV virus from infecting them.</a:t>
            </a:r>
          </a:p>
          <a:p>
            <a:r>
              <a:rPr lang="en-CA" dirty="0"/>
              <a:t>Example: some people have a mutated gene of a protein that is better at removing bad cholesterol from cells and dissolving arterial plaques, and therefore have significantly lower risk of heart attack and stroke. </a:t>
            </a:r>
          </a:p>
        </p:txBody>
      </p:sp>
    </p:spTree>
    <p:extLst>
      <p:ext uri="{BB962C8B-B14F-4D97-AF65-F5344CB8AC3E}">
        <p14:creationId xmlns:p14="http://schemas.microsoft.com/office/powerpoint/2010/main" val="3694965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Neutral Mutation</a:t>
            </a:r>
          </a:p>
        </p:txBody>
      </p:sp>
      <p:sp>
        <p:nvSpPr>
          <p:cNvPr id="3" name="Content Placeholder 2"/>
          <p:cNvSpPr>
            <a:spLocks noGrp="1"/>
          </p:cNvSpPr>
          <p:nvPr>
            <p:ph idx="1"/>
          </p:nvPr>
        </p:nvSpPr>
        <p:spPr/>
        <p:txBody>
          <a:bodyPr/>
          <a:lstStyle/>
          <a:p>
            <a:r>
              <a:rPr lang="en-CA" dirty="0"/>
              <a:t>Most mutations are neutral, meaning it does not affect the organism in any way. </a:t>
            </a:r>
          </a:p>
          <a:p>
            <a:r>
              <a:rPr lang="en-CA" dirty="0"/>
              <a:t>Example: Some mutations are only one nitrogenous base  switch and may not change the code for the protein,                                                              thus having no effect.</a:t>
            </a:r>
          </a:p>
          <a:p>
            <a:r>
              <a:rPr lang="en-CA" dirty="0"/>
              <a:t>Example: Spirit Bear of coastal BC                                                                           have a mutated gene that makes                                                                      their fur white instead of black.</a:t>
            </a:r>
          </a:p>
          <a:p>
            <a:endParaRPr lang="en-CA" dirty="0"/>
          </a:p>
        </p:txBody>
      </p:sp>
      <p:pic>
        <p:nvPicPr>
          <p:cNvPr id="3074" name="Picture 2" descr="Image result for spirit bear"/>
          <p:cNvPicPr>
            <a:picLocks noChangeAspect="1" noChangeArrowheads="1"/>
          </p:cNvPicPr>
          <p:nvPr/>
        </p:nvPicPr>
        <p:blipFill rotWithShape="1">
          <a:blip r:embed="rId2">
            <a:extLst>
              <a:ext uri="{28A0092B-C50C-407E-A947-70E740481C1C}">
                <a14:useLocalDpi xmlns:a14="http://schemas.microsoft.com/office/drawing/2010/main" val="0"/>
              </a:ext>
            </a:extLst>
          </a:blip>
          <a:srcRect l="19517" t="24187"/>
          <a:stretch/>
        </p:blipFill>
        <p:spPr bwMode="auto">
          <a:xfrm>
            <a:off x="6313538" y="3503385"/>
            <a:ext cx="5878462" cy="3614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805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Neutral mutation:  </a:t>
            </a:r>
            <a:r>
              <a:rPr lang="en-CA" dirty="0" err="1"/>
              <a:t>Hypertrichosis</a:t>
            </a:r>
            <a:endParaRPr lang="en-CA" dirty="0"/>
          </a:p>
        </p:txBody>
      </p:sp>
      <p:pic>
        <p:nvPicPr>
          <p:cNvPr id="7170" name="Picture 2" descr="Image result for wolf boy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70314" y="1467104"/>
            <a:ext cx="8251372" cy="5390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990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Can Mutations be fixed?</a:t>
            </a:r>
          </a:p>
        </p:txBody>
      </p:sp>
      <p:sp>
        <p:nvSpPr>
          <p:cNvPr id="3" name="Content Placeholder 2"/>
          <p:cNvSpPr>
            <a:spLocks noGrp="1"/>
          </p:cNvSpPr>
          <p:nvPr>
            <p:ph idx="1"/>
          </p:nvPr>
        </p:nvSpPr>
        <p:spPr/>
        <p:txBody>
          <a:bodyPr/>
          <a:lstStyle/>
          <a:p>
            <a:r>
              <a:rPr lang="en-CA" dirty="0"/>
              <a:t>Some mutations can be treated with drugs or surgery. </a:t>
            </a:r>
          </a:p>
          <a:p>
            <a:r>
              <a:rPr lang="en-CA" dirty="0"/>
              <a:t>Gene therapy is a new technique:</a:t>
            </a:r>
          </a:p>
          <a:p>
            <a:pPr lvl="1"/>
            <a:r>
              <a:rPr lang="en-CA" sz="2800" dirty="0"/>
              <a:t>the mutated gene is replaced with a healthy copy of the gene.</a:t>
            </a:r>
          </a:p>
          <a:p>
            <a:pPr lvl="1"/>
            <a:r>
              <a:rPr lang="en-CA" sz="2800" dirty="0"/>
              <a:t>the healthy copy must first attach to a chromosome within a patient’s cell. Then the gene needs to make the correct type and amount of protein. </a:t>
            </a:r>
          </a:p>
        </p:txBody>
      </p:sp>
      <p:pic>
        <p:nvPicPr>
          <p:cNvPr id="4098" name="Picture 2" descr="Image result"/>
          <p:cNvPicPr>
            <a:picLocks noChangeAspect="1" noChangeArrowheads="1"/>
          </p:cNvPicPr>
          <p:nvPr/>
        </p:nvPicPr>
        <p:blipFill rotWithShape="1">
          <a:blip r:embed="rId3">
            <a:extLst>
              <a:ext uri="{28A0092B-C50C-407E-A947-70E740481C1C}">
                <a14:useLocalDpi xmlns:a14="http://schemas.microsoft.com/office/drawing/2010/main" val="0"/>
              </a:ext>
            </a:extLst>
          </a:blip>
          <a:srcRect t="18704" b="7800"/>
          <a:stretch/>
        </p:blipFill>
        <p:spPr bwMode="auto">
          <a:xfrm>
            <a:off x="5409508" y="4071258"/>
            <a:ext cx="4888377"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626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17410" name="Picture 2" descr="Image result for types of mutatio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0000" y="365125"/>
            <a:ext cx="8448675" cy="5917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075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Activity: Lost in Translation</a:t>
            </a:r>
          </a:p>
        </p:txBody>
      </p:sp>
      <p:sp>
        <p:nvSpPr>
          <p:cNvPr id="3" name="Content Placeholder 2"/>
          <p:cNvSpPr>
            <a:spLocks noGrp="1"/>
          </p:cNvSpPr>
          <p:nvPr>
            <p:ph idx="1"/>
          </p:nvPr>
        </p:nvSpPr>
        <p:spPr/>
        <p:txBody>
          <a:bodyPr/>
          <a:lstStyle/>
          <a:p>
            <a:r>
              <a:rPr lang="en-CA" dirty="0" err="1"/>
              <a:t>Geneskool</a:t>
            </a:r>
            <a:r>
              <a:rPr lang="en-CA" dirty="0"/>
              <a:t> Beetle</a:t>
            </a:r>
          </a:p>
        </p:txBody>
      </p:sp>
    </p:spTree>
    <p:extLst>
      <p:ext uri="{BB962C8B-B14F-4D97-AF65-F5344CB8AC3E}">
        <p14:creationId xmlns:p14="http://schemas.microsoft.com/office/powerpoint/2010/main" val="243815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Two main types of Mutations:</a:t>
            </a:r>
          </a:p>
        </p:txBody>
      </p:sp>
      <p:sp>
        <p:nvSpPr>
          <p:cNvPr id="3" name="Content Placeholder 2"/>
          <p:cNvSpPr>
            <a:spLocks noGrp="1"/>
          </p:cNvSpPr>
          <p:nvPr>
            <p:ph idx="1"/>
          </p:nvPr>
        </p:nvSpPr>
        <p:spPr>
          <a:xfrm>
            <a:off x="617311" y="1520825"/>
            <a:ext cx="10515600" cy="5075918"/>
          </a:xfrm>
        </p:spPr>
        <p:txBody>
          <a:bodyPr>
            <a:normAutofit/>
          </a:bodyPr>
          <a:lstStyle/>
          <a:p>
            <a:pPr marL="514350" indent="-514350">
              <a:buFont typeface="+mj-lt"/>
              <a:buAutoNum type="arabicPeriod"/>
            </a:pPr>
            <a:r>
              <a:rPr lang="en-CA" sz="3200" b="1" dirty="0"/>
              <a:t>Gene Mutations</a:t>
            </a:r>
          </a:p>
          <a:p>
            <a:pPr marL="971550" lvl="2" indent="-514350">
              <a:spcBef>
                <a:spcPts val="1000"/>
              </a:spcBef>
            </a:pPr>
            <a:r>
              <a:rPr lang="en-CA" sz="3200" dirty="0"/>
              <a:t>May affect one point in the DNA in the form of a single nucleotide being </a:t>
            </a:r>
            <a:r>
              <a:rPr lang="en-CA" sz="3200" b="1" dirty="0"/>
              <a:t>added, deleted or substituted </a:t>
            </a:r>
            <a:r>
              <a:rPr lang="en-CA" sz="3200" dirty="0"/>
              <a:t>during DNA replication. </a:t>
            </a:r>
          </a:p>
          <a:p>
            <a:pPr marL="514350" indent="-514350">
              <a:buFont typeface="+mj-lt"/>
              <a:buAutoNum type="arabicPeriod"/>
            </a:pPr>
            <a:endParaRPr lang="en-CA" sz="4000" b="1" dirty="0"/>
          </a:p>
          <a:p>
            <a:endParaRPr lang="en-CA" dirty="0"/>
          </a:p>
        </p:txBody>
      </p:sp>
      <p:pic>
        <p:nvPicPr>
          <p:cNvPr id="1026" name="Picture 2" descr="Image result for mutation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1660" y="3265938"/>
            <a:ext cx="4506686" cy="3102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08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DD32-884B-4B7C-9E25-68148E85F842}"/>
              </a:ext>
            </a:extLst>
          </p:cNvPr>
          <p:cNvSpPr>
            <a:spLocks noGrp="1"/>
          </p:cNvSpPr>
          <p:nvPr>
            <p:ph type="title"/>
          </p:nvPr>
        </p:nvSpPr>
        <p:spPr/>
        <p:txBody>
          <a:bodyPr/>
          <a:lstStyle/>
          <a:p>
            <a:r>
              <a:rPr lang="en-CA" dirty="0"/>
              <a:t>Types of Gene Mutation</a:t>
            </a:r>
          </a:p>
        </p:txBody>
      </p:sp>
      <p:sp>
        <p:nvSpPr>
          <p:cNvPr id="3" name="Content Placeholder 2">
            <a:extLst>
              <a:ext uri="{FF2B5EF4-FFF2-40B4-BE49-F238E27FC236}">
                <a16:creationId xmlns:a16="http://schemas.microsoft.com/office/drawing/2014/main" id="{368B1D45-349A-401F-A48F-4267D3635AB7}"/>
              </a:ext>
            </a:extLst>
          </p:cNvPr>
          <p:cNvSpPr>
            <a:spLocks noGrp="1"/>
          </p:cNvSpPr>
          <p:nvPr>
            <p:ph idx="1"/>
          </p:nvPr>
        </p:nvSpPr>
        <p:spPr/>
        <p:txBody>
          <a:bodyPr/>
          <a:lstStyle/>
          <a:p>
            <a:endParaRPr lang="en-CA" dirty="0"/>
          </a:p>
        </p:txBody>
      </p:sp>
      <p:pic>
        <p:nvPicPr>
          <p:cNvPr id="1026" name="Picture 2" descr="Image result for gene mutation">
            <a:extLst>
              <a:ext uri="{FF2B5EF4-FFF2-40B4-BE49-F238E27FC236}">
                <a16:creationId xmlns:a16="http://schemas.microsoft.com/office/drawing/2014/main" id="{0470B2C6-2909-4C13-8C35-45861816EA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894" y="1690688"/>
            <a:ext cx="11218211" cy="3043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030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895F9-F37C-4C2C-9A9B-DD3141182926}"/>
              </a:ext>
            </a:extLst>
          </p:cNvPr>
          <p:cNvSpPr>
            <a:spLocks noGrp="1"/>
          </p:cNvSpPr>
          <p:nvPr>
            <p:ph type="title"/>
          </p:nvPr>
        </p:nvSpPr>
        <p:spPr/>
        <p:txBody>
          <a:bodyPr/>
          <a:lstStyle/>
          <a:p>
            <a:r>
              <a:rPr lang="en-CA" dirty="0"/>
              <a:t>Type of Gene Mutations</a:t>
            </a:r>
          </a:p>
        </p:txBody>
      </p:sp>
      <p:pic>
        <p:nvPicPr>
          <p:cNvPr id="2050" name="Picture 2" descr="Image result for types of gene mutation">
            <a:extLst>
              <a:ext uri="{FF2B5EF4-FFF2-40B4-BE49-F238E27FC236}">
                <a16:creationId xmlns:a16="http://schemas.microsoft.com/office/drawing/2014/main" id="{AD879D68-6BCC-4185-A175-B4D5FE87A42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0272"/>
          <a:stretch/>
        </p:blipFill>
        <p:spPr bwMode="auto">
          <a:xfrm>
            <a:off x="1161097" y="1690688"/>
            <a:ext cx="9869805" cy="4187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31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311" y="372533"/>
            <a:ext cx="10515600" cy="6224210"/>
          </a:xfrm>
        </p:spPr>
        <p:txBody>
          <a:bodyPr>
            <a:normAutofit/>
          </a:bodyPr>
          <a:lstStyle/>
          <a:p>
            <a:pPr marL="0" indent="0">
              <a:buNone/>
            </a:pPr>
            <a:r>
              <a:rPr lang="en-CA" sz="4000" b="1" dirty="0"/>
              <a:t>2. Chromosome Mutations</a:t>
            </a:r>
          </a:p>
          <a:p>
            <a:pPr marL="457200" lvl="1" indent="0">
              <a:buNone/>
            </a:pPr>
            <a:r>
              <a:rPr lang="en-CA" sz="3200" dirty="0"/>
              <a:t>P</a:t>
            </a:r>
            <a:r>
              <a:rPr lang="en-CA" sz="3200" baseline="0" dirty="0"/>
              <a:t>ieces of chromosomes may be </a:t>
            </a:r>
            <a:r>
              <a:rPr lang="en-CA" sz="3200" b="1" baseline="0" dirty="0"/>
              <a:t>added, deleted or switched</a:t>
            </a:r>
            <a:r>
              <a:rPr lang="en-CA" sz="3200" baseline="0" dirty="0"/>
              <a:t>, or sometimes they may fail to separate during meiosis (</a:t>
            </a:r>
            <a:r>
              <a:rPr lang="en-CA" sz="3200" b="1" baseline="0" dirty="0"/>
              <a:t>nondisjunction</a:t>
            </a:r>
            <a:r>
              <a:rPr lang="en-CA" sz="3200" baseline="0" dirty="0"/>
              <a:t>)</a:t>
            </a:r>
          </a:p>
          <a:p>
            <a:pPr marL="457200" lvl="1" indent="0">
              <a:buNone/>
            </a:pPr>
            <a:r>
              <a:rPr lang="en-CA" sz="3200" baseline="0" dirty="0"/>
              <a:t>.</a:t>
            </a:r>
            <a:endParaRPr lang="en-CA" sz="3200" dirty="0"/>
          </a:p>
          <a:p>
            <a:endParaRPr lang="en-CA" dirty="0"/>
          </a:p>
        </p:txBody>
      </p:sp>
      <p:pic>
        <p:nvPicPr>
          <p:cNvPr id="5" name="Picture 4" descr="http://www.goldiesroom.org/Multimedia/Bio_Images/19%20Applied%20Genetics/05%20Chromosome%20Mutations.jpg"/>
          <p:cNvPicPr/>
          <p:nvPr/>
        </p:nvPicPr>
        <p:blipFill>
          <a:blip r:embed="rId3">
            <a:extLst>
              <a:ext uri="{28A0092B-C50C-407E-A947-70E740481C1C}">
                <a14:useLocalDpi xmlns:a14="http://schemas.microsoft.com/office/drawing/2010/main" val="0"/>
              </a:ext>
            </a:extLst>
          </a:blip>
          <a:srcRect/>
          <a:stretch>
            <a:fillRect/>
          </a:stretch>
        </p:blipFill>
        <p:spPr bwMode="auto">
          <a:xfrm>
            <a:off x="1087588" y="2263140"/>
            <a:ext cx="9575045" cy="4594860"/>
          </a:xfrm>
          <a:prstGeom prst="rect">
            <a:avLst/>
          </a:prstGeom>
          <a:noFill/>
          <a:ln>
            <a:noFill/>
          </a:ln>
        </p:spPr>
      </p:pic>
    </p:spTree>
    <p:extLst>
      <p:ext uri="{BB962C8B-B14F-4D97-AF65-F5344CB8AC3E}">
        <p14:creationId xmlns:p14="http://schemas.microsoft.com/office/powerpoint/2010/main" val="86113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happens when your DNA is damaged?</a:t>
            </a:r>
          </a:p>
        </p:txBody>
      </p:sp>
      <p:sp>
        <p:nvSpPr>
          <p:cNvPr id="3" name="Content Placeholder 2"/>
          <p:cNvSpPr>
            <a:spLocks noGrp="1"/>
          </p:cNvSpPr>
          <p:nvPr>
            <p:ph idx="1"/>
          </p:nvPr>
        </p:nvSpPr>
        <p:spPr/>
        <p:txBody>
          <a:bodyPr/>
          <a:lstStyle/>
          <a:p>
            <a:r>
              <a:rPr lang="en-CA" dirty="0"/>
              <a:t>Ted Ed video</a:t>
            </a:r>
          </a:p>
          <a:p>
            <a:r>
              <a:rPr lang="en-CA" dirty="0">
                <a:hlinkClick r:id="rId2"/>
              </a:rPr>
              <a:t>https://ed.ted.com/lessons/what-happens-when-your-dna-is-damaged-monica-menesini</a:t>
            </a:r>
            <a:endParaRPr lang="en-CA" dirty="0"/>
          </a:p>
          <a:p>
            <a:endParaRPr lang="en-CA" dirty="0"/>
          </a:p>
        </p:txBody>
      </p:sp>
    </p:spTree>
    <p:extLst>
      <p:ext uri="{BB962C8B-B14F-4D97-AF65-F5344CB8AC3E}">
        <p14:creationId xmlns:p14="http://schemas.microsoft.com/office/powerpoint/2010/main" val="3924283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happens when DNA changes?</a:t>
            </a:r>
          </a:p>
        </p:txBody>
      </p:sp>
      <p:sp>
        <p:nvSpPr>
          <p:cNvPr id="3" name="Content Placeholder 2"/>
          <p:cNvSpPr>
            <a:spLocks noGrp="1"/>
          </p:cNvSpPr>
          <p:nvPr>
            <p:ph idx="1"/>
          </p:nvPr>
        </p:nvSpPr>
        <p:spPr>
          <a:xfrm>
            <a:off x="838200" y="1825625"/>
            <a:ext cx="7051158" cy="4351338"/>
          </a:xfrm>
        </p:spPr>
        <p:txBody>
          <a:bodyPr/>
          <a:lstStyle/>
          <a:p>
            <a:r>
              <a:rPr lang="en-CA" dirty="0"/>
              <a:t>If the DNA sequence is altered,</a:t>
            </a:r>
          </a:p>
          <a:p>
            <a:pPr marL="0" indent="0">
              <a:buNone/>
            </a:pPr>
            <a:r>
              <a:rPr lang="en-CA" dirty="0">
                <a:sym typeface="Wingdings" panose="05000000000000000000" pitchFamily="2" charset="2"/>
              </a:rPr>
              <a:t> t</a:t>
            </a:r>
            <a:r>
              <a:rPr lang="en-CA" dirty="0"/>
              <a:t>he incorrect message is delivered to the cytoplasm,</a:t>
            </a:r>
          </a:p>
          <a:p>
            <a:pPr marL="0" indent="0">
              <a:buNone/>
            </a:pPr>
            <a:r>
              <a:rPr lang="en-CA" dirty="0">
                <a:sym typeface="Wingdings" panose="05000000000000000000" pitchFamily="2" charset="2"/>
              </a:rPr>
              <a:t> r</a:t>
            </a:r>
            <a:r>
              <a:rPr lang="en-CA" dirty="0"/>
              <a:t>ibosomes “read” the incorrect message.</a:t>
            </a:r>
          </a:p>
          <a:p>
            <a:pPr>
              <a:buFont typeface="Wingdings" panose="05000000000000000000" pitchFamily="2" charset="2"/>
              <a:buChar char="à"/>
            </a:pPr>
            <a:r>
              <a:rPr lang="en-CA" dirty="0"/>
              <a:t>incorrect or incomplete protein or non at all.</a:t>
            </a:r>
          </a:p>
          <a:p>
            <a:pPr marL="0" indent="0">
              <a:buNone/>
            </a:pPr>
            <a:r>
              <a:rPr lang="en-CA" dirty="0">
                <a:sym typeface="Wingdings" panose="05000000000000000000" pitchFamily="2" charset="2"/>
              </a:rPr>
              <a:t> </a:t>
            </a:r>
            <a:r>
              <a:rPr lang="en-CA" dirty="0"/>
              <a:t>cellular functions may not be carried out. </a:t>
            </a:r>
          </a:p>
          <a:p>
            <a:endParaRPr lang="en-CA" dirty="0"/>
          </a:p>
        </p:txBody>
      </p:sp>
      <p:pic>
        <p:nvPicPr>
          <p:cNvPr id="1026" name="Picture 2" descr="Image result for DNA mutation"/>
          <p:cNvPicPr>
            <a:picLocks noChangeAspect="1" noChangeArrowheads="1"/>
          </p:cNvPicPr>
          <p:nvPr/>
        </p:nvPicPr>
        <p:blipFill rotWithShape="1">
          <a:blip r:embed="rId2">
            <a:extLst>
              <a:ext uri="{28A0092B-C50C-407E-A947-70E740481C1C}">
                <a14:useLocalDpi xmlns:a14="http://schemas.microsoft.com/office/drawing/2010/main" val="0"/>
              </a:ext>
            </a:extLst>
          </a:blip>
          <a:srcRect l="59461" t="25387" r="4492" b="12944"/>
          <a:stretch/>
        </p:blipFill>
        <p:spPr bwMode="auto">
          <a:xfrm>
            <a:off x="7889358" y="1825625"/>
            <a:ext cx="3955312" cy="5075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551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Codon Chart</a:t>
            </a:r>
          </a:p>
        </p:txBody>
      </p:sp>
      <p:sp>
        <p:nvSpPr>
          <p:cNvPr id="3" name="Content Placeholder 2"/>
          <p:cNvSpPr>
            <a:spLocks noGrp="1"/>
          </p:cNvSpPr>
          <p:nvPr>
            <p:ph idx="1"/>
          </p:nvPr>
        </p:nvSpPr>
        <p:spPr>
          <a:xfrm>
            <a:off x="304800" y="1825625"/>
            <a:ext cx="11049000" cy="4351338"/>
          </a:xfrm>
        </p:spPr>
        <p:txBody>
          <a:bodyPr/>
          <a:lstStyle/>
          <a:p>
            <a:r>
              <a:rPr lang="en-CA" dirty="0"/>
              <a:t>What does UGC code for?</a:t>
            </a:r>
          </a:p>
          <a:p>
            <a:endParaRPr lang="en-CA" dirty="0"/>
          </a:p>
          <a:p>
            <a:endParaRPr lang="en-CA" dirty="0"/>
          </a:p>
        </p:txBody>
      </p:sp>
      <p:pic>
        <p:nvPicPr>
          <p:cNvPr id="9220" name="Picture 4" descr="Image result for codon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704850"/>
            <a:ext cx="6009676" cy="547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557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875</Words>
  <Application>Microsoft Office PowerPoint</Application>
  <PresentationFormat>Widescreen</PresentationFormat>
  <Paragraphs>136</Paragraphs>
  <Slides>27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Wingdings</vt:lpstr>
      <vt:lpstr>Office Theme</vt:lpstr>
      <vt:lpstr>Errors in DNA</vt:lpstr>
      <vt:lpstr>What is a mutation?</vt:lpstr>
      <vt:lpstr>Two main types of Mutations:</vt:lpstr>
      <vt:lpstr>Types of Gene Mutation</vt:lpstr>
      <vt:lpstr>Type of Gene Mutations</vt:lpstr>
      <vt:lpstr>PowerPoint Presentation</vt:lpstr>
      <vt:lpstr>What happens when your DNA is damaged?</vt:lpstr>
      <vt:lpstr>What happens when DNA changes?</vt:lpstr>
      <vt:lpstr>Codon Chart</vt:lpstr>
      <vt:lpstr>Codon Chart</vt:lpstr>
      <vt:lpstr>Codon Chart</vt:lpstr>
      <vt:lpstr>Codon Chart</vt:lpstr>
      <vt:lpstr>Codon Chart</vt:lpstr>
      <vt:lpstr>Codon Chart</vt:lpstr>
      <vt:lpstr>What causes mutations? </vt:lpstr>
      <vt:lpstr>What causes mutations? </vt:lpstr>
      <vt:lpstr>PowerPoint Presentation</vt:lpstr>
      <vt:lpstr>PowerPoint Presentation</vt:lpstr>
      <vt:lpstr>PowerPoint Presentation</vt:lpstr>
      <vt:lpstr>Are Mutations harmful? </vt:lpstr>
      <vt:lpstr>Sickle Cell Anemia: point mutation</vt:lpstr>
      <vt:lpstr>Positive (Helpful) Mutations</vt:lpstr>
      <vt:lpstr>Neutral Mutation</vt:lpstr>
      <vt:lpstr>Neutral mutation:  Hypertrichosis</vt:lpstr>
      <vt:lpstr>Can Mutations be fixed?</vt:lpstr>
      <vt:lpstr>PowerPoint Presentation</vt:lpstr>
      <vt:lpstr>Activity: Lost in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Errors in DNA</dc:title>
  <dc:creator>Tammy Wilson</dc:creator>
  <cp:lastModifiedBy>Tammy</cp:lastModifiedBy>
  <cp:revision>5</cp:revision>
  <dcterms:created xsi:type="dcterms:W3CDTF">2018-01-07T20:21:34Z</dcterms:created>
  <dcterms:modified xsi:type="dcterms:W3CDTF">2018-02-18T18:23:07Z</dcterms:modified>
</cp:coreProperties>
</file>