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1"/>
  </p:notesMasterIdLst>
  <p:sldIdLst>
    <p:sldId id="315" r:id="rId2"/>
    <p:sldId id="525" r:id="rId3"/>
    <p:sldId id="316" r:id="rId4"/>
    <p:sldId id="317" r:id="rId5"/>
    <p:sldId id="355" r:id="rId6"/>
    <p:sldId id="506" r:id="rId7"/>
    <p:sldId id="507" r:id="rId8"/>
    <p:sldId id="379" r:id="rId9"/>
    <p:sldId id="381" r:id="rId10"/>
    <p:sldId id="409" r:id="rId11"/>
    <p:sldId id="519" r:id="rId12"/>
    <p:sldId id="520" r:id="rId13"/>
    <p:sldId id="331" r:id="rId14"/>
    <p:sldId id="526" r:id="rId15"/>
    <p:sldId id="532" r:id="rId16"/>
    <p:sldId id="533" r:id="rId17"/>
    <p:sldId id="334" r:id="rId18"/>
    <p:sldId id="320" r:id="rId19"/>
    <p:sldId id="319" r:id="rId20"/>
    <p:sldId id="460" r:id="rId21"/>
    <p:sldId id="322" r:id="rId22"/>
    <p:sldId id="352" r:id="rId23"/>
    <p:sldId id="522" r:id="rId24"/>
    <p:sldId id="340" r:id="rId25"/>
    <p:sldId id="495" r:id="rId26"/>
    <p:sldId id="354" r:id="rId27"/>
    <p:sldId id="496" r:id="rId28"/>
    <p:sldId id="530" r:id="rId29"/>
    <p:sldId id="500" r:id="rId30"/>
    <p:sldId id="501" r:id="rId31"/>
    <p:sldId id="504" r:id="rId32"/>
    <p:sldId id="502" r:id="rId33"/>
    <p:sldId id="478" r:id="rId34"/>
    <p:sldId id="534" r:id="rId35"/>
    <p:sldId id="505" r:id="rId36"/>
    <p:sldId id="332" r:id="rId37"/>
    <p:sldId id="333" r:id="rId38"/>
    <p:sldId id="527" r:id="rId39"/>
    <p:sldId id="52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85A2F-63EB-4ACE-977C-1D50A2AE4802}" v="822" dt="2019-06-08T23:41:23.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291" autoAdjust="0"/>
    <p:restoredTop sz="59243" autoAdjust="0"/>
  </p:normalViewPr>
  <p:slideViewPr>
    <p:cSldViewPr snapToObjects="1">
      <p:cViewPr varScale="1">
        <p:scale>
          <a:sx n="37" d="100"/>
          <a:sy n="37" d="100"/>
        </p:scale>
        <p:origin x="-23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F7A3-4C66-4487-892C-2BF0F6F0A28B}" type="datetimeFigureOut">
              <a:rPr lang="en-US" smtClean="0"/>
              <a:pPr/>
              <a:t>5/5/2020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0F6D5-739A-4072-A568-7A2E4A620EB1}" type="slidenum">
              <a:rPr lang="en-US" smtClean="0"/>
              <a:pPr/>
              <a:t>‹#›</a:t>
            </a:fld>
            <a:endParaRPr lang="en-US"/>
          </a:p>
        </p:txBody>
      </p:sp>
    </p:spTree>
    <p:extLst>
      <p:ext uri="{BB962C8B-B14F-4D97-AF65-F5344CB8AC3E}">
        <p14:creationId xmlns="" xmlns:p14="http://schemas.microsoft.com/office/powerpoint/2010/main" val="1691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volcano’s history, how long since its last eruption and the time span between its previous eruptions, is a good first step to predicting eruptions. If the volcano is considered </a:t>
            </a:r>
            <a:r>
              <a:rPr lang="en-CA" sz="1200" b="1" i="0" kern="1200" dirty="0">
                <a:solidFill>
                  <a:schemeClr val="tx1"/>
                </a:solidFill>
                <a:effectLst/>
                <a:latin typeface="+mn-lt"/>
                <a:ea typeface="+mn-ea"/>
                <a:cs typeface="+mn-cs"/>
              </a:rPr>
              <a:t>active</a:t>
            </a:r>
            <a:r>
              <a:rPr lang="en-CA" sz="1200" b="0" i="0" kern="1200" dirty="0">
                <a:solidFill>
                  <a:schemeClr val="tx1"/>
                </a:solidFill>
                <a:effectLst/>
                <a:latin typeface="+mn-lt"/>
                <a:ea typeface="+mn-ea"/>
                <a:cs typeface="+mn-cs"/>
              </a:rPr>
              <a:t>, it is currently erupting or shows signs of erupting soon. A </a:t>
            </a:r>
            <a:r>
              <a:rPr lang="en-CA" sz="1200" b="1" i="0" kern="1200" dirty="0">
                <a:solidFill>
                  <a:schemeClr val="tx1"/>
                </a:solidFill>
                <a:effectLst/>
                <a:latin typeface="+mn-lt"/>
                <a:ea typeface="+mn-ea"/>
                <a:cs typeface="+mn-cs"/>
              </a:rPr>
              <a:t>dormant</a:t>
            </a:r>
            <a:r>
              <a:rPr lang="en-CA" sz="1200" b="0" i="0" kern="1200" dirty="0">
                <a:solidFill>
                  <a:schemeClr val="tx1"/>
                </a:solidFill>
                <a:effectLst/>
                <a:latin typeface="+mn-lt"/>
                <a:ea typeface="+mn-ea"/>
                <a:cs typeface="+mn-cs"/>
              </a:rPr>
              <a:t> volcano means there is no current activity, but it has erupted recently. Finally, an </a:t>
            </a:r>
            <a:r>
              <a:rPr lang="en-CA" sz="1200" b="1" i="0" kern="1200" dirty="0">
                <a:solidFill>
                  <a:schemeClr val="tx1"/>
                </a:solidFill>
                <a:effectLst/>
                <a:latin typeface="+mn-lt"/>
                <a:ea typeface="+mn-ea"/>
                <a:cs typeface="+mn-cs"/>
              </a:rPr>
              <a:t>extinct</a:t>
            </a:r>
            <a:r>
              <a:rPr lang="en-CA" sz="1200" b="0" i="0" kern="1200" dirty="0">
                <a:solidFill>
                  <a:schemeClr val="tx1"/>
                </a:solidFill>
                <a:effectLst/>
                <a:latin typeface="+mn-lt"/>
                <a:ea typeface="+mn-ea"/>
                <a:cs typeface="+mn-cs"/>
              </a:rPr>
              <a:t> volcano means their is no activity and will probably not erupt again. Active and dormant volcanoes are heavily monitored, especially in populated areas.</a:t>
            </a:r>
            <a:endParaRPr lang="en-CA" dirty="0"/>
          </a:p>
        </p:txBody>
      </p:sp>
      <p:sp>
        <p:nvSpPr>
          <p:cNvPr id="4" name="Slide Number Placeholder 3"/>
          <p:cNvSpPr>
            <a:spLocks noGrp="1"/>
          </p:cNvSpPr>
          <p:nvPr>
            <p:ph type="sldNum" sz="quarter" idx="5"/>
          </p:nvPr>
        </p:nvSpPr>
        <p:spPr/>
        <p:txBody>
          <a:bodyPr/>
          <a:lstStyle/>
          <a:p>
            <a:fld id="{B38A2A57-8401-492F-8E8D-F97EACE93FC6}" type="slidenum">
              <a:rPr lang="en-CA" smtClean="0"/>
              <a:pPr/>
              <a:t>29</a:t>
            </a:fld>
            <a:endParaRPr lang="en-CA"/>
          </a:p>
        </p:txBody>
      </p:sp>
    </p:spTree>
    <p:extLst>
      <p:ext uri="{BB962C8B-B14F-4D97-AF65-F5344CB8AC3E}">
        <p14:creationId xmlns="" xmlns:p14="http://schemas.microsoft.com/office/powerpoint/2010/main" val="169404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volcano’s history, how long since its last eruption and the time span between its previous eruptions, is a good first step to predicting eruptions. If the volcano is considered </a:t>
            </a:r>
            <a:r>
              <a:rPr lang="en-CA" sz="1200" b="1" i="0" kern="1200" dirty="0">
                <a:solidFill>
                  <a:schemeClr val="tx1"/>
                </a:solidFill>
                <a:effectLst/>
                <a:latin typeface="+mn-lt"/>
                <a:ea typeface="+mn-ea"/>
                <a:cs typeface="+mn-cs"/>
              </a:rPr>
              <a:t>active</a:t>
            </a:r>
            <a:r>
              <a:rPr lang="en-CA" sz="1200" b="0" i="0" kern="1200" dirty="0">
                <a:solidFill>
                  <a:schemeClr val="tx1"/>
                </a:solidFill>
                <a:effectLst/>
                <a:latin typeface="+mn-lt"/>
                <a:ea typeface="+mn-ea"/>
                <a:cs typeface="+mn-cs"/>
              </a:rPr>
              <a:t>, it is currently erupting or shows signs of erupting soon. A </a:t>
            </a:r>
            <a:r>
              <a:rPr lang="en-CA" sz="1200" b="1" i="0" kern="1200" dirty="0">
                <a:solidFill>
                  <a:schemeClr val="tx1"/>
                </a:solidFill>
                <a:effectLst/>
                <a:latin typeface="+mn-lt"/>
                <a:ea typeface="+mn-ea"/>
                <a:cs typeface="+mn-cs"/>
              </a:rPr>
              <a:t>dormant</a:t>
            </a:r>
            <a:r>
              <a:rPr lang="en-CA" sz="1200" b="0" i="0" kern="1200" dirty="0">
                <a:solidFill>
                  <a:schemeClr val="tx1"/>
                </a:solidFill>
                <a:effectLst/>
                <a:latin typeface="+mn-lt"/>
                <a:ea typeface="+mn-ea"/>
                <a:cs typeface="+mn-cs"/>
              </a:rPr>
              <a:t> volcano means there is no current activity, but it has erupted recently. Finally, an </a:t>
            </a:r>
            <a:r>
              <a:rPr lang="en-CA" sz="1200" b="1" i="0" kern="1200" dirty="0">
                <a:solidFill>
                  <a:schemeClr val="tx1"/>
                </a:solidFill>
                <a:effectLst/>
                <a:latin typeface="+mn-lt"/>
                <a:ea typeface="+mn-ea"/>
                <a:cs typeface="+mn-cs"/>
              </a:rPr>
              <a:t>extinct</a:t>
            </a:r>
            <a:r>
              <a:rPr lang="en-CA" sz="1200" b="0" i="0" kern="1200" dirty="0">
                <a:solidFill>
                  <a:schemeClr val="tx1"/>
                </a:solidFill>
                <a:effectLst/>
                <a:latin typeface="+mn-lt"/>
                <a:ea typeface="+mn-ea"/>
                <a:cs typeface="+mn-cs"/>
              </a:rPr>
              <a:t> volcano means their is no activity and will probably not erupt again. Active and dormant volcanoes are heavily monitored, especially in populated areas.</a:t>
            </a:r>
            <a:endParaRPr lang="en-CA" dirty="0"/>
          </a:p>
        </p:txBody>
      </p:sp>
      <p:sp>
        <p:nvSpPr>
          <p:cNvPr id="4" name="Slide Number Placeholder 3"/>
          <p:cNvSpPr>
            <a:spLocks noGrp="1"/>
          </p:cNvSpPr>
          <p:nvPr>
            <p:ph type="sldNum" sz="quarter" idx="5"/>
          </p:nvPr>
        </p:nvSpPr>
        <p:spPr/>
        <p:txBody>
          <a:bodyPr/>
          <a:lstStyle/>
          <a:p>
            <a:fld id="{B38A2A57-8401-492F-8E8D-F97EACE93FC6}" type="slidenum">
              <a:rPr lang="en-CA" smtClean="0"/>
              <a:pPr/>
              <a:t>30</a:t>
            </a:fld>
            <a:endParaRPr lang="en-CA"/>
          </a:p>
        </p:txBody>
      </p:sp>
    </p:spTree>
    <p:extLst>
      <p:ext uri="{BB962C8B-B14F-4D97-AF65-F5344CB8AC3E}">
        <p14:creationId xmlns="" xmlns:p14="http://schemas.microsoft.com/office/powerpoint/2010/main" val="227195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volcano’s history, how long since its last eruption and the time span between its previous eruptions, is a good first step to predicting eruptions. If the volcano is considered </a:t>
            </a:r>
            <a:r>
              <a:rPr lang="en-CA" sz="1200" b="1" i="0" kern="1200" dirty="0">
                <a:solidFill>
                  <a:schemeClr val="tx1"/>
                </a:solidFill>
                <a:effectLst/>
                <a:latin typeface="+mn-lt"/>
                <a:ea typeface="+mn-ea"/>
                <a:cs typeface="+mn-cs"/>
              </a:rPr>
              <a:t>active</a:t>
            </a:r>
            <a:r>
              <a:rPr lang="en-CA" sz="1200" b="0" i="0" kern="1200" dirty="0">
                <a:solidFill>
                  <a:schemeClr val="tx1"/>
                </a:solidFill>
                <a:effectLst/>
                <a:latin typeface="+mn-lt"/>
                <a:ea typeface="+mn-ea"/>
                <a:cs typeface="+mn-cs"/>
              </a:rPr>
              <a:t>, it is currently erupting or shows signs of erupting soon. A </a:t>
            </a:r>
            <a:r>
              <a:rPr lang="en-CA" sz="1200" b="1" i="0" kern="1200" dirty="0">
                <a:solidFill>
                  <a:schemeClr val="tx1"/>
                </a:solidFill>
                <a:effectLst/>
                <a:latin typeface="+mn-lt"/>
                <a:ea typeface="+mn-ea"/>
                <a:cs typeface="+mn-cs"/>
              </a:rPr>
              <a:t>dormant</a:t>
            </a:r>
            <a:r>
              <a:rPr lang="en-CA" sz="1200" b="0" i="0" kern="1200" dirty="0">
                <a:solidFill>
                  <a:schemeClr val="tx1"/>
                </a:solidFill>
                <a:effectLst/>
                <a:latin typeface="+mn-lt"/>
                <a:ea typeface="+mn-ea"/>
                <a:cs typeface="+mn-cs"/>
              </a:rPr>
              <a:t> volcano means there is no current activity, but it has erupted recently. Finally, an </a:t>
            </a:r>
            <a:r>
              <a:rPr lang="en-CA" sz="1200" b="1" i="0" kern="1200" dirty="0">
                <a:solidFill>
                  <a:schemeClr val="tx1"/>
                </a:solidFill>
                <a:effectLst/>
                <a:latin typeface="+mn-lt"/>
                <a:ea typeface="+mn-ea"/>
                <a:cs typeface="+mn-cs"/>
              </a:rPr>
              <a:t>extinct</a:t>
            </a:r>
            <a:r>
              <a:rPr lang="en-CA" sz="1200" b="0" i="0" kern="1200" dirty="0">
                <a:solidFill>
                  <a:schemeClr val="tx1"/>
                </a:solidFill>
                <a:effectLst/>
                <a:latin typeface="+mn-lt"/>
                <a:ea typeface="+mn-ea"/>
                <a:cs typeface="+mn-cs"/>
              </a:rPr>
              <a:t> volcano means their is no activity and will probably not erupt again. Active and dormant volcanoes are heavily monitored, especially in populated areas.</a:t>
            </a:r>
            <a:endParaRPr lang="en-CA" dirty="0"/>
          </a:p>
        </p:txBody>
      </p:sp>
      <p:sp>
        <p:nvSpPr>
          <p:cNvPr id="4" name="Slide Number Placeholder 3"/>
          <p:cNvSpPr>
            <a:spLocks noGrp="1"/>
          </p:cNvSpPr>
          <p:nvPr>
            <p:ph type="sldNum" sz="quarter" idx="5"/>
          </p:nvPr>
        </p:nvSpPr>
        <p:spPr/>
        <p:txBody>
          <a:bodyPr/>
          <a:lstStyle/>
          <a:p>
            <a:fld id="{B38A2A57-8401-492F-8E8D-F97EACE93FC6}" type="slidenum">
              <a:rPr lang="en-CA" smtClean="0"/>
              <a:pPr/>
              <a:t>31</a:t>
            </a:fld>
            <a:endParaRPr lang="en-CA"/>
          </a:p>
        </p:txBody>
      </p:sp>
    </p:spTree>
    <p:extLst>
      <p:ext uri="{BB962C8B-B14F-4D97-AF65-F5344CB8AC3E}">
        <p14:creationId xmlns="" xmlns:p14="http://schemas.microsoft.com/office/powerpoint/2010/main" val="97472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volcano’s history, how long since its last eruption and the time span between its previous eruptions, is a good first step to predicting eruptions. If the volcano is considered </a:t>
            </a:r>
            <a:r>
              <a:rPr lang="en-CA" sz="1200" b="1" i="0" kern="1200" dirty="0">
                <a:solidFill>
                  <a:schemeClr val="tx1"/>
                </a:solidFill>
                <a:effectLst/>
                <a:latin typeface="+mn-lt"/>
                <a:ea typeface="+mn-ea"/>
                <a:cs typeface="+mn-cs"/>
              </a:rPr>
              <a:t>active</a:t>
            </a:r>
            <a:r>
              <a:rPr lang="en-CA" sz="1200" b="0" i="0" kern="1200" dirty="0">
                <a:solidFill>
                  <a:schemeClr val="tx1"/>
                </a:solidFill>
                <a:effectLst/>
                <a:latin typeface="+mn-lt"/>
                <a:ea typeface="+mn-ea"/>
                <a:cs typeface="+mn-cs"/>
              </a:rPr>
              <a:t>, it is currently erupting or shows signs of erupting soon. A </a:t>
            </a:r>
            <a:r>
              <a:rPr lang="en-CA" sz="1200" b="1" i="0" kern="1200" dirty="0">
                <a:solidFill>
                  <a:schemeClr val="tx1"/>
                </a:solidFill>
                <a:effectLst/>
                <a:latin typeface="+mn-lt"/>
                <a:ea typeface="+mn-ea"/>
                <a:cs typeface="+mn-cs"/>
              </a:rPr>
              <a:t>dormant</a:t>
            </a:r>
            <a:r>
              <a:rPr lang="en-CA" sz="1200" b="0" i="0" kern="1200" dirty="0">
                <a:solidFill>
                  <a:schemeClr val="tx1"/>
                </a:solidFill>
                <a:effectLst/>
                <a:latin typeface="+mn-lt"/>
                <a:ea typeface="+mn-ea"/>
                <a:cs typeface="+mn-cs"/>
              </a:rPr>
              <a:t> volcano means there is no current activity, but it has erupted recently. Finally, an </a:t>
            </a:r>
            <a:r>
              <a:rPr lang="en-CA" sz="1200" b="1" i="0" kern="1200" dirty="0">
                <a:solidFill>
                  <a:schemeClr val="tx1"/>
                </a:solidFill>
                <a:effectLst/>
                <a:latin typeface="+mn-lt"/>
                <a:ea typeface="+mn-ea"/>
                <a:cs typeface="+mn-cs"/>
              </a:rPr>
              <a:t>extinct</a:t>
            </a:r>
            <a:r>
              <a:rPr lang="en-CA" sz="1200" b="0" i="0" kern="1200" dirty="0">
                <a:solidFill>
                  <a:schemeClr val="tx1"/>
                </a:solidFill>
                <a:effectLst/>
                <a:latin typeface="+mn-lt"/>
                <a:ea typeface="+mn-ea"/>
                <a:cs typeface="+mn-cs"/>
              </a:rPr>
              <a:t> volcano means their is no activity and will probably not erupt again. Active and dormant volcanoes are heavily monitored, especially in populated areas.</a:t>
            </a:r>
            <a:endParaRPr lang="en-CA" dirty="0"/>
          </a:p>
        </p:txBody>
      </p:sp>
      <p:sp>
        <p:nvSpPr>
          <p:cNvPr id="4" name="Slide Number Placeholder 3"/>
          <p:cNvSpPr>
            <a:spLocks noGrp="1"/>
          </p:cNvSpPr>
          <p:nvPr>
            <p:ph type="sldNum" sz="quarter" idx="5"/>
          </p:nvPr>
        </p:nvSpPr>
        <p:spPr/>
        <p:txBody>
          <a:bodyPr/>
          <a:lstStyle/>
          <a:p>
            <a:fld id="{B38A2A57-8401-492F-8E8D-F97EACE93FC6}" type="slidenum">
              <a:rPr lang="en-CA" smtClean="0"/>
              <a:pPr/>
              <a:t>32</a:t>
            </a:fld>
            <a:endParaRPr lang="en-CA"/>
          </a:p>
        </p:txBody>
      </p:sp>
    </p:spTree>
    <p:extLst>
      <p:ext uri="{BB962C8B-B14F-4D97-AF65-F5344CB8AC3E}">
        <p14:creationId xmlns="" xmlns:p14="http://schemas.microsoft.com/office/powerpoint/2010/main" val="3021832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There are about </a:t>
            </a:r>
            <a:r>
              <a:rPr lang="en-CA" sz="1200" b="1" i="0" kern="1200" dirty="0">
                <a:solidFill>
                  <a:schemeClr val="tx1"/>
                </a:solidFill>
                <a:effectLst/>
                <a:latin typeface="+mn-lt"/>
                <a:ea typeface="+mn-ea"/>
                <a:cs typeface="+mn-cs"/>
              </a:rPr>
              <a:t>1,500</a:t>
            </a:r>
            <a:r>
              <a:rPr lang="en-CA" sz="1200" b="0" i="0" kern="1200" dirty="0">
                <a:solidFill>
                  <a:schemeClr val="tx1"/>
                </a:solidFill>
                <a:effectLst/>
                <a:latin typeface="+mn-lt"/>
                <a:ea typeface="+mn-ea"/>
                <a:cs typeface="+mn-cs"/>
              </a:rPr>
              <a:t> potentially active volcanoes worldwide, aside from the continuous belt of volcanoes on the ocean floor. About 500 of these have erupted in historical time. Many of these are located along the Pacific Rim in what is known as the 'Ring of Fire.‘</a:t>
            </a:r>
          </a:p>
          <a:p>
            <a:r>
              <a:rPr lang="en-US" sz="1200" b="0" i="0" kern="1200" dirty="0">
                <a:solidFill>
                  <a:schemeClr val="tx1"/>
                </a:solidFill>
                <a:effectLst/>
                <a:latin typeface="+mn-lt"/>
                <a:ea typeface="+mn-ea"/>
                <a:cs typeface="+mn-cs"/>
              </a:rPr>
              <a:t>There are currently </a:t>
            </a:r>
            <a:r>
              <a:rPr lang="en-US" sz="1200" b="1" i="0" kern="1200" dirty="0">
                <a:solidFill>
                  <a:schemeClr val="tx1"/>
                </a:solidFill>
                <a:effectLst/>
                <a:latin typeface="+mn-lt"/>
                <a:ea typeface="+mn-ea"/>
                <a:cs typeface="+mn-cs"/>
              </a:rPr>
              <a:t>three</a:t>
            </a:r>
            <a:r>
              <a:rPr lang="en-US" sz="1200" b="0" i="0" kern="1200" dirty="0">
                <a:solidFill>
                  <a:schemeClr val="tx1"/>
                </a:solidFill>
                <a:effectLst/>
                <a:latin typeface="+mn-lt"/>
                <a:ea typeface="+mn-ea"/>
                <a:cs typeface="+mn-cs"/>
              </a:rPr>
              <a:t> active volcanoes in Hawaii. On Hawaii Island you'll find </a:t>
            </a:r>
            <a:r>
              <a:rPr lang="en-US" sz="1200" b="0" i="0" kern="1200" dirty="0" err="1">
                <a:solidFill>
                  <a:schemeClr val="tx1"/>
                </a:solidFill>
                <a:effectLst/>
                <a:latin typeface="+mn-lt"/>
                <a:ea typeface="+mn-ea"/>
                <a:cs typeface="+mn-cs"/>
              </a:rPr>
              <a:t>Maunaloa</a:t>
            </a:r>
            <a:r>
              <a:rPr lang="en-US" sz="1200" b="0" i="0" kern="1200" dirty="0">
                <a:solidFill>
                  <a:schemeClr val="tx1"/>
                </a:solidFill>
                <a:effectLst/>
                <a:latin typeface="+mn-lt"/>
                <a:ea typeface="+mn-ea"/>
                <a:cs typeface="+mn-cs"/>
              </a:rPr>
              <a:t> and Kilauea in Hawaii Volcanoes National Park. </a:t>
            </a:r>
            <a:r>
              <a:rPr lang="en-US" sz="1200" b="0" i="0" kern="1200" dirty="0" err="1">
                <a:solidFill>
                  <a:schemeClr val="tx1"/>
                </a:solidFill>
                <a:effectLst/>
                <a:latin typeface="+mn-lt"/>
                <a:ea typeface="+mn-ea"/>
                <a:cs typeface="+mn-cs"/>
              </a:rPr>
              <a:t>Maunaloa</a:t>
            </a:r>
            <a:r>
              <a:rPr lang="en-US" sz="1200" b="0" i="0" kern="1200" dirty="0">
                <a:solidFill>
                  <a:schemeClr val="tx1"/>
                </a:solidFill>
                <a:effectLst/>
                <a:latin typeface="+mn-lt"/>
                <a:ea typeface="+mn-ea"/>
                <a:cs typeface="+mn-cs"/>
              </a:rPr>
              <a:t> last erupted in 1984 and Kilauea has been continuously erupting since 1983. </a:t>
            </a:r>
            <a:r>
              <a:rPr lang="en-US" sz="1200" b="0" i="0" kern="1200" dirty="0" err="1">
                <a:solidFill>
                  <a:schemeClr val="tx1"/>
                </a:solidFill>
                <a:effectLst/>
                <a:latin typeface="+mn-lt"/>
                <a:ea typeface="+mn-ea"/>
                <a:cs typeface="+mn-cs"/>
              </a:rPr>
              <a:t>Loihi</a:t>
            </a:r>
            <a:r>
              <a:rPr lang="en-US" sz="1200" b="0" i="0" kern="1200" dirty="0">
                <a:solidFill>
                  <a:schemeClr val="tx1"/>
                </a:solidFill>
                <a:effectLst/>
                <a:latin typeface="+mn-lt"/>
                <a:ea typeface="+mn-ea"/>
                <a:cs typeface="+mn-cs"/>
              </a:rPr>
              <a:t> is located underwater off the southern coast of Hawaii's Big Island.</a:t>
            </a:r>
            <a:endParaRPr lang="en-US"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36</a:t>
            </a:fld>
            <a:endParaRPr lang="en-US"/>
          </a:p>
        </p:txBody>
      </p:sp>
    </p:spTree>
    <p:extLst>
      <p:ext uri="{BB962C8B-B14F-4D97-AF65-F5344CB8AC3E}">
        <p14:creationId xmlns="" xmlns:p14="http://schemas.microsoft.com/office/powerpoint/2010/main" val="370122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Dormant:</a:t>
            </a:r>
            <a:r>
              <a:rPr lang="en-CA" baseline="0" dirty="0"/>
              <a:t> </a:t>
            </a:r>
            <a:r>
              <a:rPr lang="en-CA" sz="1200" b="0" i="0" kern="1200" dirty="0">
                <a:solidFill>
                  <a:schemeClr val="tx1"/>
                </a:solidFill>
                <a:effectLst/>
                <a:latin typeface="+mn-lt"/>
                <a:ea typeface="+mn-ea"/>
                <a:cs typeface="+mn-cs"/>
              </a:rPr>
              <a:t>Mount Rainier and Mount Fuji</a:t>
            </a:r>
          </a:p>
          <a:p>
            <a:r>
              <a:rPr lang="en-CA" sz="1200" b="0" i="0" kern="1200" dirty="0">
                <a:solidFill>
                  <a:schemeClr val="tx1"/>
                </a:solidFill>
                <a:effectLst/>
                <a:latin typeface="+mn-lt"/>
                <a:ea typeface="+mn-ea"/>
                <a:cs typeface="+mn-cs"/>
              </a:rPr>
              <a:t>Extinct:  </a:t>
            </a:r>
            <a:r>
              <a:rPr lang="en-CA" sz="1200" b="1" i="0" kern="1200" dirty="0">
                <a:solidFill>
                  <a:schemeClr val="tx1"/>
                </a:solidFill>
                <a:effectLst/>
                <a:latin typeface="+mn-lt"/>
                <a:ea typeface="+mn-ea"/>
                <a:cs typeface="+mn-cs"/>
              </a:rPr>
              <a:t>Aconcagua</a:t>
            </a:r>
            <a:r>
              <a:rPr lang="en-CA" sz="1200" b="0" i="0" kern="1200" dirty="0">
                <a:solidFill>
                  <a:schemeClr val="tx1"/>
                </a:solidFill>
                <a:effectLst/>
                <a:latin typeface="+mn-lt"/>
                <a:ea typeface="+mn-ea"/>
                <a:cs typeface="+mn-cs"/>
              </a:rPr>
              <a:t> in Argentina, </a:t>
            </a:r>
            <a:r>
              <a:rPr lang="en-CA" sz="1200" b="1" i="0" kern="1200" dirty="0">
                <a:solidFill>
                  <a:schemeClr val="tx1"/>
                </a:solidFill>
                <a:effectLst/>
                <a:latin typeface="+mn-lt"/>
                <a:ea typeface="+mn-ea"/>
                <a:cs typeface="+mn-cs"/>
              </a:rPr>
              <a:t>Mount Kenya</a:t>
            </a:r>
            <a:r>
              <a:rPr lang="en-CA" sz="1200" b="0" i="0" kern="1200" dirty="0">
                <a:solidFill>
                  <a:schemeClr val="tx1"/>
                </a:solidFill>
                <a:effectLst/>
                <a:latin typeface="+mn-lt"/>
                <a:ea typeface="+mn-ea"/>
                <a:cs typeface="+mn-cs"/>
              </a:rPr>
              <a:t> in Kenya, Mount </a:t>
            </a:r>
            <a:r>
              <a:rPr lang="en-CA" sz="1200" b="0" i="0" kern="1200" dirty="0" err="1">
                <a:solidFill>
                  <a:schemeClr val="tx1"/>
                </a:solidFill>
                <a:effectLst/>
                <a:latin typeface="+mn-lt"/>
                <a:ea typeface="+mn-ea"/>
                <a:cs typeface="+mn-cs"/>
              </a:rPr>
              <a:t>Ashitaka</a:t>
            </a:r>
            <a:r>
              <a:rPr lang="en-CA" sz="1200" b="0" i="0" kern="1200" dirty="0">
                <a:solidFill>
                  <a:schemeClr val="tx1"/>
                </a:solidFill>
                <a:effectLst/>
                <a:latin typeface="+mn-lt"/>
                <a:ea typeface="+mn-ea"/>
                <a:cs typeface="+mn-cs"/>
              </a:rPr>
              <a:t> in Japan and </a:t>
            </a:r>
            <a:r>
              <a:rPr lang="en-CA" sz="1200" b="1" i="0" kern="1200" dirty="0">
                <a:solidFill>
                  <a:schemeClr val="tx1"/>
                </a:solidFill>
                <a:effectLst/>
                <a:latin typeface="+mn-lt"/>
                <a:ea typeface="+mn-ea"/>
                <a:cs typeface="+mn-cs"/>
              </a:rPr>
              <a:t>Mount </a:t>
            </a:r>
            <a:r>
              <a:rPr lang="en-CA" sz="1200" b="1" i="0" kern="1200" dirty="0" err="1">
                <a:solidFill>
                  <a:schemeClr val="tx1"/>
                </a:solidFill>
                <a:effectLst/>
                <a:latin typeface="+mn-lt"/>
                <a:ea typeface="+mn-ea"/>
                <a:cs typeface="+mn-cs"/>
              </a:rPr>
              <a:t>Buninyong</a:t>
            </a:r>
            <a:r>
              <a:rPr lang="en-CA" sz="1200" b="0" i="0" kern="1200" dirty="0">
                <a:solidFill>
                  <a:schemeClr val="tx1"/>
                </a:solidFill>
                <a:effectLst/>
                <a:latin typeface="+mn-lt"/>
                <a:ea typeface="+mn-ea"/>
                <a:cs typeface="+mn-cs"/>
              </a:rPr>
              <a:t> in Australia. Extinct volcanoes have been inactive for a long period of time and are considered unlikely to erupt again.</a:t>
            </a:r>
            <a:endParaRPr lang="en-US"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37</a:t>
            </a:fld>
            <a:endParaRPr lang="en-US"/>
          </a:p>
        </p:txBody>
      </p:sp>
    </p:spTree>
    <p:extLst>
      <p:ext uri="{BB962C8B-B14F-4D97-AF65-F5344CB8AC3E}">
        <p14:creationId xmlns="" xmlns:p14="http://schemas.microsoft.com/office/powerpoint/2010/main" val="307812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a:t>
            </a:r>
            <a:r>
              <a:rPr lang="en-CA" sz="1200" b="1" i="0" kern="1200" dirty="0">
                <a:solidFill>
                  <a:schemeClr val="tx1"/>
                </a:solidFill>
                <a:effectLst/>
                <a:latin typeface="+mn-lt"/>
                <a:ea typeface="+mn-ea"/>
                <a:cs typeface="+mn-cs"/>
              </a:rPr>
              <a:t>cinder cone</a:t>
            </a:r>
            <a:r>
              <a:rPr lang="en-CA" sz="1200" b="0" i="0" kern="1200" dirty="0">
                <a:solidFill>
                  <a:schemeClr val="tx1"/>
                </a:solidFill>
                <a:effectLst/>
                <a:latin typeface="+mn-lt"/>
                <a:ea typeface="+mn-ea"/>
                <a:cs typeface="+mn-cs"/>
              </a:rPr>
              <a:t>, also called a </a:t>
            </a:r>
            <a:r>
              <a:rPr lang="en-CA" sz="1200" b="1" i="0" kern="1200" dirty="0">
                <a:solidFill>
                  <a:schemeClr val="tx1"/>
                </a:solidFill>
                <a:effectLst/>
                <a:latin typeface="+mn-lt"/>
                <a:ea typeface="+mn-ea"/>
                <a:cs typeface="+mn-cs"/>
              </a:rPr>
              <a:t>scoria cone</a:t>
            </a:r>
            <a:r>
              <a:rPr lang="en-CA" sz="1200" b="0" i="0" kern="1200" dirty="0">
                <a:solidFill>
                  <a:schemeClr val="tx1"/>
                </a:solidFill>
                <a:effectLst/>
                <a:latin typeface="+mn-lt"/>
                <a:ea typeface="+mn-ea"/>
                <a:cs typeface="+mn-cs"/>
              </a:rPr>
              <a:t>, is a volcano composed of </a:t>
            </a:r>
            <a:r>
              <a:rPr lang="en-CA" sz="1200" b="1" i="0" kern="1200" dirty="0">
                <a:solidFill>
                  <a:schemeClr val="tx1"/>
                </a:solidFill>
                <a:effectLst/>
                <a:latin typeface="+mn-lt"/>
                <a:ea typeface="+mn-ea"/>
                <a:cs typeface="+mn-cs"/>
              </a:rPr>
              <a:t>volcanic cinders</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scoria</a:t>
            </a:r>
            <a:r>
              <a:rPr lang="en-CA" sz="1200" b="0" i="0" kern="1200" dirty="0">
                <a:solidFill>
                  <a:schemeClr val="tx1"/>
                </a:solidFill>
                <a:effectLst/>
                <a:latin typeface="+mn-lt"/>
                <a:ea typeface="+mn-ea"/>
                <a:cs typeface="+mn-cs"/>
              </a:rPr>
              <a:t>), or small, rough particles of hardened lava. When lava that is highly charged with gas bubbles erupts from a vent under pressure, it tends to shoot straight up into the air.</a:t>
            </a:r>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pPr/>
              <a:t>38</a:t>
            </a:fld>
            <a:endParaRPr lang="en-CA"/>
          </a:p>
        </p:txBody>
      </p:sp>
    </p:spTree>
    <p:extLst>
      <p:ext uri="{BB962C8B-B14F-4D97-AF65-F5344CB8AC3E}">
        <p14:creationId xmlns="" xmlns:p14="http://schemas.microsoft.com/office/powerpoint/2010/main" val="57005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Over time, this builds up a circular or oval-shaped cone, with a bowl-shaped crater at the top.</a:t>
            </a:r>
          </a:p>
          <a:p>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pPr/>
              <a:t>8</a:t>
            </a:fld>
            <a:endParaRPr lang="en-CA"/>
          </a:p>
        </p:txBody>
      </p:sp>
    </p:spTree>
    <p:extLst>
      <p:ext uri="{BB962C8B-B14F-4D97-AF65-F5344CB8AC3E}">
        <p14:creationId xmlns="" xmlns:p14="http://schemas.microsoft.com/office/powerpoint/2010/main" val="242942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 at Hot Spots </a:t>
            </a:r>
            <a:r>
              <a:rPr lang="en-CA" dirty="0"/>
              <a:t>not at plate boundaries</a:t>
            </a:r>
          </a:p>
          <a:p>
            <a:endParaRPr lang="en-CA" dirty="0"/>
          </a:p>
        </p:txBody>
      </p:sp>
      <p:sp>
        <p:nvSpPr>
          <p:cNvPr id="4" name="Slide Number Placeholder 3"/>
          <p:cNvSpPr>
            <a:spLocks noGrp="1"/>
          </p:cNvSpPr>
          <p:nvPr>
            <p:ph type="sldNum" sz="quarter" idx="10"/>
          </p:nvPr>
        </p:nvSpPr>
        <p:spPr/>
        <p:txBody>
          <a:bodyPr/>
          <a:lstStyle/>
          <a:p>
            <a:fld id="{01A3D945-2C03-4200-9350-90248905689A}" type="slidenum">
              <a:rPr lang="en-CA" smtClean="0"/>
              <a:pPr/>
              <a:t>12</a:t>
            </a:fld>
            <a:endParaRPr lang="en-CA"/>
          </a:p>
        </p:txBody>
      </p:sp>
    </p:spTree>
    <p:extLst>
      <p:ext uri="{BB962C8B-B14F-4D97-AF65-F5344CB8AC3E}">
        <p14:creationId xmlns="" xmlns:p14="http://schemas.microsoft.com/office/powerpoint/2010/main" val="30284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Region surrounding the Pacific Ocean, where many </a:t>
            </a:r>
            <a:r>
              <a:rPr lang="en-CA" b="1" dirty="0"/>
              <a:t>volcanoes</a:t>
            </a:r>
            <a:r>
              <a:rPr lang="en-CA" dirty="0"/>
              <a:t> and </a:t>
            </a:r>
            <a:r>
              <a:rPr lang="en-CA" b="1" dirty="0"/>
              <a:t>earthquake</a:t>
            </a:r>
            <a:r>
              <a:rPr lang="en-CA" dirty="0"/>
              <a:t> activity.  </a:t>
            </a:r>
          </a:p>
          <a:p>
            <a:r>
              <a:rPr lang="en-CA" dirty="0"/>
              <a:t>total of 452 </a:t>
            </a:r>
            <a:r>
              <a:rPr lang="en-CA" b="1" dirty="0"/>
              <a:t>volcanoes</a:t>
            </a:r>
            <a:r>
              <a:rPr lang="en-CA" dirty="0"/>
              <a:t>, and has 75% of the Earth's active and dormant </a:t>
            </a:r>
            <a:r>
              <a:rPr lang="en-CA" b="1" dirty="0"/>
              <a:t>volcanoes</a:t>
            </a:r>
            <a:r>
              <a:rPr lang="en-CA" dirty="0"/>
              <a:t>. </a:t>
            </a:r>
          </a:p>
          <a:p>
            <a:r>
              <a:rPr lang="en-CA" dirty="0"/>
              <a:t>Mostly </a:t>
            </a:r>
            <a:r>
              <a:rPr lang="en-CA" b="1" dirty="0"/>
              <a:t>subduction zones</a:t>
            </a:r>
          </a:p>
          <a:p>
            <a:endParaRPr lang="en-CA" dirty="0"/>
          </a:p>
        </p:txBody>
      </p:sp>
      <p:sp>
        <p:nvSpPr>
          <p:cNvPr id="4" name="Slide Number Placeholder 3"/>
          <p:cNvSpPr>
            <a:spLocks noGrp="1"/>
          </p:cNvSpPr>
          <p:nvPr>
            <p:ph type="sldNum" sz="quarter" idx="5"/>
          </p:nvPr>
        </p:nvSpPr>
        <p:spPr/>
        <p:txBody>
          <a:bodyPr/>
          <a:lstStyle/>
          <a:p>
            <a:fld id="{1190F6D5-739A-4072-A568-7A2E4A620EB1}" type="slidenum">
              <a:rPr lang="en-US" smtClean="0"/>
              <a:pPr/>
              <a:t>13</a:t>
            </a:fld>
            <a:endParaRPr lang="en-US"/>
          </a:p>
        </p:txBody>
      </p:sp>
    </p:spTree>
    <p:extLst>
      <p:ext uri="{BB962C8B-B14F-4D97-AF65-F5344CB8AC3E}">
        <p14:creationId xmlns="" xmlns:p14="http://schemas.microsoft.com/office/powerpoint/2010/main" val="237886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Sulfur Dioxide Plumes:</a:t>
            </a:r>
            <a:r>
              <a:rPr lang="en-CA" sz="1200" b="0" i="0" kern="1200" dirty="0">
                <a:solidFill>
                  <a:schemeClr val="tx1"/>
                </a:solidFill>
                <a:effectLst/>
                <a:latin typeface="+mn-lt"/>
                <a:ea typeface="+mn-ea"/>
                <a:cs typeface="+mn-cs"/>
              </a:rPr>
              <a:t> This photo is a view from a plane flying parallel to the trend of fissure eruptions in the East Rift Zone. The white plumes rising through calm air are escaping from fissure eruptions. They are rich in sulfur dioxide gas.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22</a:t>
            </a:fld>
            <a:endParaRPr lang="en-US"/>
          </a:p>
        </p:txBody>
      </p:sp>
    </p:spTree>
    <p:extLst>
      <p:ext uri="{BB962C8B-B14F-4D97-AF65-F5344CB8AC3E}">
        <p14:creationId xmlns="" xmlns:p14="http://schemas.microsoft.com/office/powerpoint/2010/main" val="307035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Road Displacement:</a:t>
            </a:r>
            <a:r>
              <a:rPr lang="en-CA" sz="1200" b="0" i="0" kern="1200" dirty="0">
                <a:solidFill>
                  <a:schemeClr val="tx1"/>
                </a:solidFill>
                <a:effectLst/>
                <a:latin typeface="+mn-lt"/>
                <a:ea typeface="+mn-ea"/>
                <a:cs typeface="+mn-cs"/>
              </a:rPr>
              <a:t> Ground deformation in the East Rift Zone has produced fissures venting steam and fissures fountaining lava. In this photo road displacement is made especially obvious where it cuts the yellow line on the pavement</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24</a:t>
            </a:fld>
            <a:endParaRPr lang="en-US"/>
          </a:p>
        </p:txBody>
      </p:sp>
    </p:spTree>
    <p:extLst>
      <p:ext uri="{BB962C8B-B14F-4D97-AF65-F5344CB8AC3E}">
        <p14:creationId xmlns="" xmlns:p14="http://schemas.microsoft.com/office/powerpoint/2010/main" val="67604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Earthquake Epicenter Map:</a:t>
            </a:r>
            <a:r>
              <a:rPr lang="en-CA" sz="1200" b="0" i="0" kern="1200" dirty="0">
                <a:solidFill>
                  <a:schemeClr val="tx1"/>
                </a:solidFill>
                <a:effectLst/>
                <a:latin typeface="+mn-lt"/>
                <a:ea typeface="+mn-ea"/>
                <a:cs typeface="+mn-cs"/>
              </a:rPr>
              <a:t> This map shows the location of earthquakes that </a:t>
            </a:r>
            <a:r>
              <a:rPr lang="en-CA" sz="1200" b="0" i="0" kern="1200" dirty="0" err="1">
                <a:solidFill>
                  <a:schemeClr val="tx1"/>
                </a:solidFill>
                <a:effectLst/>
                <a:latin typeface="+mn-lt"/>
                <a:ea typeface="+mn-ea"/>
                <a:cs typeface="+mn-cs"/>
              </a:rPr>
              <a:t>occured</a:t>
            </a:r>
            <a:r>
              <a:rPr lang="en-CA" sz="1200" b="0" i="0" kern="1200" dirty="0">
                <a:solidFill>
                  <a:schemeClr val="tx1"/>
                </a:solidFill>
                <a:effectLst/>
                <a:latin typeface="+mn-lt"/>
                <a:ea typeface="+mn-ea"/>
                <a:cs typeface="+mn-cs"/>
              </a:rPr>
              <a:t> between January 1 and May 5, 2018, the date of the magnitude 6.9 event. It shows activity concentrated around the summit crater and across the East Rift Zone.</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pPr/>
              <a:t>26</a:t>
            </a:fld>
            <a:endParaRPr lang="en-US"/>
          </a:p>
        </p:txBody>
      </p:sp>
    </p:spTree>
    <p:extLst>
      <p:ext uri="{BB962C8B-B14F-4D97-AF65-F5344CB8AC3E}">
        <p14:creationId xmlns="" xmlns:p14="http://schemas.microsoft.com/office/powerpoint/2010/main" val="7201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Earthquake, landslides ground deformation, ash, rocks, lava</a:t>
            </a:r>
          </a:p>
        </p:txBody>
      </p:sp>
      <p:sp>
        <p:nvSpPr>
          <p:cNvPr id="4" name="Slide Number Placeholder 3"/>
          <p:cNvSpPr>
            <a:spLocks noGrp="1"/>
          </p:cNvSpPr>
          <p:nvPr>
            <p:ph type="sldNum" sz="quarter" idx="5"/>
          </p:nvPr>
        </p:nvSpPr>
        <p:spPr/>
        <p:txBody>
          <a:bodyPr/>
          <a:lstStyle/>
          <a:p>
            <a:fld id="{1190F6D5-739A-4072-A568-7A2E4A620EB1}" type="slidenum">
              <a:rPr lang="en-US" smtClean="0"/>
              <a:pPr/>
              <a:t>27</a:t>
            </a:fld>
            <a:endParaRPr lang="en-US"/>
          </a:p>
        </p:txBody>
      </p:sp>
    </p:spTree>
    <p:extLst>
      <p:ext uri="{BB962C8B-B14F-4D97-AF65-F5344CB8AC3E}">
        <p14:creationId xmlns="" xmlns:p14="http://schemas.microsoft.com/office/powerpoint/2010/main" val="415897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sz="3600"/>
            </a:lvl1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A967BA3F-B221-CE40-ABE3-76DBE86C1C47}"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A967BA3F-B221-CE40-ABE3-76DBE86C1C47}"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A967BA3F-B221-CE40-ABE3-76DBE86C1C47}"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A967BA3F-B221-CE40-ABE3-76DBE86C1C47}"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A967BA3F-B221-CE40-ABE3-76DBE86C1C47}"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7BA3F-B221-CE40-ABE3-76DBE86C1C47}"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967BA3F-B221-CE40-ABE3-76DBE86C1C47}"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967BA3F-B221-CE40-ABE3-76DBE86C1C47}"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7BA3F-B221-CE40-ABE3-76DBE86C1C47}" type="datetimeFigureOut">
              <a:rPr lang="en-US" smtClean="0"/>
              <a:pPr/>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7B405-FE42-B749-AAAA-E163177010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wsj.com/video/footage-from-hawaii-kilauea-volcano-eruption/E22D0275-52B3-4577-AB03-67B6040C7490.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video.nationalgeographic.com/video/101-videos/00000144-0a2c-d3cb-a96c-7b2d221d00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908304" cy="1470025"/>
          </a:xfrm>
        </p:spPr>
        <p:txBody>
          <a:bodyPr/>
          <a:lstStyle/>
          <a:p>
            <a:r>
              <a:rPr lang="en-US" dirty="0"/>
              <a:t>VOLCANOES</a:t>
            </a:r>
          </a:p>
        </p:txBody>
      </p:sp>
      <p:sp>
        <p:nvSpPr>
          <p:cNvPr id="3" name="Subtitle 2"/>
          <p:cNvSpPr>
            <a:spLocks noGrp="1"/>
          </p:cNvSpPr>
          <p:nvPr>
            <p:ph type="subTitle" idx="1"/>
          </p:nvPr>
        </p:nvSpPr>
        <p:spPr>
          <a:xfrm>
            <a:off x="611560" y="1916832"/>
            <a:ext cx="6400800" cy="1752600"/>
          </a:xfrm>
        </p:spPr>
        <p:txBody>
          <a:bodyPr/>
          <a:lstStyle/>
          <a:p>
            <a:endParaRPr lang="en-US" dirty="0"/>
          </a:p>
        </p:txBody>
      </p:sp>
      <p:pic>
        <p:nvPicPr>
          <p:cNvPr id="4" name="Picture 3"/>
          <p:cNvPicPr>
            <a:picLocks noChangeAspect="1"/>
          </p:cNvPicPr>
          <p:nvPr/>
        </p:nvPicPr>
        <p:blipFill>
          <a:blip r:embed="rId2"/>
          <a:stretch>
            <a:fillRect/>
          </a:stretch>
        </p:blipFill>
        <p:spPr>
          <a:xfrm>
            <a:off x="559309" y="1916832"/>
            <a:ext cx="7463779" cy="4157042"/>
          </a:xfrm>
          <a:prstGeom prst="rect">
            <a:avLst/>
          </a:prstGeom>
        </p:spPr>
      </p:pic>
    </p:spTree>
    <p:extLst>
      <p:ext uri="{BB962C8B-B14F-4D97-AF65-F5344CB8AC3E}">
        <p14:creationId xmlns="" xmlns:p14="http://schemas.microsoft.com/office/powerpoint/2010/main" val="99343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omposite volcano">
            <a:extLst>
              <a:ext uri="{FF2B5EF4-FFF2-40B4-BE49-F238E27FC236}">
                <a16:creationId xmlns="" xmlns:a16="http://schemas.microsoft.com/office/drawing/2014/main" id="{55C31F96-7406-4E40-815D-DE46802ED4F1}"/>
              </a:ext>
            </a:extLst>
          </p:cNvPr>
          <p:cNvPicPr/>
          <p:nvPr/>
        </p:nvPicPr>
        <p:blipFill rotWithShape="1">
          <a:blip r:embed="rId2">
            <a:extLst>
              <a:ext uri="{28A0092B-C50C-407E-A947-70E740481C1C}">
                <a14:useLocalDpi xmlns="" xmlns:a14="http://schemas.microsoft.com/office/drawing/2010/main" val="0"/>
              </a:ext>
            </a:extLst>
          </a:blip>
          <a:srcRect l="7211" r="38302"/>
          <a:stretch/>
        </p:blipFill>
        <p:spPr bwMode="auto">
          <a:xfrm>
            <a:off x="508635" y="857250"/>
            <a:ext cx="8126730" cy="514350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89855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BF786E-2509-47A7-8FF7-14041CE56FF7}"/>
              </a:ext>
            </a:extLst>
          </p:cNvPr>
          <p:cNvSpPr>
            <a:spLocks noGrp="1"/>
          </p:cNvSpPr>
          <p:nvPr>
            <p:ph type="title"/>
          </p:nvPr>
        </p:nvSpPr>
        <p:spPr>
          <a:xfrm>
            <a:off x="628650" y="1131094"/>
            <a:ext cx="8511778" cy="994172"/>
          </a:xfrm>
        </p:spPr>
        <p:txBody>
          <a:bodyPr>
            <a:normAutofit fontScale="90000"/>
          </a:bodyPr>
          <a:lstStyle/>
          <a:p>
            <a:pPr algn="l"/>
            <a:r>
              <a:rPr lang="en-US" dirty="0">
                <a:latin typeface="Arial"/>
                <a:cs typeface="Arial"/>
              </a:rPr>
              <a:t>Composite Volcanoes: </a:t>
            </a:r>
            <a:br>
              <a:rPr lang="en-US" dirty="0">
                <a:latin typeface="Arial"/>
                <a:cs typeface="Arial"/>
              </a:rPr>
            </a:br>
            <a:r>
              <a:rPr lang="en-US" dirty="0">
                <a:latin typeface="Arial"/>
                <a:cs typeface="Arial"/>
              </a:rPr>
              <a:t>Famously destructive</a:t>
            </a:r>
            <a:endParaRPr lang="en-US" dirty="0"/>
          </a:p>
        </p:txBody>
      </p:sp>
      <p:sp>
        <p:nvSpPr>
          <p:cNvPr id="3" name="Content Placeholder 2">
            <a:extLst>
              <a:ext uri="{FF2B5EF4-FFF2-40B4-BE49-F238E27FC236}">
                <a16:creationId xmlns="" xmlns:a16="http://schemas.microsoft.com/office/drawing/2014/main" id="{0EABE7FA-F7A6-455C-9D58-F27EFEFF654B}"/>
              </a:ext>
            </a:extLst>
          </p:cNvPr>
          <p:cNvSpPr>
            <a:spLocks noGrp="1"/>
          </p:cNvSpPr>
          <p:nvPr>
            <p:ph idx="1"/>
          </p:nvPr>
        </p:nvSpPr>
        <p:spPr>
          <a:xfrm>
            <a:off x="457200" y="2125266"/>
            <a:ext cx="8229600" cy="4000897"/>
          </a:xfrm>
        </p:spPr>
        <p:txBody>
          <a:bodyPr vert="horz" lIns="68580" tIns="34290" rIns="68580" bIns="34290" rtlCol="0" anchor="t">
            <a:normAutofit/>
          </a:bodyPr>
          <a:lstStyle/>
          <a:p>
            <a:endParaRPr lang="en-US" dirty="0">
              <a:latin typeface="Arial"/>
              <a:cs typeface="Arial"/>
            </a:endParaRPr>
          </a:p>
          <a:p>
            <a:r>
              <a:rPr lang="en-US" dirty="0">
                <a:latin typeface="Arial"/>
                <a:cs typeface="Arial"/>
              </a:rPr>
              <a:t>Mt. St. Helens and Rainier in Washington, </a:t>
            </a:r>
          </a:p>
          <a:p>
            <a:r>
              <a:rPr lang="en-US" dirty="0">
                <a:latin typeface="Arial"/>
                <a:cs typeface="Arial"/>
              </a:rPr>
              <a:t>Mt. Fuji in Japan, </a:t>
            </a:r>
          </a:p>
          <a:p>
            <a:r>
              <a:rPr lang="en-US" dirty="0">
                <a:latin typeface="Arial"/>
                <a:cs typeface="Arial"/>
              </a:rPr>
              <a:t>Mt. Pinatubo in the Philippines, and </a:t>
            </a:r>
            <a:endParaRPr lang="en-US" dirty="0"/>
          </a:p>
          <a:p>
            <a:r>
              <a:rPr lang="en-US" dirty="0">
                <a:latin typeface="Arial"/>
                <a:cs typeface="Arial"/>
              </a:rPr>
              <a:t>Mt. Etna in Sicily.</a:t>
            </a:r>
            <a:endParaRPr lang="en-US" dirty="0"/>
          </a:p>
        </p:txBody>
      </p:sp>
    </p:spTree>
    <p:extLst>
      <p:ext uri="{BB962C8B-B14F-4D97-AF65-F5344CB8AC3E}">
        <p14:creationId xmlns="" xmlns:p14="http://schemas.microsoft.com/office/powerpoint/2010/main" val="136078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Shield volcanoes </a:t>
            </a:r>
            <a:endParaRPr lang="en-CA" dirty="0"/>
          </a:p>
        </p:txBody>
      </p:sp>
      <p:sp>
        <p:nvSpPr>
          <p:cNvPr id="3" name="Content Placeholder 2"/>
          <p:cNvSpPr>
            <a:spLocks noGrp="1"/>
          </p:cNvSpPr>
          <p:nvPr>
            <p:ph idx="1"/>
          </p:nvPr>
        </p:nvSpPr>
        <p:spPr>
          <a:xfrm>
            <a:off x="628650" y="1887226"/>
            <a:ext cx="8303654" cy="3737372"/>
          </a:xfrm>
        </p:spPr>
        <p:txBody>
          <a:bodyPr>
            <a:normAutofit/>
          </a:bodyPr>
          <a:lstStyle/>
          <a:p>
            <a:r>
              <a:rPr lang="en-US" dirty="0"/>
              <a:t>Low, </a:t>
            </a:r>
            <a:r>
              <a:rPr lang="en-US" b="1" u="sng" dirty="0"/>
              <a:t>dome-</a:t>
            </a:r>
            <a:r>
              <a:rPr lang="en-US" u="sng" dirty="0"/>
              <a:t>shaped </a:t>
            </a:r>
            <a:r>
              <a:rPr lang="en-US" dirty="0"/>
              <a:t>profile</a:t>
            </a:r>
            <a:endParaRPr lang="en-US" u="sng" dirty="0">
              <a:cs typeface="Times New Roman" pitchFamily="18" charset="0"/>
            </a:endParaRPr>
          </a:p>
          <a:p>
            <a:r>
              <a:rPr lang="en-US" dirty="0">
                <a:cs typeface="Times New Roman" pitchFamily="18" charset="0"/>
              </a:rPr>
              <a:t>Very </a:t>
            </a:r>
            <a:r>
              <a:rPr lang="en-US" b="1" u="sng" dirty="0">
                <a:cs typeface="Times New Roman" pitchFamily="18" charset="0"/>
              </a:rPr>
              <a:t>hot</a:t>
            </a:r>
            <a:r>
              <a:rPr lang="en-US" dirty="0">
                <a:cs typeface="Times New Roman" pitchFamily="18" charset="0"/>
              </a:rPr>
              <a:t>,</a:t>
            </a:r>
            <a:r>
              <a:rPr lang="en-US" b="1" u="sng" dirty="0">
                <a:cs typeface="Times New Roman" pitchFamily="18" charset="0"/>
              </a:rPr>
              <a:t> thin</a:t>
            </a:r>
            <a:r>
              <a:rPr lang="en-US" dirty="0">
                <a:cs typeface="Times New Roman" pitchFamily="18" charset="0"/>
              </a:rPr>
              <a:t>, </a:t>
            </a:r>
            <a:r>
              <a:rPr lang="en-US" b="1" u="sng" dirty="0">
                <a:cs typeface="Times New Roman" pitchFamily="18" charset="0"/>
              </a:rPr>
              <a:t>runny</a:t>
            </a:r>
            <a:r>
              <a:rPr lang="en-US" dirty="0">
                <a:cs typeface="Times New Roman" pitchFamily="18" charset="0"/>
              </a:rPr>
              <a:t> lava</a:t>
            </a:r>
          </a:p>
          <a:p>
            <a:r>
              <a:rPr lang="en-CA" dirty="0"/>
              <a:t>Thin, fast flowing lava can flow for many km producing </a:t>
            </a:r>
            <a:r>
              <a:rPr lang="en-CA" u="sng" dirty="0"/>
              <a:t>gentle</a:t>
            </a:r>
            <a:r>
              <a:rPr lang="en-CA" dirty="0"/>
              <a:t> slope</a:t>
            </a:r>
          </a:p>
          <a:p>
            <a:r>
              <a:rPr lang="en-CA" i="1" u="sng" dirty="0"/>
              <a:t>Frequent</a:t>
            </a:r>
            <a:r>
              <a:rPr lang="en-CA" i="1" dirty="0"/>
              <a:t> but </a:t>
            </a:r>
            <a:r>
              <a:rPr lang="en-CA" i="1" u="sng" dirty="0"/>
              <a:t>non- </a:t>
            </a:r>
            <a:r>
              <a:rPr lang="en-CA" i="1" dirty="0"/>
              <a:t>explosive eruptions</a:t>
            </a:r>
          </a:p>
          <a:p>
            <a:endParaRPr lang="en-CA" sz="3000" dirty="0"/>
          </a:p>
          <a:p>
            <a:endParaRPr lang="en-CA" sz="2925" dirty="0"/>
          </a:p>
          <a:p>
            <a:endParaRPr lang="en-CA" dirty="0"/>
          </a:p>
        </p:txBody>
      </p:sp>
      <p:pic>
        <p:nvPicPr>
          <p:cNvPr id="4" name="Content Placeholder 3">
            <a:extLst>
              <a:ext uri="{FF2B5EF4-FFF2-40B4-BE49-F238E27FC236}">
                <a16:creationId xmlns="" xmlns:a16="http://schemas.microsoft.com/office/drawing/2014/main" id="{680BF798-C3F9-4186-82A1-B0783B392E37}"/>
              </a:ext>
            </a:extLst>
          </p:cNvPr>
          <p:cNvPicPr>
            <a:picLocks noChangeAspect="1"/>
          </p:cNvPicPr>
          <p:nvPr/>
        </p:nvPicPr>
        <p:blipFill>
          <a:blip r:embed="rId3"/>
          <a:stretch>
            <a:fillRect/>
          </a:stretch>
        </p:blipFill>
        <p:spPr>
          <a:xfrm>
            <a:off x="1045604" y="5284251"/>
            <a:ext cx="7886700" cy="2192959"/>
          </a:xfrm>
          <a:prstGeom prst="rect">
            <a:avLst/>
          </a:prstGeom>
        </p:spPr>
      </p:pic>
    </p:spTree>
    <p:extLst>
      <p:ext uri="{BB962C8B-B14F-4D97-AF65-F5344CB8AC3E}">
        <p14:creationId xmlns="" xmlns:p14="http://schemas.microsoft.com/office/powerpoint/2010/main" val="367346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Pacific Ring of Fire</a:t>
            </a:r>
          </a:p>
        </p:txBody>
      </p:sp>
      <p:pic>
        <p:nvPicPr>
          <p:cNvPr id="6" name="Content Placeholder 5" descr="Image result for types of volcanoes in the ring of fire"/>
          <p:cNvPicPr>
            <a:picLocks noGrp="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976312" y="1848644"/>
            <a:ext cx="7191375" cy="4748708"/>
          </a:xfrm>
          <a:prstGeom prst="rect">
            <a:avLst/>
          </a:prstGeom>
          <a:noFill/>
          <a:ln>
            <a:noFill/>
          </a:ln>
        </p:spPr>
      </p:pic>
    </p:spTree>
    <p:extLst>
      <p:ext uri="{BB962C8B-B14F-4D97-AF65-F5344CB8AC3E}">
        <p14:creationId xmlns="" xmlns:p14="http://schemas.microsoft.com/office/powerpoint/2010/main" val="107259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Dormant, Extinct?</a:t>
            </a:r>
            <a:endParaRPr lang="en-US" dirty="0"/>
          </a:p>
        </p:txBody>
      </p:sp>
      <p:sp>
        <p:nvSpPr>
          <p:cNvPr id="3" name="Content Placeholder 2"/>
          <p:cNvSpPr>
            <a:spLocks noGrp="1"/>
          </p:cNvSpPr>
          <p:nvPr>
            <p:ph idx="1"/>
          </p:nvPr>
        </p:nvSpPr>
        <p:spPr/>
        <p:txBody>
          <a:bodyPr/>
          <a:lstStyle/>
          <a:p>
            <a:r>
              <a:rPr lang="en-US" b="1" dirty="0" smtClean="0"/>
              <a:t>Active</a:t>
            </a:r>
            <a:r>
              <a:rPr lang="en-US" dirty="0" smtClean="0"/>
              <a:t>: Currently erupting or showing signs of erupting soon.</a:t>
            </a:r>
          </a:p>
          <a:p>
            <a:r>
              <a:rPr lang="en-US" b="1" dirty="0" smtClean="0"/>
              <a:t>Dormant</a:t>
            </a:r>
            <a:r>
              <a:rPr lang="en-US" dirty="0" smtClean="0"/>
              <a:t>: No current activity, but has erupted recently.</a:t>
            </a:r>
          </a:p>
          <a:p>
            <a:r>
              <a:rPr lang="en-US" b="1" dirty="0" smtClean="0"/>
              <a:t>Extinct</a:t>
            </a:r>
            <a:r>
              <a:rPr lang="en-US" dirty="0" smtClean="0"/>
              <a:t>: No activity for some time; will probably not erupt again.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Take Home Assignment</a:t>
            </a:r>
            <a:endParaRPr lang="en-US" dirty="0"/>
          </a:p>
        </p:txBody>
      </p:sp>
      <p:sp>
        <p:nvSpPr>
          <p:cNvPr id="3" name="Content Placeholder 2"/>
          <p:cNvSpPr>
            <a:spLocks noGrp="1"/>
          </p:cNvSpPr>
          <p:nvPr>
            <p:ph idx="1"/>
          </p:nvPr>
        </p:nvSpPr>
        <p:spPr/>
        <p:txBody>
          <a:bodyPr/>
          <a:lstStyle/>
          <a:p>
            <a:r>
              <a:rPr lang="en-US" dirty="0" smtClean="0"/>
              <a:t>See  Volcano WS posted in </a:t>
            </a:r>
            <a:r>
              <a:rPr lang="en-US" dirty="0" smtClean="0"/>
              <a:t>Teams</a:t>
            </a:r>
          </a:p>
          <a:p>
            <a:endParaRPr lang="en-US" dirty="0" smtClean="0"/>
          </a:p>
          <a:p>
            <a:endParaRPr lang="en-US" dirty="0" smtClean="0"/>
          </a:p>
          <a:p>
            <a:endParaRPr lang="en-US" dirty="0" smtClean="0"/>
          </a:p>
          <a:p>
            <a:r>
              <a:rPr lang="en-US" dirty="0" smtClean="0"/>
              <a:t>Suggested reading: </a:t>
            </a:r>
            <a:r>
              <a:rPr lang="en-US" dirty="0" smtClean="0"/>
              <a:t>p274-276 </a:t>
            </a:r>
            <a:r>
              <a:rPr lang="en-US" dirty="0" smtClean="0"/>
              <a:t>new textbook online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 for 2021</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FD88CF-A3DD-4F8F-97F1-755EE41A488F}"/>
              </a:ext>
            </a:extLst>
          </p:cNvPr>
          <p:cNvSpPr>
            <a:spLocks noGrp="1"/>
          </p:cNvSpPr>
          <p:nvPr>
            <p:ph type="title"/>
          </p:nvPr>
        </p:nvSpPr>
        <p:spPr/>
        <p:txBody>
          <a:bodyPr/>
          <a:lstStyle/>
          <a:p>
            <a:r>
              <a:rPr lang="en-CA" dirty="0"/>
              <a:t>HAZARDS</a:t>
            </a:r>
          </a:p>
        </p:txBody>
      </p:sp>
      <p:sp>
        <p:nvSpPr>
          <p:cNvPr id="3" name="Content Placeholder 2">
            <a:extLst>
              <a:ext uri="{FF2B5EF4-FFF2-40B4-BE49-F238E27FC236}">
                <a16:creationId xmlns="" xmlns:a16="http://schemas.microsoft.com/office/drawing/2014/main" id="{F6AE5B4A-9F32-45A0-92A1-335467647312}"/>
              </a:ext>
            </a:extLst>
          </p:cNvPr>
          <p:cNvSpPr>
            <a:spLocks noGrp="1"/>
          </p:cNvSpPr>
          <p:nvPr>
            <p:ph idx="1"/>
          </p:nvPr>
        </p:nvSpPr>
        <p:spPr/>
        <p:txBody>
          <a:bodyPr>
            <a:normAutofit fontScale="92500" lnSpcReduction="10000"/>
          </a:bodyPr>
          <a:lstStyle/>
          <a:p>
            <a:r>
              <a:rPr lang="en-CA" i="1" dirty="0"/>
              <a:t>Kilauea volcano on Hawaii's Big Island has been spewing lava and toxic gases since a series of earthquakes in May 2018. </a:t>
            </a:r>
          </a:p>
          <a:p>
            <a:r>
              <a:rPr lang="en-CA" i="1" dirty="0"/>
              <a:t>The lava has destroyed dozens of homes, with many more at risk as the eruptions continue</a:t>
            </a:r>
          </a:p>
          <a:p>
            <a:r>
              <a:rPr lang="en-CA" dirty="0">
                <a:hlinkClick r:id="rId2"/>
              </a:rPr>
              <a:t>https://www.wsj.com/video/footage-from-hawaii-kilauea-volcano-eruption/E22D0275-52B3-4577-AB03-67B6040C7490.html</a:t>
            </a:r>
            <a:endParaRPr lang="en-CA" dirty="0"/>
          </a:p>
        </p:txBody>
      </p:sp>
      <p:pic>
        <p:nvPicPr>
          <p:cNvPr id="2050" name="Picture 2" descr="Related image">
            <a:extLst>
              <a:ext uri="{FF2B5EF4-FFF2-40B4-BE49-F238E27FC236}">
                <a16:creationId xmlns="" xmlns:a16="http://schemas.microsoft.com/office/drawing/2014/main" id="{DB6A7C31-84DF-4D15-A4B8-4819B4BD57C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24212"/>
            <a:ext cx="3045148" cy="17120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682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525963"/>
          </a:xfrm>
        </p:spPr>
        <p:txBody>
          <a:bodyPr/>
          <a:lstStyle/>
          <a:p>
            <a:pPr marL="0" lvl="0" indent="0">
              <a:buNone/>
            </a:pPr>
            <a:r>
              <a:rPr lang="en-US" b="1" dirty="0"/>
              <a:t>1. Lava</a:t>
            </a:r>
          </a:p>
          <a:p>
            <a:pPr marL="457200" lvl="1" indent="0">
              <a:buNone/>
            </a:pPr>
            <a:r>
              <a:rPr lang="en-US" sz="3600" i="1" dirty="0"/>
              <a:t>May flow over </a:t>
            </a:r>
            <a:r>
              <a:rPr lang="en-US" sz="3600" b="1" i="1" dirty="0"/>
              <a:t>large areas</a:t>
            </a:r>
            <a:r>
              <a:rPr lang="en-US" sz="3600" i="1" dirty="0"/>
              <a:t>, destroying everything in its path.</a:t>
            </a:r>
          </a:p>
          <a:p>
            <a:endParaRPr lang="en-US" dirty="0"/>
          </a:p>
        </p:txBody>
      </p:sp>
      <p:pic>
        <p:nvPicPr>
          <p:cNvPr id="5" name="Picture 4"/>
          <p:cNvPicPr>
            <a:picLocks noChangeAspect="1"/>
          </p:cNvPicPr>
          <p:nvPr/>
        </p:nvPicPr>
        <p:blipFill>
          <a:blip r:embed="rId2"/>
          <a:stretch>
            <a:fillRect/>
          </a:stretch>
        </p:blipFill>
        <p:spPr>
          <a:xfrm>
            <a:off x="1752508" y="3140968"/>
            <a:ext cx="5638983" cy="3528392"/>
          </a:xfrm>
          <a:prstGeom prst="rect">
            <a:avLst/>
          </a:prstGeom>
        </p:spPr>
      </p:pic>
    </p:spTree>
    <p:extLst>
      <p:ext uri="{BB962C8B-B14F-4D97-AF65-F5344CB8AC3E}">
        <p14:creationId xmlns="" xmlns:p14="http://schemas.microsoft.com/office/powerpoint/2010/main" val="41810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4000" b="1" dirty="0"/>
              <a:t>2. Ash</a:t>
            </a:r>
          </a:p>
        </p:txBody>
      </p:sp>
      <p:sp>
        <p:nvSpPr>
          <p:cNvPr id="3" name="Content Placeholder 2"/>
          <p:cNvSpPr>
            <a:spLocks noGrp="1"/>
          </p:cNvSpPr>
          <p:nvPr>
            <p:ph idx="1"/>
          </p:nvPr>
        </p:nvSpPr>
        <p:spPr>
          <a:xfrm>
            <a:off x="212626" y="1268760"/>
            <a:ext cx="6728960" cy="5314602"/>
          </a:xfrm>
        </p:spPr>
        <p:txBody>
          <a:bodyPr>
            <a:normAutofit/>
          </a:bodyPr>
          <a:lstStyle/>
          <a:p>
            <a:pPr lvl="1">
              <a:buFont typeface="Arial" panose="020B0604020202020204" pitchFamily="34" charset="0"/>
              <a:buChar char="•"/>
            </a:pPr>
            <a:r>
              <a:rPr lang="en-US" sz="3600" dirty="0"/>
              <a:t>Can reach very high </a:t>
            </a:r>
            <a:r>
              <a:rPr lang="en-US" sz="3600" b="1" dirty="0"/>
              <a:t>altitudes</a:t>
            </a:r>
            <a:r>
              <a:rPr lang="en-US" sz="3600" dirty="0"/>
              <a:t> and  stay for a long time: </a:t>
            </a:r>
          </a:p>
          <a:p>
            <a:pPr lvl="1">
              <a:buFont typeface="Arial" panose="020B0604020202020204" pitchFamily="34" charset="0"/>
              <a:buChar char="•"/>
            </a:pPr>
            <a:r>
              <a:rPr lang="en-US" sz="3600" b="1" dirty="0"/>
              <a:t>block</a:t>
            </a:r>
            <a:r>
              <a:rPr lang="en-US" sz="3600" dirty="0"/>
              <a:t> </a:t>
            </a:r>
            <a:r>
              <a:rPr lang="en-US" sz="3600" b="1" dirty="0"/>
              <a:t>sunlight</a:t>
            </a:r>
            <a:r>
              <a:rPr lang="en-US" sz="3600" dirty="0"/>
              <a:t>, causing world temperatures to drop.</a:t>
            </a:r>
          </a:p>
          <a:p>
            <a:pPr lvl="1">
              <a:buFont typeface="Arial" panose="020B0604020202020204" pitchFamily="34" charset="0"/>
              <a:buChar char="•"/>
            </a:pPr>
            <a:r>
              <a:rPr lang="en-US" sz="3600" dirty="0"/>
              <a:t>Can </a:t>
            </a:r>
            <a:r>
              <a:rPr lang="en-US" sz="3600" b="1" dirty="0"/>
              <a:t>destroy</a:t>
            </a:r>
            <a:r>
              <a:rPr lang="en-US" sz="3600" dirty="0"/>
              <a:t> </a:t>
            </a:r>
            <a:r>
              <a:rPr lang="en-US" sz="3600" b="1" dirty="0"/>
              <a:t>crops</a:t>
            </a:r>
            <a:r>
              <a:rPr lang="en-US" sz="3600" dirty="0"/>
              <a:t> and, buildings, clog </a:t>
            </a:r>
            <a:r>
              <a:rPr lang="en-US" sz="3600" b="1" dirty="0"/>
              <a:t>rivers</a:t>
            </a:r>
            <a:r>
              <a:rPr lang="en-US" sz="3600" dirty="0"/>
              <a:t>, damage </a:t>
            </a:r>
            <a:r>
              <a:rPr lang="en-US" sz="3600" b="1" dirty="0"/>
              <a:t>machines</a:t>
            </a:r>
            <a:r>
              <a:rPr lang="en-US" sz="3600" dirty="0"/>
              <a:t>.</a:t>
            </a:r>
          </a:p>
          <a:p>
            <a:endParaRPr lang="en-US" dirty="0"/>
          </a:p>
        </p:txBody>
      </p:sp>
      <p:pic>
        <p:nvPicPr>
          <p:cNvPr id="5" name="Picture 4"/>
          <p:cNvPicPr>
            <a:picLocks noChangeAspect="1"/>
          </p:cNvPicPr>
          <p:nvPr/>
        </p:nvPicPr>
        <p:blipFill>
          <a:blip r:embed="rId2"/>
          <a:stretch>
            <a:fillRect/>
          </a:stretch>
        </p:blipFill>
        <p:spPr>
          <a:xfrm>
            <a:off x="6588224" y="5206969"/>
            <a:ext cx="2343150" cy="1462391"/>
          </a:xfrm>
          <a:prstGeom prst="rect">
            <a:avLst/>
          </a:prstGeom>
        </p:spPr>
      </p:pic>
      <p:pic>
        <p:nvPicPr>
          <p:cNvPr id="6" name="Picture 5"/>
          <p:cNvPicPr>
            <a:picLocks noChangeAspect="1"/>
          </p:cNvPicPr>
          <p:nvPr/>
        </p:nvPicPr>
        <p:blipFill>
          <a:blip r:embed="rId3"/>
          <a:stretch>
            <a:fillRect/>
          </a:stretch>
        </p:blipFill>
        <p:spPr>
          <a:xfrm>
            <a:off x="4528494" y="5206969"/>
            <a:ext cx="1949855" cy="1462391"/>
          </a:xfrm>
          <a:prstGeom prst="rect">
            <a:avLst/>
          </a:prstGeom>
        </p:spPr>
      </p:pic>
      <p:pic>
        <p:nvPicPr>
          <p:cNvPr id="7" name="Picture 6"/>
          <p:cNvPicPr>
            <a:picLocks noChangeAspect="1"/>
          </p:cNvPicPr>
          <p:nvPr/>
        </p:nvPicPr>
        <p:blipFill>
          <a:blip r:embed="rId4"/>
          <a:stretch>
            <a:fillRect/>
          </a:stretch>
        </p:blipFill>
        <p:spPr>
          <a:xfrm>
            <a:off x="6580033" y="242918"/>
            <a:ext cx="2351342" cy="3762146"/>
          </a:xfrm>
          <a:prstGeom prst="rect">
            <a:avLst/>
          </a:prstGeom>
        </p:spPr>
      </p:pic>
    </p:spTree>
    <p:extLst>
      <p:ext uri="{BB962C8B-B14F-4D97-AF65-F5344CB8AC3E}">
        <p14:creationId xmlns="" xmlns:p14="http://schemas.microsoft.com/office/powerpoint/2010/main" val="31661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8097EA-89FB-44E4-BC24-F11916394B84}"/>
              </a:ext>
            </a:extLst>
          </p:cNvPr>
          <p:cNvSpPr>
            <a:spLocks noGrp="1"/>
          </p:cNvSpPr>
          <p:nvPr>
            <p:ph type="title"/>
          </p:nvPr>
        </p:nvSpPr>
        <p:spPr/>
        <p:txBody>
          <a:bodyPr/>
          <a:lstStyle/>
          <a:p>
            <a:r>
              <a:rPr lang="en-CA" dirty="0"/>
              <a:t>What is a volcano?</a:t>
            </a:r>
          </a:p>
        </p:txBody>
      </p:sp>
      <p:sp>
        <p:nvSpPr>
          <p:cNvPr id="3" name="Content Placeholder 2">
            <a:extLst>
              <a:ext uri="{FF2B5EF4-FFF2-40B4-BE49-F238E27FC236}">
                <a16:creationId xmlns:a16="http://schemas.microsoft.com/office/drawing/2014/main" xmlns="" id="{A80AA62A-7019-4E2D-B2A3-926A3561F2DF}"/>
              </a:ext>
            </a:extLst>
          </p:cNvPr>
          <p:cNvSpPr>
            <a:spLocks noGrp="1"/>
          </p:cNvSpPr>
          <p:nvPr>
            <p:ph idx="1"/>
          </p:nvPr>
        </p:nvSpPr>
        <p:spPr/>
        <p:txBody>
          <a:bodyPr vert="horz" lIns="91440" tIns="45720" rIns="91440" bIns="45720" rtlCol="0" anchor="t">
            <a:normAutofit/>
          </a:bodyPr>
          <a:lstStyle/>
          <a:p>
            <a:r>
              <a:rPr lang="en-CA" dirty="0">
                <a:latin typeface="Arial"/>
                <a:cs typeface="Arial"/>
              </a:rPr>
              <a:t>Volcanoes 101, </a:t>
            </a:r>
            <a:r>
              <a:rPr lang="en-CA" sz="2900" dirty="0">
                <a:latin typeface="Arial"/>
                <a:cs typeface="Arial"/>
              </a:rPr>
              <a:t>5min</a:t>
            </a:r>
          </a:p>
          <a:p>
            <a:r>
              <a:rPr lang="en-CA" dirty="0">
                <a:latin typeface="Arial"/>
                <a:cs typeface="Arial"/>
                <a:hlinkClick r:id="rId3"/>
              </a:rPr>
              <a:t>https://video.nationalgeographic.com/video/101-videos/00000144-0a2c-d3cb-a96c-7b2d221d0000</a:t>
            </a:r>
            <a:endParaRPr lang="en-CA" dirty="0">
              <a:latin typeface="Arial"/>
              <a:cs typeface="Arial"/>
            </a:endParaRPr>
          </a:p>
          <a:p>
            <a:endParaRPr lang="en-CA" dirty="0"/>
          </a:p>
          <a:p>
            <a:pPr marL="0" indent="0">
              <a:buNone/>
            </a:pPr>
            <a:endParaRPr lang="en-CA" dirty="0">
              <a:latin typeface="Arial"/>
              <a:cs typeface="Arial"/>
            </a:endParaRPr>
          </a:p>
          <a:p>
            <a:endParaRPr lang="en-CA" dirty="0">
              <a:latin typeface="Arial"/>
              <a:cs typeface="Arial"/>
            </a:endParaRPr>
          </a:p>
          <a:p>
            <a:endParaRPr lang="en-CA" dirty="0"/>
          </a:p>
        </p:txBody>
      </p:sp>
    </p:spTree>
    <p:extLst>
      <p:ext uri="{BB962C8B-B14F-4D97-AF65-F5344CB8AC3E}">
        <p14:creationId xmlns:p14="http://schemas.microsoft.com/office/powerpoint/2010/main" xmlns="" val="127319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09B1B55-F341-45E4-AC06-E6AC6E684B14}"/>
              </a:ext>
            </a:extLst>
          </p:cNvPr>
          <p:cNvSpPr>
            <a:spLocks noGrp="1"/>
          </p:cNvSpPr>
          <p:nvPr>
            <p:ph idx="1"/>
          </p:nvPr>
        </p:nvSpPr>
        <p:spPr>
          <a:xfrm>
            <a:off x="252566" y="1003600"/>
            <a:ext cx="7886700" cy="3263504"/>
          </a:xfrm>
        </p:spPr>
        <p:txBody>
          <a:bodyPr vert="horz" lIns="68580" tIns="34290" rIns="68580" bIns="34290" rtlCol="0" anchor="t">
            <a:normAutofit lnSpcReduction="10000"/>
          </a:bodyPr>
          <a:lstStyle/>
          <a:p>
            <a:r>
              <a:rPr lang="en-CA" b="1" i="1" dirty="0">
                <a:latin typeface="Arial"/>
                <a:cs typeface="Arial"/>
              </a:rPr>
              <a:t>First-Ever Ashfall Advisory:</a:t>
            </a:r>
            <a:r>
              <a:rPr lang="en-CA" i="1" dirty="0">
                <a:latin typeface="Arial"/>
                <a:cs typeface="Arial"/>
              </a:rPr>
              <a:t> The National Weather Service issued the first ashfall advisory for Hawaii on May 17, after ash plumes were released from Kilauea Volcano and rose to elevations of 30,000 feet.</a:t>
            </a:r>
          </a:p>
          <a:p>
            <a:endParaRPr lang="en-CA" dirty="0"/>
          </a:p>
          <a:p>
            <a:endParaRPr lang="en-CA" dirty="0"/>
          </a:p>
        </p:txBody>
      </p:sp>
      <p:pic>
        <p:nvPicPr>
          <p:cNvPr id="5" name="Picture 2" descr="Ashfall Advisory">
            <a:extLst>
              <a:ext uri="{FF2B5EF4-FFF2-40B4-BE49-F238E27FC236}">
                <a16:creationId xmlns="" xmlns:a16="http://schemas.microsoft.com/office/drawing/2014/main" id="{232D9DB5-F9CA-401F-A533-09D38DF33E4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95916" y="4335547"/>
            <a:ext cx="4767619" cy="30487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113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marL="0" lvl="0" indent="0">
              <a:buNone/>
            </a:pPr>
            <a:r>
              <a:rPr lang="en-US" b="1" dirty="0"/>
              <a:t>3. Lahar</a:t>
            </a:r>
          </a:p>
          <a:p>
            <a:pPr marL="457200" lvl="1" indent="0">
              <a:buNone/>
            </a:pPr>
            <a:r>
              <a:rPr lang="en-US" sz="3600" dirty="0"/>
              <a:t>Flow of </a:t>
            </a:r>
            <a:r>
              <a:rPr lang="en-US" sz="3600" b="1" dirty="0"/>
              <a:t>mud</a:t>
            </a:r>
            <a:r>
              <a:rPr lang="en-US" sz="3600" dirty="0"/>
              <a:t>, water, ash and debris that can result when </a:t>
            </a:r>
            <a:r>
              <a:rPr lang="en-US" sz="3600" b="1" dirty="0"/>
              <a:t>snow</a:t>
            </a:r>
            <a:r>
              <a:rPr lang="en-US" sz="3600" dirty="0"/>
              <a:t>-covered volcanoes erupt.</a:t>
            </a:r>
          </a:p>
          <a:p>
            <a:endParaRPr lang="en-US" dirty="0"/>
          </a:p>
        </p:txBody>
      </p:sp>
      <p:pic>
        <p:nvPicPr>
          <p:cNvPr id="7170" name="P 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48064" y="3356992"/>
            <a:ext cx="2923976" cy="2923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11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9F9156-5463-4F6E-8D7A-3A8CBD57083A}"/>
              </a:ext>
            </a:extLst>
          </p:cNvPr>
          <p:cNvSpPr>
            <a:spLocks noGrp="1"/>
          </p:cNvSpPr>
          <p:nvPr>
            <p:ph type="title"/>
          </p:nvPr>
        </p:nvSpPr>
        <p:spPr>
          <a:xfrm>
            <a:off x="396004" y="372948"/>
            <a:ext cx="8515350" cy="994172"/>
          </a:xfrm>
        </p:spPr>
        <p:txBody>
          <a:bodyPr>
            <a:normAutofit/>
          </a:bodyPr>
          <a:lstStyle/>
          <a:p>
            <a:pPr algn="l"/>
            <a:r>
              <a:rPr lang="en-CA" b="1" dirty="0"/>
              <a:t>4. Poisonous Gas: Sulfur Dioxide</a:t>
            </a:r>
            <a:endParaRPr lang="en-CA" dirty="0"/>
          </a:p>
        </p:txBody>
      </p:sp>
      <p:pic>
        <p:nvPicPr>
          <p:cNvPr id="19458" name="Picture 2" descr="Sulfur Dioxide Plumes">
            <a:extLst>
              <a:ext uri="{FF2B5EF4-FFF2-40B4-BE49-F238E27FC236}">
                <a16:creationId xmlns="" xmlns:a16="http://schemas.microsoft.com/office/drawing/2014/main" id="{4B3B3A6B-79AC-4C9D-A251-8BB844291CD3}"/>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62860" y="2128383"/>
            <a:ext cx="4699620" cy="352471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Image result for Kilauea Volcano: 2018 Eruption">
            <a:extLst>
              <a:ext uri="{FF2B5EF4-FFF2-40B4-BE49-F238E27FC236}">
                <a16:creationId xmlns="" xmlns:a16="http://schemas.microsoft.com/office/drawing/2014/main" id="{5EA719E0-42AB-4968-919B-D24443CC248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67195" y="3288723"/>
            <a:ext cx="3914945" cy="22021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993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volcanic eruption images">
            <a:extLst>
              <a:ext uri="{FF2B5EF4-FFF2-40B4-BE49-F238E27FC236}">
                <a16:creationId xmlns="" xmlns:a16="http://schemas.microsoft.com/office/drawing/2014/main" id="{4273555F-A4E7-4E61-916D-815B6F797491}"/>
              </a:ext>
            </a:extLst>
          </p:cNvPr>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l="49861"/>
          <a:stretch/>
        </p:blipFill>
        <p:spPr bwMode="auto">
          <a:xfrm>
            <a:off x="467544" y="3645024"/>
            <a:ext cx="8208912" cy="362919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Image result for volcanic eruption images">
            <a:extLst>
              <a:ext uri="{FF2B5EF4-FFF2-40B4-BE49-F238E27FC236}">
                <a16:creationId xmlns="" xmlns:a16="http://schemas.microsoft.com/office/drawing/2014/main" id="{BC49690E-7239-4CC8-9D51-A2B0B9C8641F}"/>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49861"/>
          <a:stretch/>
        </p:blipFill>
        <p:spPr bwMode="auto">
          <a:xfrm>
            <a:off x="467544" y="269004"/>
            <a:ext cx="8208912" cy="33904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633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63F3F-5252-4770-948E-3FE5D250FFCE}"/>
              </a:ext>
            </a:extLst>
          </p:cNvPr>
          <p:cNvSpPr>
            <a:spLocks noGrp="1"/>
          </p:cNvSpPr>
          <p:nvPr>
            <p:ph type="title"/>
          </p:nvPr>
        </p:nvSpPr>
        <p:spPr>
          <a:xfrm>
            <a:off x="457200" y="274638"/>
            <a:ext cx="3826768" cy="1143000"/>
          </a:xfrm>
        </p:spPr>
        <p:txBody>
          <a:bodyPr>
            <a:normAutofit fontScale="90000"/>
          </a:bodyPr>
          <a:lstStyle/>
          <a:p>
            <a:pPr algn="l"/>
            <a:r>
              <a:rPr lang="en-CA" dirty="0"/>
              <a:t>5. Ground deformation</a:t>
            </a:r>
          </a:p>
        </p:txBody>
      </p:sp>
      <p:pic>
        <p:nvPicPr>
          <p:cNvPr id="6146" name="Picture 2" descr="Image result for Kilauea Volcano: 2018 Eruption">
            <a:extLst>
              <a:ext uri="{FF2B5EF4-FFF2-40B4-BE49-F238E27FC236}">
                <a16:creationId xmlns="" xmlns:a16="http://schemas.microsoft.com/office/drawing/2014/main" id="{A32CA7D0-FEB9-4FD9-B810-378037F83475}"/>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572000" y="524508"/>
            <a:ext cx="4359972" cy="58089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2970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25FAB-E803-41D9-A9CA-B4F265A5C64D}"/>
              </a:ext>
            </a:extLst>
          </p:cNvPr>
          <p:cNvSpPr>
            <a:spLocks noGrp="1"/>
          </p:cNvSpPr>
          <p:nvPr>
            <p:ph type="title"/>
          </p:nvPr>
        </p:nvSpPr>
        <p:spPr>
          <a:xfrm>
            <a:off x="-17405" y="355824"/>
            <a:ext cx="7886700" cy="994172"/>
          </a:xfrm>
        </p:spPr>
        <p:txBody>
          <a:bodyPr/>
          <a:lstStyle/>
          <a:p>
            <a:r>
              <a:rPr lang="en-CA" dirty="0"/>
              <a:t>6. Avalanche (land slides)</a:t>
            </a:r>
          </a:p>
        </p:txBody>
      </p:sp>
      <p:sp>
        <p:nvSpPr>
          <p:cNvPr id="3" name="Content Placeholder 2">
            <a:extLst>
              <a:ext uri="{FF2B5EF4-FFF2-40B4-BE49-F238E27FC236}">
                <a16:creationId xmlns="" xmlns:a16="http://schemas.microsoft.com/office/drawing/2014/main" id="{B5BE5968-DC9D-4D10-9B77-8E5C7A245B30}"/>
              </a:ext>
            </a:extLst>
          </p:cNvPr>
          <p:cNvSpPr>
            <a:spLocks noGrp="1"/>
          </p:cNvSpPr>
          <p:nvPr>
            <p:ph idx="1"/>
          </p:nvPr>
        </p:nvSpPr>
        <p:spPr>
          <a:xfrm>
            <a:off x="628650" y="2226469"/>
            <a:ext cx="4014788" cy="3263504"/>
          </a:xfrm>
        </p:spPr>
        <p:txBody>
          <a:bodyPr>
            <a:normAutofit fontScale="77500" lnSpcReduction="20000"/>
          </a:bodyPr>
          <a:lstStyle/>
          <a:p>
            <a:r>
              <a:rPr lang="en-CA" i="1" dirty="0"/>
              <a:t>The August 2010 Mt. Meager rock avalanche, showing where the slide originated (arrow, 4 km upstream), its path down a steep narrow valley, and the debris field</a:t>
            </a:r>
          </a:p>
        </p:txBody>
      </p:sp>
      <p:pic>
        <p:nvPicPr>
          <p:cNvPr id="2050" name="Picture 2" descr="Photograph with an arrow pointing at the top of the image to where the origin of the Mt. Meager rock avalanche was.">
            <a:extLst>
              <a:ext uri="{FF2B5EF4-FFF2-40B4-BE49-F238E27FC236}">
                <a16:creationId xmlns="" xmlns:a16="http://schemas.microsoft.com/office/drawing/2014/main" id="{F72DA42C-C397-4117-B462-7785551496A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07731" y="1776413"/>
            <a:ext cx="4014788" cy="39504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113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B65889-F4C0-4E3C-B9D7-E1A7A992B55E}"/>
              </a:ext>
            </a:extLst>
          </p:cNvPr>
          <p:cNvSpPr>
            <a:spLocks noGrp="1"/>
          </p:cNvSpPr>
          <p:nvPr>
            <p:ph type="title"/>
          </p:nvPr>
        </p:nvSpPr>
        <p:spPr>
          <a:xfrm>
            <a:off x="0" y="274638"/>
            <a:ext cx="9144000" cy="1143000"/>
          </a:xfrm>
        </p:spPr>
        <p:txBody>
          <a:bodyPr>
            <a:noAutofit/>
          </a:bodyPr>
          <a:lstStyle/>
          <a:p>
            <a:pPr algn="l"/>
            <a:r>
              <a:rPr lang="en-CA" sz="3800" dirty="0"/>
              <a:t>7. </a:t>
            </a:r>
            <a:r>
              <a:rPr lang="en-CA" sz="3800" dirty="0" smtClean="0"/>
              <a:t>Volcanic Eruptions can trigger Earthquakes</a:t>
            </a:r>
            <a:endParaRPr lang="en-CA" sz="3800" dirty="0"/>
          </a:p>
        </p:txBody>
      </p:sp>
      <p:pic>
        <p:nvPicPr>
          <p:cNvPr id="21506" name="Picture 2" descr="Kilauea Earthquake Epicenter Map">
            <a:extLst>
              <a:ext uri="{FF2B5EF4-FFF2-40B4-BE49-F238E27FC236}">
                <a16:creationId xmlns="" xmlns:a16="http://schemas.microsoft.com/office/drawing/2014/main" id="{FFFA4D52-E668-4D30-8130-DCF98619FF57}"/>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57200" y="1417638"/>
            <a:ext cx="8229600" cy="5847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3765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A8F1A42-E162-4715-AF90-9E76ED6E7218}"/>
              </a:ext>
            </a:extLst>
          </p:cNvPr>
          <p:cNvSpPr>
            <a:spLocks noGrp="1"/>
          </p:cNvSpPr>
          <p:nvPr>
            <p:ph idx="1"/>
          </p:nvPr>
        </p:nvSpPr>
        <p:spPr>
          <a:xfrm>
            <a:off x="0" y="1049417"/>
            <a:ext cx="4114800" cy="4440555"/>
          </a:xfrm>
        </p:spPr>
        <p:txBody>
          <a:bodyPr>
            <a:normAutofit fontScale="85000" lnSpcReduction="20000"/>
          </a:bodyPr>
          <a:lstStyle/>
          <a:p>
            <a:r>
              <a:rPr lang="en-CA" i="1" dirty="0"/>
              <a:t>The town of Squamish is situated approximately 10 km from Mt. Garibaldi. </a:t>
            </a:r>
          </a:p>
          <a:p>
            <a:r>
              <a:rPr lang="en-CA" i="1" dirty="0"/>
              <a:t>In the event of a major eruption of Mt. Garibaldi, which of the hazards has the potential to be an issue for the residents of Squamish?</a:t>
            </a:r>
          </a:p>
        </p:txBody>
      </p:sp>
      <p:pic>
        <p:nvPicPr>
          <p:cNvPr id="1026" name="Picture 2" descr="Map showing the location of the town of Squamish.">
            <a:extLst>
              <a:ext uri="{FF2B5EF4-FFF2-40B4-BE49-F238E27FC236}">
                <a16:creationId xmlns="" xmlns:a16="http://schemas.microsoft.com/office/drawing/2014/main" id="{C1522AC2-B08D-45CB-B53D-4819ACAFD5A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43220" y="1868805"/>
            <a:ext cx="4768621" cy="3888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1683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Volcanic Eruptions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9336C-4886-40EA-968D-2A4323FDD0A8}"/>
              </a:ext>
            </a:extLst>
          </p:cNvPr>
          <p:cNvSpPr>
            <a:spLocks noGrp="1"/>
          </p:cNvSpPr>
          <p:nvPr>
            <p:ph type="title"/>
          </p:nvPr>
        </p:nvSpPr>
        <p:spPr/>
        <p:txBody>
          <a:bodyPr/>
          <a:lstStyle/>
          <a:p>
            <a:r>
              <a:rPr lang="en-CA" dirty="0">
                <a:latin typeface="Arial"/>
                <a:cs typeface="Arial"/>
              </a:rPr>
              <a:t>1. Increase in </a:t>
            </a:r>
            <a:r>
              <a:rPr lang="en-CA" u="sng" dirty="0">
                <a:latin typeface="Arial"/>
                <a:cs typeface="Arial"/>
              </a:rPr>
              <a:t>Seismic Activity</a:t>
            </a:r>
            <a:endParaRPr lang="en-CA" u="sng" dirty="0"/>
          </a:p>
        </p:txBody>
      </p:sp>
      <p:sp>
        <p:nvSpPr>
          <p:cNvPr id="3" name="Content Placeholder 2">
            <a:extLst>
              <a:ext uri="{FF2B5EF4-FFF2-40B4-BE49-F238E27FC236}">
                <a16:creationId xmlns="" xmlns:a16="http://schemas.microsoft.com/office/drawing/2014/main" id="{B2BAFA59-08BD-438C-A618-C88AC88B1EC3}"/>
              </a:ext>
            </a:extLst>
          </p:cNvPr>
          <p:cNvSpPr>
            <a:spLocks noGrp="1"/>
          </p:cNvSpPr>
          <p:nvPr>
            <p:ph idx="1"/>
          </p:nvPr>
        </p:nvSpPr>
        <p:spPr/>
        <p:txBody>
          <a:bodyPr vert="horz" lIns="68580" tIns="34290" rIns="68580" bIns="34290" rtlCol="0" anchor="t">
            <a:normAutofit/>
          </a:bodyPr>
          <a:lstStyle/>
          <a:p>
            <a:r>
              <a:rPr lang="en-US" dirty="0" smtClean="0"/>
              <a:t>The term “</a:t>
            </a:r>
            <a:r>
              <a:rPr lang="en-US" i="1" dirty="0" smtClean="0"/>
              <a:t>seismic</a:t>
            </a:r>
            <a:r>
              <a:rPr lang="en-US" dirty="0" smtClean="0"/>
              <a:t>” refers to </a:t>
            </a:r>
            <a:r>
              <a:rPr lang="en-US" i="1" dirty="0" smtClean="0"/>
              <a:t>vibrations</a:t>
            </a:r>
            <a:r>
              <a:rPr lang="en-US" dirty="0" smtClean="0"/>
              <a:t> of the earth and its crust. </a:t>
            </a:r>
          </a:p>
          <a:p>
            <a:r>
              <a:rPr lang="en-US" dirty="0" smtClean="0">
                <a:cs typeface="Arial"/>
              </a:rPr>
              <a:t>Seismic activity </a:t>
            </a:r>
            <a:r>
              <a:rPr lang="en-CA" dirty="0" smtClean="0">
                <a:cs typeface="Arial"/>
              </a:rPr>
              <a:t>will </a:t>
            </a:r>
            <a:r>
              <a:rPr lang="en-CA" b="1" dirty="0">
                <a:cs typeface="Arial"/>
              </a:rPr>
              <a:t>increase in frequency and intensity </a:t>
            </a:r>
            <a:r>
              <a:rPr lang="en-CA" dirty="0">
                <a:cs typeface="Arial"/>
              </a:rPr>
              <a:t>before a volcano erupts.</a:t>
            </a:r>
            <a:endParaRPr lang="en-US" dirty="0"/>
          </a:p>
          <a:p>
            <a:endParaRPr lang="en-CA" dirty="0">
              <a:latin typeface="Arial"/>
              <a:cs typeface="Arial"/>
            </a:endParaRPr>
          </a:p>
        </p:txBody>
      </p:sp>
    </p:spTree>
    <p:extLst>
      <p:ext uri="{BB962C8B-B14F-4D97-AF65-F5344CB8AC3E}">
        <p14:creationId xmlns="" xmlns:p14="http://schemas.microsoft.com/office/powerpoint/2010/main" val="44036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Volcanology: The Study of Volcanoes</a:t>
            </a:r>
          </a:p>
        </p:txBody>
      </p:sp>
      <p:sp>
        <p:nvSpPr>
          <p:cNvPr id="3" name="Content Placeholder 2"/>
          <p:cNvSpPr>
            <a:spLocks noGrp="1"/>
          </p:cNvSpPr>
          <p:nvPr>
            <p:ph idx="1"/>
          </p:nvPr>
        </p:nvSpPr>
        <p:spPr/>
        <p:txBody>
          <a:bodyPr/>
          <a:lstStyle/>
          <a:p>
            <a:pPr marL="0" indent="0">
              <a:buNone/>
            </a:pPr>
            <a:r>
              <a:rPr lang="en-US" b="1" u="sng" dirty="0"/>
              <a:t>Magma </a:t>
            </a:r>
            <a:r>
              <a:rPr lang="en-US" dirty="0"/>
              <a:t> (</a:t>
            </a:r>
            <a:r>
              <a:rPr lang="en-US" b="1" dirty="0"/>
              <a:t>molten rock</a:t>
            </a:r>
            <a:r>
              <a:rPr lang="en-US" dirty="0"/>
              <a:t>) from the earth’s upper mantle, is forced up through fractures between plate </a:t>
            </a:r>
            <a:r>
              <a:rPr lang="en-US" b="1" dirty="0"/>
              <a:t>boundaries</a:t>
            </a:r>
            <a:r>
              <a:rPr lang="en-US" dirty="0"/>
              <a:t>, due to intense </a:t>
            </a:r>
            <a:r>
              <a:rPr lang="en-US" b="1" dirty="0"/>
              <a:t>heat and pressure. </a:t>
            </a:r>
            <a:endParaRPr lang="en-US" dirty="0"/>
          </a:p>
          <a:p>
            <a:endParaRPr lang="en-US" dirty="0"/>
          </a:p>
        </p:txBody>
      </p:sp>
      <p:pic>
        <p:nvPicPr>
          <p:cNvPr id="5" name="Picture 4"/>
          <p:cNvPicPr>
            <a:picLocks noChangeAspect="1"/>
          </p:cNvPicPr>
          <p:nvPr/>
        </p:nvPicPr>
        <p:blipFill>
          <a:blip r:embed="rId2"/>
          <a:stretch>
            <a:fillRect/>
          </a:stretch>
        </p:blipFill>
        <p:spPr>
          <a:xfrm>
            <a:off x="5604931" y="4263217"/>
            <a:ext cx="3539069" cy="2509522"/>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1969" y="3867580"/>
            <a:ext cx="5252962" cy="2715782"/>
          </a:xfrm>
          <a:prstGeom prst="rect">
            <a:avLst/>
          </a:prstGeom>
        </p:spPr>
      </p:pic>
    </p:spTree>
    <p:extLst>
      <p:ext uri="{BB962C8B-B14F-4D97-AF65-F5344CB8AC3E}">
        <p14:creationId xmlns="" xmlns:p14="http://schemas.microsoft.com/office/powerpoint/2010/main" val="360480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9336C-4886-40EA-968D-2A4323FDD0A8}"/>
              </a:ext>
            </a:extLst>
          </p:cNvPr>
          <p:cNvSpPr>
            <a:spLocks noGrp="1"/>
          </p:cNvSpPr>
          <p:nvPr>
            <p:ph type="title"/>
          </p:nvPr>
        </p:nvSpPr>
        <p:spPr/>
        <p:txBody>
          <a:bodyPr/>
          <a:lstStyle/>
          <a:p>
            <a:r>
              <a:rPr lang="en-CA" dirty="0"/>
              <a:t>2. Increase in </a:t>
            </a:r>
            <a:r>
              <a:rPr lang="en-CA" u="sng" dirty="0"/>
              <a:t>Temperature </a:t>
            </a:r>
          </a:p>
        </p:txBody>
      </p:sp>
      <p:sp>
        <p:nvSpPr>
          <p:cNvPr id="3" name="Content Placeholder 2">
            <a:extLst>
              <a:ext uri="{FF2B5EF4-FFF2-40B4-BE49-F238E27FC236}">
                <a16:creationId xmlns="" xmlns:a16="http://schemas.microsoft.com/office/drawing/2014/main" id="{B2BAFA59-08BD-438C-A618-C88AC88B1EC3}"/>
              </a:ext>
            </a:extLst>
          </p:cNvPr>
          <p:cNvSpPr>
            <a:spLocks noGrp="1"/>
          </p:cNvSpPr>
          <p:nvPr>
            <p:ph idx="1"/>
          </p:nvPr>
        </p:nvSpPr>
        <p:spPr>
          <a:xfrm>
            <a:off x="628650" y="2226469"/>
            <a:ext cx="7886700" cy="3774281"/>
          </a:xfrm>
        </p:spPr>
        <p:txBody>
          <a:bodyPr vert="horz" lIns="68580" tIns="34290" rIns="68580" bIns="34290" rtlCol="0" anchor="t">
            <a:normAutofit fontScale="85000" lnSpcReduction="10000"/>
          </a:bodyPr>
          <a:lstStyle/>
          <a:p>
            <a:r>
              <a:rPr lang="en-CA" i="1" dirty="0">
                <a:latin typeface="Arial"/>
                <a:cs typeface="Arial"/>
              </a:rPr>
              <a:t>Satellites can record the surface temperatures at and around volcanoes. </a:t>
            </a:r>
            <a:endParaRPr lang="en-US" i="1"/>
          </a:p>
          <a:p>
            <a:r>
              <a:rPr lang="en-CA" i="1" dirty="0">
                <a:latin typeface="Arial"/>
                <a:cs typeface="Arial"/>
              </a:rPr>
              <a:t>As magma rises, the surface temperature of the volcano may increase. </a:t>
            </a:r>
            <a:endParaRPr lang="en-CA" i="1" dirty="0"/>
          </a:p>
          <a:p>
            <a:r>
              <a:rPr lang="en-CA" i="1" dirty="0">
                <a:latin typeface="Arial"/>
                <a:cs typeface="Arial"/>
              </a:rPr>
              <a:t>Therefore, an increase in surface temperature can indicate that an eruption is likely.</a:t>
            </a:r>
          </a:p>
        </p:txBody>
      </p:sp>
    </p:spTree>
    <p:extLst>
      <p:ext uri="{BB962C8B-B14F-4D97-AF65-F5344CB8AC3E}">
        <p14:creationId xmlns="" xmlns:p14="http://schemas.microsoft.com/office/powerpoint/2010/main" val="301832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9336C-4886-40EA-968D-2A4323FDD0A8}"/>
              </a:ext>
            </a:extLst>
          </p:cNvPr>
          <p:cNvSpPr>
            <a:spLocks noGrp="1"/>
          </p:cNvSpPr>
          <p:nvPr>
            <p:ph type="title"/>
          </p:nvPr>
        </p:nvSpPr>
        <p:spPr/>
        <p:txBody>
          <a:bodyPr>
            <a:normAutofit fontScale="90000"/>
          </a:bodyPr>
          <a:lstStyle/>
          <a:p>
            <a:r>
              <a:rPr lang="en-CA" dirty="0">
                <a:latin typeface="Arial"/>
                <a:cs typeface="Arial"/>
              </a:rPr>
              <a:t>3. Increased Amount of </a:t>
            </a:r>
            <a:r>
              <a:rPr lang="en-CA" u="sng" dirty="0">
                <a:latin typeface="Arial"/>
                <a:cs typeface="Arial"/>
              </a:rPr>
              <a:t>Gases Released</a:t>
            </a:r>
          </a:p>
        </p:txBody>
      </p:sp>
      <p:sp>
        <p:nvSpPr>
          <p:cNvPr id="3" name="Content Placeholder 2">
            <a:extLst>
              <a:ext uri="{FF2B5EF4-FFF2-40B4-BE49-F238E27FC236}">
                <a16:creationId xmlns="" xmlns:a16="http://schemas.microsoft.com/office/drawing/2014/main" id="{B2BAFA59-08BD-438C-A618-C88AC88B1EC3}"/>
              </a:ext>
            </a:extLst>
          </p:cNvPr>
          <p:cNvSpPr>
            <a:spLocks noGrp="1"/>
          </p:cNvSpPr>
          <p:nvPr>
            <p:ph idx="1"/>
          </p:nvPr>
        </p:nvSpPr>
        <p:spPr>
          <a:xfrm>
            <a:off x="628650" y="2226469"/>
            <a:ext cx="7886700" cy="3500438"/>
          </a:xfrm>
        </p:spPr>
        <p:txBody>
          <a:bodyPr vert="horz" lIns="68580" tIns="34290" rIns="68580" bIns="34290" rtlCol="0" anchor="t">
            <a:normAutofit/>
          </a:bodyPr>
          <a:lstStyle/>
          <a:p>
            <a:r>
              <a:rPr lang="en-CA" i="1" dirty="0">
                <a:latin typeface="Arial"/>
                <a:cs typeface="Arial"/>
              </a:rPr>
              <a:t>Just before an eruption, many volcanoes give off more gas. </a:t>
            </a:r>
            <a:endParaRPr lang="en-US" i="1"/>
          </a:p>
          <a:p>
            <a:r>
              <a:rPr lang="en-CA" i="1" dirty="0">
                <a:latin typeface="Arial"/>
                <a:cs typeface="Arial"/>
              </a:rPr>
              <a:t>The composition of the gas may also change before an eruption. </a:t>
            </a:r>
            <a:endParaRPr lang="en-CA" i="1" dirty="0"/>
          </a:p>
        </p:txBody>
      </p:sp>
    </p:spTree>
    <p:extLst>
      <p:ext uri="{BB962C8B-B14F-4D97-AF65-F5344CB8AC3E}">
        <p14:creationId xmlns="" xmlns:p14="http://schemas.microsoft.com/office/powerpoint/2010/main" val="1972262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9336C-4886-40EA-968D-2A4323FDD0A8}"/>
              </a:ext>
            </a:extLst>
          </p:cNvPr>
          <p:cNvSpPr>
            <a:spLocks noGrp="1"/>
          </p:cNvSpPr>
          <p:nvPr>
            <p:ph type="title"/>
          </p:nvPr>
        </p:nvSpPr>
        <p:spPr/>
        <p:txBody>
          <a:bodyPr/>
          <a:lstStyle/>
          <a:p>
            <a:r>
              <a:rPr lang="en-CA" u="sng">
                <a:latin typeface="Arial"/>
                <a:cs typeface="Arial"/>
              </a:rPr>
              <a:t>4. Bulging</a:t>
            </a:r>
            <a:r>
              <a:rPr lang="en-CA">
                <a:latin typeface="Arial"/>
                <a:cs typeface="Arial"/>
              </a:rPr>
              <a:t> </a:t>
            </a:r>
            <a:r>
              <a:rPr lang="en-CA" dirty="0">
                <a:latin typeface="Arial"/>
                <a:cs typeface="Arial"/>
              </a:rPr>
              <a:t>of surface of volcano</a:t>
            </a:r>
          </a:p>
        </p:txBody>
      </p:sp>
      <p:sp>
        <p:nvSpPr>
          <p:cNvPr id="3" name="Content Placeholder 2">
            <a:extLst>
              <a:ext uri="{FF2B5EF4-FFF2-40B4-BE49-F238E27FC236}">
                <a16:creationId xmlns="" xmlns:a16="http://schemas.microsoft.com/office/drawing/2014/main" id="{B2BAFA59-08BD-438C-A618-C88AC88B1EC3}"/>
              </a:ext>
            </a:extLst>
          </p:cNvPr>
          <p:cNvSpPr>
            <a:spLocks noGrp="1"/>
          </p:cNvSpPr>
          <p:nvPr>
            <p:ph idx="1"/>
          </p:nvPr>
        </p:nvSpPr>
        <p:spPr>
          <a:xfrm>
            <a:off x="628650" y="2226469"/>
            <a:ext cx="7886700" cy="3774281"/>
          </a:xfrm>
        </p:spPr>
        <p:txBody>
          <a:bodyPr vert="horz" lIns="68580" tIns="34290" rIns="68580" bIns="34290" rtlCol="0" anchor="t">
            <a:normAutofit fontScale="92500" lnSpcReduction="20000"/>
          </a:bodyPr>
          <a:lstStyle/>
          <a:p>
            <a:r>
              <a:rPr lang="en-CA" i="1" dirty="0">
                <a:latin typeface="Arial"/>
                <a:cs typeface="Arial"/>
              </a:rPr>
              <a:t>As magma rises before an eruption, it can cause the Earth’s surface to </a:t>
            </a:r>
            <a:r>
              <a:rPr lang="en-CA" b="1" i="1" dirty="0">
                <a:latin typeface="Arial"/>
                <a:cs typeface="Arial"/>
              </a:rPr>
              <a:t>swell</a:t>
            </a:r>
            <a:r>
              <a:rPr lang="en-CA" i="1" dirty="0">
                <a:latin typeface="Arial"/>
                <a:cs typeface="Arial"/>
              </a:rPr>
              <a:t>. </a:t>
            </a:r>
            <a:endParaRPr lang="en-CA" i="1" dirty="0"/>
          </a:p>
          <a:p>
            <a:r>
              <a:rPr lang="en-CA" i="1" dirty="0">
                <a:latin typeface="Arial"/>
                <a:cs typeface="Arial"/>
              </a:rPr>
              <a:t>The side of a volcano may even </a:t>
            </a:r>
            <a:r>
              <a:rPr lang="en-CA" b="1" i="1" dirty="0">
                <a:latin typeface="Arial"/>
                <a:cs typeface="Arial"/>
              </a:rPr>
              <a:t>bulge</a:t>
            </a:r>
            <a:r>
              <a:rPr lang="en-CA" i="1" dirty="0">
                <a:latin typeface="Arial"/>
                <a:cs typeface="Arial"/>
              </a:rPr>
              <a:t>. </a:t>
            </a:r>
            <a:endParaRPr lang="en-CA" i="1" dirty="0"/>
          </a:p>
          <a:p>
            <a:r>
              <a:rPr lang="en-CA" i="1" dirty="0">
                <a:latin typeface="Arial"/>
                <a:cs typeface="Arial"/>
              </a:rPr>
              <a:t>Scientists can use an instrument called a </a:t>
            </a:r>
            <a:r>
              <a:rPr lang="en-CA" b="1" i="1" dirty="0">
                <a:latin typeface="Arial"/>
                <a:cs typeface="Arial"/>
              </a:rPr>
              <a:t>tiltmeter </a:t>
            </a:r>
            <a:r>
              <a:rPr lang="en-CA" i="1" dirty="0">
                <a:latin typeface="Arial"/>
                <a:cs typeface="Arial"/>
              </a:rPr>
              <a:t>to measure the slope of the volcano’s sides. </a:t>
            </a:r>
            <a:endParaRPr lang="en-CA" i="1" dirty="0"/>
          </a:p>
          <a:p>
            <a:r>
              <a:rPr lang="en-CA" i="1" dirty="0">
                <a:latin typeface="Arial"/>
                <a:cs typeface="Arial"/>
              </a:rPr>
              <a:t>Changes in the slope can indicate that an eruption is likely.</a:t>
            </a:r>
            <a:endParaRPr lang="en-CA" i="1" dirty="0"/>
          </a:p>
        </p:txBody>
      </p:sp>
    </p:spTree>
    <p:extLst>
      <p:ext uri="{BB962C8B-B14F-4D97-AF65-F5344CB8AC3E}">
        <p14:creationId xmlns="" xmlns:p14="http://schemas.microsoft.com/office/powerpoint/2010/main" val="2369807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C8771-1A0C-433C-9509-89DA7278F1CD}"/>
              </a:ext>
            </a:extLst>
          </p:cNvPr>
          <p:cNvSpPr>
            <a:spLocks noGrp="1"/>
          </p:cNvSpPr>
          <p:nvPr>
            <p:ph type="ctrTitle"/>
          </p:nvPr>
        </p:nvSpPr>
        <p:spPr>
          <a:xfrm>
            <a:off x="685800" y="484187"/>
            <a:ext cx="7772400" cy="1470025"/>
          </a:xfrm>
        </p:spPr>
        <p:txBody>
          <a:bodyPr/>
          <a:lstStyle/>
          <a:p>
            <a:r>
              <a:rPr lang="en-CA" dirty="0"/>
              <a:t>Predicting Volcanoes</a:t>
            </a:r>
          </a:p>
        </p:txBody>
      </p:sp>
      <p:pic>
        <p:nvPicPr>
          <p:cNvPr id="4" name="Picture 3">
            <a:extLst>
              <a:ext uri="{FF2B5EF4-FFF2-40B4-BE49-F238E27FC236}">
                <a16:creationId xmlns="" xmlns:a16="http://schemas.microsoft.com/office/drawing/2014/main" id="{1BDAB601-235B-4581-840C-926E07269B1D}"/>
              </a:ext>
            </a:extLst>
          </p:cNvPr>
          <p:cNvPicPr>
            <a:picLocks noChangeAspect="1"/>
          </p:cNvPicPr>
          <p:nvPr/>
        </p:nvPicPr>
        <p:blipFill>
          <a:blip r:embed="rId2"/>
          <a:stretch>
            <a:fillRect/>
          </a:stretch>
        </p:blipFill>
        <p:spPr>
          <a:xfrm>
            <a:off x="342900" y="2368260"/>
            <a:ext cx="8458200" cy="4489740"/>
          </a:xfrm>
          <a:prstGeom prst="rect">
            <a:avLst/>
          </a:prstGeom>
        </p:spPr>
      </p:pic>
    </p:spTree>
    <p:extLst>
      <p:ext uri="{BB962C8B-B14F-4D97-AF65-F5344CB8AC3E}">
        <p14:creationId xmlns="" xmlns:p14="http://schemas.microsoft.com/office/powerpoint/2010/main" val="2393922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year</a:t>
            </a:r>
            <a:endParaRPr lang="en-US" dirty="0"/>
          </a:p>
        </p:txBody>
      </p:sp>
      <p:sp>
        <p:nvSpPr>
          <p:cNvPr id="3" name="Content Placeholder 2"/>
          <p:cNvSpPr>
            <a:spLocks noGrp="1"/>
          </p:cNvSpPr>
          <p:nvPr>
            <p:ph idx="1"/>
          </p:nvPr>
        </p:nvSpPr>
        <p:spPr/>
        <p:txBody>
          <a:bodyPr/>
          <a:lstStyle/>
          <a:p>
            <a:r>
              <a:rPr lang="en-US" dirty="0" smtClean="0"/>
              <a:t>How do volcanoes form at </a:t>
            </a:r>
            <a:r>
              <a:rPr lang="en-US" smtClean="0"/>
              <a:t>plate boundaries. </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81D07-AF92-4E24-ABCF-7EDDF4270A97}"/>
              </a:ext>
            </a:extLst>
          </p:cNvPr>
          <p:cNvSpPr>
            <a:spLocks noGrp="1"/>
          </p:cNvSpPr>
          <p:nvPr>
            <p:ph type="title"/>
          </p:nvPr>
        </p:nvSpPr>
        <p:spPr/>
        <p:txBody>
          <a:bodyPr/>
          <a:lstStyle/>
          <a:p>
            <a:r>
              <a:rPr lang="en-CA" dirty="0"/>
              <a:t>Assignment: Volcano Comic Strip</a:t>
            </a:r>
          </a:p>
        </p:txBody>
      </p:sp>
      <p:sp>
        <p:nvSpPr>
          <p:cNvPr id="3" name="Content Placeholder 2">
            <a:extLst>
              <a:ext uri="{FF2B5EF4-FFF2-40B4-BE49-F238E27FC236}">
                <a16:creationId xmlns="" xmlns:a16="http://schemas.microsoft.com/office/drawing/2014/main" id="{28417D43-35B3-451F-B8C7-0BE82AD1BD9D}"/>
              </a:ext>
            </a:extLst>
          </p:cNvPr>
          <p:cNvSpPr>
            <a:spLocks noGrp="1"/>
          </p:cNvSpPr>
          <p:nvPr>
            <p:ph idx="1"/>
          </p:nvPr>
        </p:nvSpPr>
        <p:spPr/>
        <p:txBody>
          <a:bodyPr>
            <a:normAutofit lnSpcReduction="10000"/>
          </a:bodyPr>
          <a:lstStyle/>
          <a:p>
            <a:pPr marL="742950" indent="-742950">
              <a:buFont typeface="+mj-lt"/>
              <a:buAutoNum type="arabicPeriod"/>
            </a:pPr>
            <a:r>
              <a:rPr lang="en-CA" dirty="0"/>
              <a:t>The type of volcano it is, with drawing of composition. </a:t>
            </a:r>
          </a:p>
          <a:p>
            <a:pPr marL="742950" indent="-742950">
              <a:buFont typeface="+mj-lt"/>
              <a:buAutoNum type="arabicPeriod"/>
            </a:pPr>
            <a:r>
              <a:rPr lang="en-CA" dirty="0"/>
              <a:t>The warning signs of a volcano about to erupt.</a:t>
            </a:r>
          </a:p>
          <a:p>
            <a:pPr marL="742950" indent="-742950">
              <a:buFont typeface="+mj-lt"/>
              <a:buAutoNum type="arabicPeriod"/>
            </a:pPr>
            <a:r>
              <a:rPr lang="en-CA" dirty="0"/>
              <a:t>The type of eruptive materials that come out of it. </a:t>
            </a:r>
          </a:p>
          <a:p>
            <a:pPr marL="742950" indent="-742950">
              <a:buFont typeface="+mj-lt"/>
              <a:buAutoNum type="arabicPeriod"/>
            </a:pPr>
            <a:r>
              <a:rPr lang="en-CA" dirty="0"/>
              <a:t>The Hazards the nearby community is in danger of. </a:t>
            </a:r>
          </a:p>
          <a:p>
            <a:endParaRPr lang="en-CA" dirty="0"/>
          </a:p>
        </p:txBody>
      </p:sp>
    </p:spTree>
    <p:extLst>
      <p:ext uri="{BB962C8B-B14F-4D97-AF65-F5344CB8AC3E}">
        <p14:creationId xmlns="" xmlns:p14="http://schemas.microsoft.com/office/powerpoint/2010/main" val="3480502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Active Volcanoes</a:t>
            </a:r>
            <a:endParaRPr lang="en-US" dirty="0"/>
          </a:p>
        </p:txBody>
      </p:sp>
      <p:sp>
        <p:nvSpPr>
          <p:cNvPr id="3" name="Content Placeholder 2"/>
          <p:cNvSpPr>
            <a:spLocks noGrp="1"/>
          </p:cNvSpPr>
          <p:nvPr>
            <p:ph idx="1"/>
          </p:nvPr>
        </p:nvSpPr>
        <p:spPr/>
        <p:txBody>
          <a:bodyPr>
            <a:normAutofit/>
          </a:bodyPr>
          <a:lstStyle/>
          <a:p>
            <a:r>
              <a:rPr lang="en-CA" dirty="0"/>
              <a:t>An </a:t>
            </a:r>
            <a:r>
              <a:rPr lang="en-CA" b="1" dirty="0"/>
              <a:t>active volcano</a:t>
            </a:r>
            <a:r>
              <a:rPr lang="en-CA" dirty="0"/>
              <a:t> is a </a:t>
            </a:r>
            <a:r>
              <a:rPr lang="en-CA" b="1" dirty="0"/>
              <a:t>volcano</a:t>
            </a:r>
            <a:r>
              <a:rPr lang="en-CA" dirty="0"/>
              <a:t> that has had at least one </a:t>
            </a:r>
            <a:r>
              <a:rPr lang="en-CA" b="1" dirty="0"/>
              <a:t>eruption</a:t>
            </a:r>
            <a:r>
              <a:rPr lang="en-CA" dirty="0"/>
              <a:t> during the past 10,000 years. </a:t>
            </a:r>
          </a:p>
          <a:p>
            <a:r>
              <a:rPr lang="en-CA" dirty="0"/>
              <a:t>Either </a:t>
            </a:r>
            <a:r>
              <a:rPr lang="en-CA" b="1" dirty="0"/>
              <a:t>erupting </a:t>
            </a:r>
            <a:r>
              <a:rPr lang="en-CA" dirty="0"/>
              <a:t>or </a:t>
            </a:r>
            <a:r>
              <a:rPr lang="en-CA" b="1" dirty="0"/>
              <a:t>dormant</a:t>
            </a:r>
            <a:r>
              <a:rPr lang="en-CA" dirty="0"/>
              <a:t>. </a:t>
            </a:r>
          </a:p>
          <a:p>
            <a:endParaRPr lang="en-CA" dirty="0"/>
          </a:p>
        </p:txBody>
      </p:sp>
    </p:spTree>
    <p:extLst>
      <p:ext uri="{BB962C8B-B14F-4D97-AF65-F5344CB8AC3E}">
        <p14:creationId xmlns="" xmlns:p14="http://schemas.microsoft.com/office/powerpoint/2010/main" val="1366794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Extinct Volcano</a:t>
            </a:r>
            <a:endParaRPr lang="en-US" dirty="0"/>
          </a:p>
        </p:txBody>
      </p:sp>
      <p:sp>
        <p:nvSpPr>
          <p:cNvPr id="3" name="Content Placeholder 2"/>
          <p:cNvSpPr>
            <a:spLocks noGrp="1"/>
          </p:cNvSpPr>
          <p:nvPr>
            <p:ph idx="1"/>
          </p:nvPr>
        </p:nvSpPr>
        <p:spPr/>
        <p:txBody>
          <a:bodyPr/>
          <a:lstStyle/>
          <a:p>
            <a:r>
              <a:rPr lang="en-CA" dirty="0"/>
              <a:t>Has NOT erupted in last 10,000 years  </a:t>
            </a:r>
          </a:p>
          <a:p>
            <a:r>
              <a:rPr lang="en-CA" dirty="0"/>
              <a:t>NOT expected to erupt again any time soon.</a:t>
            </a:r>
            <a:endParaRPr lang="en-US" dirty="0"/>
          </a:p>
        </p:txBody>
      </p:sp>
    </p:spTree>
    <p:extLst>
      <p:ext uri="{BB962C8B-B14F-4D97-AF65-F5344CB8AC3E}">
        <p14:creationId xmlns="" xmlns:p14="http://schemas.microsoft.com/office/powerpoint/2010/main" val="2671808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F2FFD-8945-48F9-A462-EF503BBEF2F7}"/>
              </a:ext>
            </a:extLst>
          </p:cNvPr>
          <p:cNvSpPr>
            <a:spLocks noGrp="1"/>
          </p:cNvSpPr>
          <p:nvPr>
            <p:ph type="title"/>
          </p:nvPr>
        </p:nvSpPr>
        <p:spPr/>
        <p:txBody>
          <a:bodyPr/>
          <a:lstStyle/>
          <a:p>
            <a:r>
              <a:rPr lang="en-CA" dirty="0"/>
              <a:t>Cinder Cone Volcanoes</a:t>
            </a:r>
          </a:p>
        </p:txBody>
      </p:sp>
      <p:sp>
        <p:nvSpPr>
          <p:cNvPr id="3" name="Content Placeholder 2">
            <a:extLst>
              <a:ext uri="{FF2B5EF4-FFF2-40B4-BE49-F238E27FC236}">
                <a16:creationId xmlns="" xmlns:a16="http://schemas.microsoft.com/office/drawing/2014/main" id="{98A0C7B7-808D-43E1-A996-7AD26DB95DEE}"/>
              </a:ext>
            </a:extLst>
          </p:cNvPr>
          <p:cNvSpPr>
            <a:spLocks noGrp="1"/>
          </p:cNvSpPr>
          <p:nvPr>
            <p:ph idx="1"/>
          </p:nvPr>
        </p:nvSpPr>
        <p:spPr>
          <a:xfrm>
            <a:off x="628650" y="2057401"/>
            <a:ext cx="8300194" cy="3553922"/>
          </a:xfrm>
        </p:spPr>
        <p:txBody>
          <a:bodyPr vert="horz" lIns="68580" tIns="34290" rIns="68580" bIns="34290" rtlCol="0" anchor="t">
            <a:normAutofit/>
          </a:bodyPr>
          <a:lstStyle/>
          <a:p>
            <a:r>
              <a:rPr lang="en-CA" u="sng" dirty="0">
                <a:cs typeface="Arial"/>
              </a:rPr>
              <a:t>Alternating </a:t>
            </a:r>
            <a:r>
              <a:rPr lang="en-CA" dirty="0">
                <a:cs typeface="Arial"/>
              </a:rPr>
              <a:t>layers of </a:t>
            </a:r>
            <a:r>
              <a:rPr lang="en-CA" u="sng" dirty="0">
                <a:cs typeface="Arial"/>
              </a:rPr>
              <a:t>rock and ash </a:t>
            </a:r>
            <a:r>
              <a:rPr lang="en-CA" dirty="0">
                <a:cs typeface="Arial"/>
              </a:rPr>
              <a:t>and </a:t>
            </a:r>
            <a:r>
              <a:rPr lang="en-CA" u="sng" dirty="0">
                <a:cs typeface="Arial"/>
              </a:rPr>
              <a:t>lava </a:t>
            </a:r>
            <a:r>
              <a:rPr lang="en-CA" dirty="0">
                <a:cs typeface="Arial"/>
              </a:rPr>
              <a:t>(not much lava)</a:t>
            </a:r>
            <a:endParaRPr lang="en-CA" dirty="0"/>
          </a:p>
          <a:p>
            <a:r>
              <a:rPr lang="en-CA" dirty="0">
                <a:cs typeface="Arial"/>
              </a:rPr>
              <a:t>very </a:t>
            </a:r>
            <a:r>
              <a:rPr lang="en-CA" u="sng" dirty="0">
                <a:cs typeface="Arial"/>
              </a:rPr>
              <a:t>violent</a:t>
            </a:r>
            <a:r>
              <a:rPr lang="en-CA" dirty="0">
                <a:cs typeface="Arial"/>
              </a:rPr>
              <a:t>, </a:t>
            </a:r>
            <a:r>
              <a:rPr lang="en-CA" u="sng" dirty="0">
                <a:cs typeface="Arial"/>
              </a:rPr>
              <a:t>explosive</a:t>
            </a:r>
            <a:r>
              <a:rPr lang="en-CA" dirty="0">
                <a:cs typeface="Arial"/>
              </a:rPr>
              <a:t>, eruptions. </a:t>
            </a:r>
          </a:p>
          <a:p>
            <a:r>
              <a:rPr lang="en-CA" dirty="0">
                <a:cs typeface="Arial"/>
              </a:rPr>
              <a:t>Tend to be made with </a:t>
            </a:r>
            <a:r>
              <a:rPr lang="en-CA" u="sng" dirty="0">
                <a:cs typeface="Arial"/>
              </a:rPr>
              <a:t>one eruption.</a:t>
            </a:r>
            <a:endParaRPr lang="en-CA" dirty="0"/>
          </a:p>
        </p:txBody>
      </p:sp>
    </p:spTree>
    <p:extLst>
      <p:ext uri="{BB962C8B-B14F-4D97-AF65-F5344CB8AC3E}">
        <p14:creationId xmlns="" xmlns:p14="http://schemas.microsoft.com/office/powerpoint/2010/main" val="423329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46EAD-2903-4502-859A-9E1DD9A353F6}"/>
              </a:ext>
            </a:extLst>
          </p:cNvPr>
          <p:cNvSpPr>
            <a:spLocks noGrp="1"/>
          </p:cNvSpPr>
          <p:nvPr>
            <p:ph type="title"/>
          </p:nvPr>
        </p:nvSpPr>
        <p:spPr/>
        <p:txBody>
          <a:bodyPr/>
          <a:lstStyle/>
          <a:p>
            <a:r>
              <a:rPr lang="en-CA" dirty="0"/>
              <a:t>Sunset Crater, Arizona</a:t>
            </a:r>
          </a:p>
        </p:txBody>
      </p:sp>
      <p:sp>
        <p:nvSpPr>
          <p:cNvPr id="3" name="Content Placeholder 2">
            <a:extLst>
              <a:ext uri="{FF2B5EF4-FFF2-40B4-BE49-F238E27FC236}">
                <a16:creationId xmlns="" xmlns:a16="http://schemas.microsoft.com/office/drawing/2014/main" id="{0C21EC22-0F85-4207-9E62-92FA3224A604}"/>
              </a:ext>
            </a:extLst>
          </p:cNvPr>
          <p:cNvSpPr>
            <a:spLocks noGrp="1"/>
          </p:cNvSpPr>
          <p:nvPr>
            <p:ph idx="1"/>
          </p:nvPr>
        </p:nvSpPr>
        <p:spPr/>
        <p:txBody>
          <a:bodyPr/>
          <a:lstStyle/>
          <a:p>
            <a:endParaRPr lang="en-CA"/>
          </a:p>
        </p:txBody>
      </p:sp>
      <p:pic>
        <p:nvPicPr>
          <p:cNvPr id="4" name="Picture 3">
            <a:extLst>
              <a:ext uri="{FF2B5EF4-FFF2-40B4-BE49-F238E27FC236}">
                <a16:creationId xmlns="" xmlns:a16="http://schemas.microsoft.com/office/drawing/2014/main" id="{4D285A50-48A5-4134-A417-E9EE745DB495}"/>
              </a:ext>
            </a:extLst>
          </p:cNvPr>
          <p:cNvPicPr>
            <a:picLocks noChangeAspect="1"/>
          </p:cNvPicPr>
          <p:nvPr/>
        </p:nvPicPr>
        <p:blipFill>
          <a:blip r:embed="rId2"/>
          <a:stretch>
            <a:fillRect/>
          </a:stretch>
        </p:blipFill>
        <p:spPr>
          <a:xfrm>
            <a:off x="628650" y="2033894"/>
            <a:ext cx="5737987" cy="3648653"/>
          </a:xfrm>
          <a:prstGeom prst="rect">
            <a:avLst/>
          </a:prstGeom>
        </p:spPr>
      </p:pic>
    </p:spTree>
    <p:extLst>
      <p:ext uri="{BB962C8B-B14F-4D97-AF65-F5344CB8AC3E}">
        <p14:creationId xmlns="" xmlns:p14="http://schemas.microsoft.com/office/powerpoint/2010/main" val="51315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What’s the difference between Magma and Lava?</a:t>
            </a:r>
            <a:endParaRPr lang="en-US" dirty="0"/>
          </a:p>
        </p:txBody>
      </p:sp>
      <p:sp>
        <p:nvSpPr>
          <p:cNvPr id="3" name="Content Placeholder 2"/>
          <p:cNvSpPr>
            <a:spLocks noGrp="1"/>
          </p:cNvSpPr>
          <p:nvPr>
            <p:ph idx="1"/>
          </p:nvPr>
        </p:nvSpPr>
        <p:spPr>
          <a:xfrm>
            <a:off x="653006" y="1417638"/>
            <a:ext cx="8033794" cy="5963239"/>
          </a:xfrm>
        </p:spPr>
        <p:txBody>
          <a:bodyPr>
            <a:normAutofit/>
          </a:bodyPr>
          <a:lstStyle/>
          <a:p>
            <a:pPr marL="0" indent="0">
              <a:buNone/>
            </a:pPr>
            <a:r>
              <a:rPr lang="en-CA" dirty="0" smtClean="0"/>
              <a:t>Magma </a:t>
            </a:r>
            <a:r>
              <a:rPr lang="en-CA" dirty="0"/>
              <a:t>that has reached the </a:t>
            </a:r>
            <a:r>
              <a:rPr lang="en-CA" b="1" u="sng" dirty="0" smtClean="0"/>
              <a:t>surface</a:t>
            </a:r>
            <a:r>
              <a:rPr lang="en-CA" dirty="0" smtClean="0"/>
              <a:t> is called</a:t>
            </a:r>
            <a:r>
              <a:rPr lang="en-CA" b="1" dirty="0" smtClean="0"/>
              <a:t> </a:t>
            </a:r>
            <a:r>
              <a:rPr lang="en-CA" b="1" u="sng" dirty="0" smtClean="0"/>
              <a:t>lava</a:t>
            </a:r>
            <a:r>
              <a:rPr lang="en-CA" b="1" dirty="0" smtClean="0"/>
              <a:t>.</a:t>
            </a:r>
            <a:endParaRPr lang="en-US" b="1" dirty="0"/>
          </a:p>
        </p:txBody>
      </p:sp>
      <p:pic>
        <p:nvPicPr>
          <p:cNvPr id="2055" name="P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7907" b="13020"/>
          <a:stretch/>
        </p:blipFill>
        <p:spPr bwMode="auto">
          <a:xfrm>
            <a:off x="3279677" y="3473623"/>
            <a:ext cx="6010896" cy="3384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609600" y="1686307"/>
            <a:ext cx="4690864" cy="22467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 xmlns:p14="http://schemas.microsoft.com/office/powerpoint/2010/main" val="20563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flixya.com/files-photo/k/u/m/kumareshg-1868391.jpg">
            <a:extLst>
              <a:ext uri="{FF2B5EF4-FFF2-40B4-BE49-F238E27FC236}">
                <a16:creationId xmlns="" xmlns:a16="http://schemas.microsoft.com/office/drawing/2014/main" id="{9405AA3F-BF51-4572-8494-82124788044D}"/>
              </a:ext>
            </a:extLst>
          </p:cNvPr>
          <p:cNvPicPr>
            <a:picLocks noGrp="1" noChangeAspect="1" noChangeArrowheads="1"/>
          </p:cNvPicPr>
          <p:nvPr>
            <p:ph idx="1"/>
          </p:nvPr>
        </p:nvPicPr>
        <p:blipFill rotWithShape="1">
          <a:blip r:embed="rId2" cstate="print"/>
          <a:srcRect t="11714"/>
          <a:stretch/>
        </p:blipFill>
        <p:spPr bwMode="auto">
          <a:xfrm>
            <a:off x="366373" y="1064034"/>
            <a:ext cx="7806027" cy="5533317"/>
          </a:xfrm>
          <a:prstGeom prst="rect">
            <a:avLst/>
          </a:prstGeom>
          <a:noFill/>
        </p:spPr>
      </p:pic>
      <p:sp>
        <p:nvSpPr>
          <p:cNvPr id="2" name="Rectangle 1">
            <a:extLst>
              <a:ext uri="{FF2B5EF4-FFF2-40B4-BE49-F238E27FC236}">
                <a16:creationId xmlns="" xmlns:a16="http://schemas.microsoft.com/office/drawing/2014/main" id="{414C73C2-20F1-45A6-A09D-E9E4512AC94B}"/>
              </a:ext>
            </a:extLst>
          </p:cNvPr>
          <p:cNvSpPr/>
          <p:nvPr/>
        </p:nvSpPr>
        <p:spPr>
          <a:xfrm>
            <a:off x="971600" y="432298"/>
            <a:ext cx="5400600" cy="692049"/>
          </a:xfrm>
          <a:prstGeom prst="rect">
            <a:avLst/>
          </a:prstGeom>
        </p:spPr>
        <p:txBody>
          <a:bodyPr wrap="square">
            <a:spAutoFit/>
          </a:bodyPr>
          <a:lstStyle/>
          <a:p>
            <a:pPr>
              <a:lnSpc>
                <a:spcPct val="115000"/>
              </a:lnSpc>
              <a:spcAft>
                <a:spcPts val="1000"/>
              </a:spcAft>
              <a:tabLst>
                <a:tab pos="1028700" algn="l"/>
              </a:tabLst>
            </a:pPr>
            <a:r>
              <a:rPr lang="en-CA" sz="3600" dirty="0">
                <a:latin typeface="Calibri" panose="020F0502020204030204" pitchFamily="34" charset="0"/>
                <a:ea typeface="Calibri" panose="020F0502020204030204" pitchFamily="34" charset="0"/>
                <a:cs typeface="Calibri" panose="020F0502020204030204" pitchFamily="34" charset="0"/>
              </a:rPr>
              <a:t>PARTS OF A VOLCANO</a:t>
            </a:r>
            <a:endParaRPr lang="en-CA"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84369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A8C6C-D704-4093-AD67-9BBE589C1004}"/>
              </a:ext>
            </a:extLst>
          </p:cNvPr>
          <p:cNvSpPr>
            <a:spLocks noGrp="1"/>
          </p:cNvSpPr>
          <p:nvPr>
            <p:ph type="title"/>
          </p:nvPr>
        </p:nvSpPr>
        <p:spPr/>
        <p:txBody>
          <a:bodyPr/>
          <a:lstStyle/>
          <a:p>
            <a:r>
              <a:rPr lang="en-CA" dirty="0"/>
              <a:t>What comes out of a Volcano?</a:t>
            </a:r>
          </a:p>
        </p:txBody>
      </p:sp>
      <p:sp>
        <p:nvSpPr>
          <p:cNvPr id="3" name="Content Placeholder 2">
            <a:extLst>
              <a:ext uri="{FF2B5EF4-FFF2-40B4-BE49-F238E27FC236}">
                <a16:creationId xmlns="" xmlns:a16="http://schemas.microsoft.com/office/drawing/2014/main" id="{B8ED5262-47B6-4D4B-B83B-B71A617CF796}"/>
              </a:ext>
            </a:extLst>
          </p:cNvPr>
          <p:cNvSpPr>
            <a:spLocks noGrp="1"/>
          </p:cNvSpPr>
          <p:nvPr>
            <p:ph idx="1"/>
          </p:nvPr>
        </p:nvSpPr>
        <p:spPr/>
        <p:txBody>
          <a:bodyPr/>
          <a:lstStyle/>
          <a:p>
            <a:r>
              <a:rPr lang="en-CA" dirty="0"/>
              <a:t>Lava</a:t>
            </a:r>
          </a:p>
          <a:p>
            <a:r>
              <a:rPr lang="en-CA" dirty="0"/>
              <a:t>Rocks</a:t>
            </a:r>
          </a:p>
          <a:p>
            <a:r>
              <a:rPr lang="en-CA" dirty="0"/>
              <a:t>Ash</a:t>
            </a:r>
          </a:p>
          <a:p>
            <a:r>
              <a:rPr lang="en-CA" dirty="0"/>
              <a:t>Gases</a:t>
            </a:r>
          </a:p>
        </p:txBody>
      </p:sp>
      <p:pic>
        <p:nvPicPr>
          <p:cNvPr id="3074" name="Picture 2" descr="Picture">
            <a:extLst>
              <a:ext uri="{FF2B5EF4-FFF2-40B4-BE49-F238E27FC236}">
                <a16:creationId xmlns="" xmlns:a16="http://schemas.microsoft.com/office/drawing/2014/main" id="{E3329451-D37C-41B6-BFCC-664D1A38B9F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6959" y="1696555"/>
            <a:ext cx="3651870" cy="486916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Related image">
            <a:extLst>
              <a:ext uri="{FF2B5EF4-FFF2-40B4-BE49-F238E27FC236}">
                <a16:creationId xmlns="" xmlns:a16="http://schemas.microsoft.com/office/drawing/2014/main" id="{7CA776DD-72B0-422F-9519-ED1BED5BA068}"/>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785" t="22950" r="19680" b="19765"/>
          <a:stretch/>
        </p:blipFill>
        <p:spPr bwMode="auto">
          <a:xfrm>
            <a:off x="971600" y="4462263"/>
            <a:ext cx="3235442" cy="21210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18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are three main types of volcanoes depending on type of boundary involved:</a:t>
            </a:r>
          </a:p>
          <a:p>
            <a:pPr marL="0" indent="0">
              <a:buNone/>
            </a:pPr>
            <a:endParaRPr lang="en-US" dirty="0"/>
          </a:p>
          <a:p>
            <a:pPr marL="342900" lvl="2" indent="-342900"/>
            <a:endParaRPr lang="en-US" dirty="0"/>
          </a:p>
          <a:p>
            <a:pPr marL="0" indent="0">
              <a:buNone/>
            </a:pPr>
            <a:endParaRPr lang="en-US" dirty="0"/>
          </a:p>
        </p:txBody>
      </p:sp>
      <p:pic>
        <p:nvPicPr>
          <p:cNvPr id="4" name="Picture 3">
            <a:extLst>
              <a:ext uri="{FF2B5EF4-FFF2-40B4-BE49-F238E27FC236}">
                <a16:creationId xmlns="" xmlns:a16="http://schemas.microsoft.com/office/drawing/2014/main" id="{E4B7E44C-CCD7-491D-8B42-C677AA8CEDAB}"/>
              </a:ext>
            </a:extLst>
          </p:cNvPr>
          <p:cNvPicPr>
            <a:picLocks noChangeAspect="1"/>
          </p:cNvPicPr>
          <p:nvPr/>
        </p:nvPicPr>
        <p:blipFill>
          <a:blip r:embed="rId2"/>
          <a:stretch>
            <a:fillRect/>
          </a:stretch>
        </p:blipFill>
        <p:spPr>
          <a:xfrm>
            <a:off x="24301" y="3288400"/>
            <a:ext cx="9335917" cy="3497754"/>
          </a:xfrm>
          <a:prstGeom prst="rect">
            <a:avLst/>
          </a:prstGeom>
        </p:spPr>
      </p:pic>
    </p:spTree>
    <p:extLst>
      <p:ext uri="{BB962C8B-B14F-4D97-AF65-F5344CB8AC3E}">
        <p14:creationId xmlns="" xmlns:p14="http://schemas.microsoft.com/office/powerpoint/2010/main" val="38915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F2FFD-8945-48F9-A462-EF503BBEF2F7}"/>
              </a:ext>
            </a:extLst>
          </p:cNvPr>
          <p:cNvSpPr>
            <a:spLocks noGrp="1"/>
          </p:cNvSpPr>
          <p:nvPr>
            <p:ph type="title"/>
          </p:nvPr>
        </p:nvSpPr>
        <p:spPr/>
        <p:txBody>
          <a:bodyPr/>
          <a:lstStyle/>
          <a:p>
            <a:r>
              <a:rPr lang="en-CA" dirty="0"/>
              <a:t>Cinder Cone Volcanoes</a:t>
            </a:r>
          </a:p>
        </p:txBody>
      </p:sp>
      <p:sp>
        <p:nvSpPr>
          <p:cNvPr id="3" name="Content Placeholder 2">
            <a:extLst>
              <a:ext uri="{FF2B5EF4-FFF2-40B4-BE49-F238E27FC236}">
                <a16:creationId xmlns="" xmlns:a16="http://schemas.microsoft.com/office/drawing/2014/main" id="{98A0C7B7-808D-43E1-A996-7AD26DB95DEE}"/>
              </a:ext>
            </a:extLst>
          </p:cNvPr>
          <p:cNvSpPr>
            <a:spLocks noGrp="1"/>
          </p:cNvSpPr>
          <p:nvPr>
            <p:ph idx="1"/>
          </p:nvPr>
        </p:nvSpPr>
        <p:spPr>
          <a:xfrm>
            <a:off x="628650" y="1417638"/>
            <a:ext cx="8058150" cy="5413740"/>
          </a:xfrm>
        </p:spPr>
        <p:txBody>
          <a:bodyPr>
            <a:normAutofit/>
          </a:bodyPr>
          <a:lstStyle/>
          <a:p>
            <a:r>
              <a:rPr lang="en-CA" dirty="0" smtClean="0"/>
              <a:t>Contains </a:t>
            </a:r>
            <a:r>
              <a:rPr lang="en-CA" dirty="0"/>
              <a:t>a </a:t>
            </a:r>
            <a:r>
              <a:rPr lang="en-CA" b="1" u="sng" dirty="0"/>
              <a:t>single </a:t>
            </a:r>
            <a:r>
              <a:rPr lang="en-CA" dirty="0"/>
              <a:t>vent. </a:t>
            </a:r>
          </a:p>
          <a:p>
            <a:r>
              <a:rPr lang="en-CA" b="1" u="sng" dirty="0"/>
              <a:t>Small </a:t>
            </a:r>
            <a:r>
              <a:rPr lang="en-CA" dirty="0"/>
              <a:t>- rarely higher than </a:t>
            </a:r>
            <a:r>
              <a:rPr lang="en-CA" dirty="0" smtClean="0"/>
              <a:t>300m</a:t>
            </a:r>
          </a:p>
          <a:p>
            <a:r>
              <a:rPr lang="en-CA" dirty="0" smtClean="0"/>
              <a:t>Made of </a:t>
            </a:r>
            <a:r>
              <a:rPr lang="en-CA" u="sng" dirty="0" smtClean="0">
                <a:cs typeface="Arial"/>
              </a:rPr>
              <a:t>Alternating </a:t>
            </a:r>
            <a:r>
              <a:rPr lang="en-CA" dirty="0" smtClean="0">
                <a:cs typeface="Arial"/>
              </a:rPr>
              <a:t>layers of </a:t>
            </a:r>
            <a:r>
              <a:rPr lang="en-CA" u="sng" dirty="0" smtClean="0">
                <a:cs typeface="Arial"/>
              </a:rPr>
              <a:t>rock and ash </a:t>
            </a:r>
            <a:r>
              <a:rPr lang="en-CA" dirty="0" smtClean="0">
                <a:cs typeface="Arial"/>
              </a:rPr>
              <a:t>and </a:t>
            </a:r>
            <a:r>
              <a:rPr lang="en-CA" u="sng" dirty="0" smtClean="0">
                <a:cs typeface="Arial"/>
              </a:rPr>
              <a:t>lava </a:t>
            </a:r>
            <a:r>
              <a:rPr lang="en-CA" dirty="0" smtClean="0">
                <a:cs typeface="Arial"/>
              </a:rPr>
              <a:t>(not much lava)</a:t>
            </a:r>
            <a:endParaRPr lang="en-CA" dirty="0" smtClean="0"/>
          </a:p>
          <a:p>
            <a:pPr>
              <a:buNone/>
            </a:pPr>
            <a:r>
              <a:rPr lang="en-CA" dirty="0" smtClean="0"/>
              <a:t> </a:t>
            </a:r>
            <a:endParaRPr lang="en-CA" dirty="0"/>
          </a:p>
          <a:p>
            <a:endParaRPr lang="en-CA" dirty="0"/>
          </a:p>
          <a:p>
            <a:endParaRPr lang="en-CA" dirty="0"/>
          </a:p>
        </p:txBody>
      </p:sp>
      <p:pic>
        <p:nvPicPr>
          <p:cNvPr id="6146" name="Picture 2" descr="Image result for cinder cone volcano">
            <a:extLst>
              <a:ext uri="{FF2B5EF4-FFF2-40B4-BE49-F238E27FC236}">
                <a16:creationId xmlns="" xmlns:a16="http://schemas.microsoft.com/office/drawing/2014/main" id="{E9E8CD54-BE9D-4A7C-B366-DF80D502A162}"/>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18731"/>
          <a:stretch/>
        </p:blipFill>
        <p:spPr bwMode="auto">
          <a:xfrm>
            <a:off x="3593692" y="4114800"/>
            <a:ext cx="5093108" cy="34158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286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AD661-CDBF-4A1A-B6BD-72E11FC27DB6}"/>
              </a:ext>
            </a:extLst>
          </p:cNvPr>
          <p:cNvSpPr>
            <a:spLocks noGrp="1"/>
          </p:cNvSpPr>
          <p:nvPr>
            <p:ph type="title"/>
          </p:nvPr>
        </p:nvSpPr>
        <p:spPr>
          <a:xfrm>
            <a:off x="471269" y="634008"/>
            <a:ext cx="8149589" cy="994172"/>
          </a:xfrm>
        </p:spPr>
        <p:txBody>
          <a:bodyPr>
            <a:normAutofit fontScale="90000"/>
          </a:bodyPr>
          <a:lstStyle/>
          <a:p>
            <a:pPr algn="l"/>
            <a:r>
              <a:rPr lang="en-CA" b="1" dirty="0"/>
              <a:t>Composite Volcanoes (Stratovolcanoes</a:t>
            </a:r>
            <a:r>
              <a:rPr lang="en-CA" dirty="0"/>
              <a:t>)</a:t>
            </a:r>
          </a:p>
        </p:txBody>
      </p:sp>
      <p:sp>
        <p:nvSpPr>
          <p:cNvPr id="3" name="Content Placeholder 2">
            <a:extLst>
              <a:ext uri="{FF2B5EF4-FFF2-40B4-BE49-F238E27FC236}">
                <a16:creationId xmlns="" xmlns:a16="http://schemas.microsoft.com/office/drawing/2014/main" id="{7AECCE66-C21A-438E-A8E8-64C87C78C7CB}"/>
              </a:ext>
            </a:extLst>
          </p:cNvPr>
          <p:cNvSpPr>
            <a:spLocks noGrp="1"/>
          </p:cNvSpPr>
          <p:nvPr>
            <p:ph idx="1"/>
          </p:nvPr>
        </p:nvSpPr>
        <p:spPr>
          <a:xfrm>
            <a:off x="365760" y="3423486"/>
            <a:ext cx="8958767" cy="3043710"/>
          </a:xfrm>
        </p:spPr>
        <p:txBody>
          <a:bodyPr>
            <a:normAutofit/>
          </a:bodyPr>
          <a:lstStyle/>
          <a:p>
            <a:r>
              <a:rPr lang="en-CA" dirty="0"/>
              <a:t>Steep-sided cone built up by alternating layers (strata) of </a:t>
            </a:r>
            <a:r>
              <a:rPr lang="en-CA" u="sng" dirty="0"/>
              <a:t>rock and ash </a:t>
            </a:r>
            <a:r>
              <a:rPr lang="en-CA" dirty="0"/>
              <a:t>and </a:t>
            </a:r>
            <a:r>
              <a:rPr lang="en-CA" u="sng" dirty="0"/>
              <a:t>lava.</a:t>
            </a:r>
          </a:p>
          <a:p>
            <a:r>
              <a:rPr lang="en-CA" u="sng" dirty="0"/>
              <a:t>More than one </a:t>
            </a:r>
            <a:r>
              <a:rPr lang="en-CA" dirty="0"/>
              <a:t>vent</a:t>
            </a:r>
          </a:p>
          <a:p>
            <a:r>
              <a:rPr lang="en-CA" u="sng" dirty="0"/>
              <a:t>Larger</a:t>
            </a:r>
            <a:r>
              <a:rPr lang="en-CA" dirty="0"/>
              <a:t> than cinder cones (up to 2,400 m)</a:t>
            </a:r>
          </a:p>
          <a:p>
            <a:pPr marL="0" indent="0">
              <a:buNone/>
            </a:pPr>
            <a:endParaRPr lang="en-CA" dirty="0"/>
          </a:p>
        </p:txBody>
      </p:sp>
      <p:pic>
        <p:nvPicPr>
          <p:cNvPr id="5" name="Picture 2" descr="Composite Volcano">
            <a:extLst>
              <a:ext uri="{FF2B5EF4-FFF2-40B4-BE49-F238E27FC236}">
                <a16:creationId xmlns="" xmlns:a16="http://schemas.microsoft.com/office/drawing/2014/main" id="{F624FE79-1682-4F10-9ED2-B58408C597A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9826" y="0"/>
            <a:ext cx="3424174" cy="30437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8754239"/>
      </p:ext>
    </p:extLst>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On-screen Show (4:3)</PresentationFormat>
  <Paragraphs>140</Paragraphs>
  <Slides>39</Slides>
  <Notes>16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VOLCANOES</vt:lpstr>
      <vt:lpstr>What is a volcano?</vt:lpstr>
      <vt:lpstr>Volcanology: The Study of Volcanoes</vt:lpstr>
      <vt:lpstr>What’s the difference between Magma and Lava?</vt:lpstr>
      <vt:lpstr>Slide 5</vt:lpstr>
      <vt:lpstr>What comes out of a Volcano?</vt:lpstr>
      <vt:lpstr>Slide 7</vt:lpstr>
      <vt:lpstr>Cinder Cone Volcanoes</vt:lpstr>
      <vt:lpstr>Composite Volcanoes (Stratovolcanoes)</vt:lpstr>
      <vt:lpstr>Slide 10</vt:lpstr>
      <vt:lpstr>Composite Volcanoes:  Famously destructive</vt:lpstr>
      <vt:lpstr>Shield volcanoes </vt:lpstr>
      <vt:lpstr>Pacific Ring of Fire</vt:lpstr>
      <vt:lpstr>Active, Dormant, Extinct?</vt:lpstr>
      <vt:lpstr>2020 Take Home Assignment</vt:lpstr>
      <vt:lpstr>Extras for 2021</vt:lpstr>
      <vt:lpstr>HAZARDS</vt:lpstr>
      <vt:lpstr>Slide 18</vt:lpstr>
      <vt:lpstr>2. Ash</vt:lpstr>
      <vt:lpstr>Slide 20</vt:lpstr>
      <vt:lpstr>Slide 21</vt:lpstr>
      <vt:lpstr>4. Poisonous Gas: Sulfur Dioxide</vt:lpstr>
      <vt:lpstr>Slide 23</vt:lpstr>
      <vt:lpstr>5. Ground deformation</vt:lpstr>
      <vt:lpstr>6. Avalanche (land slides)</vt:lpstr>
      <vt:lpstr>7. Volcanic Eruptions can trigger Earthquakes</vt:lpstr>
      <vt:lpstr>Slide 27</vt:lpstr>
      <vt:lpstr>Predicting Volcanic Eruptions</vt:lpstr>
      <vt:lpstr>1. Increase in Seismic Activity</vt:lpstr>
      <vt:lpstr>2. Increase in Temperature </vt:lpstr>
      <vt:lpstr>3. Increased Amount of Gases Released</vt:lpstr>
      <vt:lpstr>4. Bulging of surface of volcano</vt:lpstr>
      <vt:lpstr>Predicting Volcanoes</vt:lpstr>
      <vt:lpstr>Next year</vt:lpstr>
      <vt:lpstr>Assignment: Volcano Comic Strip</vt:lpstr>
      <vt:lpstr>Active Volcanoes</vt:lpstr>
      <vt:lpstr>Extinct Volcano</vt:lpstr>
      <vt:lpstr>Cinder Cone Volcanoes</vt:lpstr>
      <vt:lpstr>Sunset Crater, Arizona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2016-08-17T16:00:54Z</dcterms:created>
  <dcterms:modified xsi:type="dcterms:W3CDTF">2020-05-05T20:57:59Z</dcterms:modified>
</cp:coreProperties>
</file>