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89" r:id="rId5"/>
    <p:sldId id="262" r:id="rId6"/>
    <p:sldId id="263" r:id="rId7"/>
    <p:sldId id="264" r:id="rId8"/>
    <p:sldId id="265" r:id="rId9"/>
    <p:sldId id="266" r:id="rId10"/>
    <p:sldId id="295" r:id="rId11"/>
    <p:sldId id="291" r:id="rId12"/>
    <p:sldId id="296" r:id="rId13"/>
    <p:sldId id="292" r:id="rId14"/>
    <p:sldId id="286" r:id="rId15"/>
    <p:sldId id="302" r:id="rId16"/>
    <p:sldId id="303" r:id="rId17"/>
    <p:sldId id="282" r:id="rId18"/>
    <p:sldId id="272" r:id="rId19"/>
    <p:sldId id="307" r:id="rId20"/>
    <p:sldId id="274" r:id="rId21"/>
    <p:sldId id="273" r:id="rId22"/>
    <p:sldId id="310" r:id="rId23"/>
    <p:sldId id="301" r:id="rId24"/>
    <p:sldId id="276" r:id="rId25"/>
    <p:sldId id="277" r:id="rId26"/>
    <p:sldId id="279" r:id="rId27"/>
    <p:sldId id="278" r:id="rId28"/>
    <p:sldId id="304" r:id="rId29"/>
    <p:sldId id="305" r:id="rId30"/>
    <p:sldId id="306" r:id="rId31"/>
    <p:sldId id="280" r:id="rId32"/>
    <p:sldId id="300" r:id="rId33"/>
    <p:sldId id="309" r:id="rId34"/>
    <p:sldId id="281" r:id="rId35"/>
    <p:sldId id="290" r:id="rId36"/>
    <p:sldId id="297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C2FA-53DA-4474-A720-7285487B3AC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47B6-F0E6-4D5A-B960-982C71B5C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Mercury gets </a:t>
            </a:r>
            <a:r>
              <a:rPr lang="en-US" b="1" dirty="0" err="1"/>
              <a:t>is</a:t>
            </a:r>
            <a:r>
              <a:rPr lang="en-US" b="1" dirty="0"/>
              <a:t> name</a:t>
            </a:r>
            <a:r>
              <a:rPr lang="en-US" dirty="0"/>
              <a:t> from </a:t>
            </a:r>
            <a:r>
              <a:rPr lang="en-US" b="1" dirty="0"/>
              <a:t>the</a:t>
            </a:r>
            <a:r>
              <a:rPr lang="en-US" dirty="0"/>
              <a:t> planet </a:t>
            </a:r>
            <a:r>
              <a:rPr lang="en-US" b="1" dirty="0"/>
              <a:t>Mercury</a:t>
            </a:r>
            <a:r>
              <a:rPr lang="en-US" dirty="0"/>
              <a:t> which was named after </a:t>
            </a:r>
            <a:r>
              <a:rPr lang="en-US" b="1" dirty="0"/>
              <a:t>the</a:t>
            </a:r>
            <a:r>
              <a:rPr lang="en-US" dirty="0"/>
              <a:t> swift messenger of </a:t>
            </a:r>
            <a:r>
              <a:rPr lang="en-US" b="1" dirty="0"/>
              <a:t>the</a:t>
            </a:r>
            <a:r>
              <a:rPr lang="en-US" dirty="0"/>
              <a:t> Roman gods, </a:t>
            </a:r>
            <a:r>
              <a:rPr lang="en-US" b="1" dirty="0"/>
              <a:t>Mercury</a:t>
            </a:r>
            <a:r>
              <a:rPr lang="en-US" dirty="0"/>
              <a:t>. It was given </a:t>
            </a:r>
            <a:r>
              <a:rPr lang="en-US" b="1" dirty="0"/>
              <a:t>this name</a:t>
            </a:r>
            <a:r>
              <a:rPr lang="en-US" dirty="0"/>
              <a:t> because it flowed swiftly in </a:t>
            </a:r>
            <a:r>
              <a:rPr lang="en-US" b="1" dirty="0"/>
              <a:t>its</a:t>
            </a:r>
            <a:r>
              <a:rPr lang="en-US" dirty="0"/>
              <a:t> liquid form. </a:t>
            </a:r>
            <a:r>
              <a:rPr lang="en-US" b="1" dirty="0"/>
              <a:t>The</a:t>
            </a:r>
            <a:r>
              <a:rPr lang="en-US" dirty="0"/>
              <a:t> symbol Hg comes from </a:t>
            </a:r>
            <a:r>
              <a:rPr lang="en-US" b="1" dirty="0"/>
              <a:t>the</a:t>
            </a:r>
            <a:r>
              <a:rPr lang="en-US" dirty="0"/>
              <a:t> Latin </a:t>
            </a:r>
            <a:r>
              <a:rPr lang="en-US" b="1" dirty="0"/>
              <a:t>word</a:t>
            </a:r>
            <a:r>
              <a:rPr lang="en-US" dirty="0"/>
              <a:t> "</a:t>
            </a:r>
            <a:r>
              <a:rPr lang="en-US" dirty="0" err="1"/>
              <a:t>hydragyrum</a:t>
            </a:r>
            <a:r>
              <a:rPr lang="en-US" dirty="0"/>
              <a:t>" meaning "liquid silver."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447B6-F0E6-4D5A-B960-982C71B5C5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Which group is the biggest? Therefore most elements are metals.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18 elements</a:t>
            </a:r>
            <a:r>
              <a:rPr lang="en-CA" baseline="0" dirty="0"/>
              <a:t> make up most of earth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391C-DD0C-477F-9C03-3E7BC6B012A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99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Some are called semiconductors. – conductors under special</a:t>
            </a:r>
            <a:r>
              <a:rPr lang="en-CA" baseline="0" dirty="0"/>
              <a:t> conditions.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Silicon is the 2</a:t>
            </a:r>
            <a:r>
              <a:rPr lang="en-CA" baseline="30000" dirty="0"/>
              <a:t>nd</a:t>
            </a:r>
            <a:r>
              <a:rPr lang="en-CA" dirty="0"/>
              <a:t> most abundant element in Earth’s crust (after oxygen)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	car</a:t>
            </a:r>
            <a:r>
              <a:rPr lang="en-CA" baseline="0" dirty="0"/>
              <a:t> grease, cookware, satellite parts, contact lenses, film props and prosthetics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On Earth, most hydrogen is found combined with water.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7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0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B988-652D-4A9E-8F69-F755424AF1AE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48znAg7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aKPmQTj9Bz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z4Dd1I_fX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dYueB9pY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Elements</a:t>
            </a:r>
            <a:r>
              <a:rPr lang="en-CA" dirty="0">
                <a:cs typeface="Calibri Light"/>
              </a:rPr>
              <a:t>:</a:t>
            </a:r>
            <a:br>
              <a:rPr lang="en-CA" dirty="0">
                <a:cs typeface="Calibri Light"/>
              </a:rPr>
            </a:br>
            <a:r>
              <a:rPr lang="en-CA" dirty="0">
                <a:cs typeface="Calibri Light"/>
              </a:rPr>
              <a:t>the building blocks of matter.</a:t>
            </a:r>
            <a:br>
              <a:rPr lang="en-CA" dirty="0">
                <a:cs typeface="Calibri Light"/>
              </a:rPr>
            </a:br>
            <a:r>
              <a:rPr lang="en-CA" dirty="0">
                <a:cs typeface="Calibri Light"/>
              </a:rPr>
              <a:t>NAMING AND CLASSIFYING </a:t>
            </a:r>
            <a:br>
              <a:rPr lang="en-CA" dirty="0">
                <a:cs typeface="Calibri Light"/>
              </a:rPr>
            </a:br>
            <a:endParaRPr lang="en-CA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ron man periodic table">
            <a:extLst>
              <a:ext uri="{FF2B5EF4-FFF2-40B4-BE49-F238E27FC236}">
                <a16:creationId xmlns:a16="http://schemas.microsoft.com/office/drawing/2014/main" id="{E16E8EEE-D7F9-4CB3-AFAC-CC3EBE1C3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228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3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o am i element freddie mercury">
            <a:extLst>
              <a:ext uri="{FF2B5EF4-FFF2-40B4-BE49-F238E27FC236}">
                <a16:creationId xmlns:a16="http://schemas.microsoft.com/office/drawing/2014/main" id="{75D033CB-9725-4792-9C1C-C04C70533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30" y="643466"/>
            <a:ext cx="555714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8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6BE3EF9-7DCD-4D2E-AEB3-D9F70513A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o am i element noble gas">
            <a:extLst>
              <a:ext uri="{FF2B5EF4-FFF2-40B4-BE49-F238E27FC236}">
                <a16:creationId xmlns:a16="http://schemas.microsoft.com/office/drawing/2014/main" id="{EB2F8B5A-D902-418B-9E83-E3BC22070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 r="1" b="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6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D8C9-D3B5-4B91-9FCE-602256EFA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70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HOW ARE ELEMENTS CLASSIFIED?</a:t>
            </a:r>
            <a:br>
              <a:rPr lang="en-US" dirty="0">
                <a:cs typeface="Calibri"/>
              </a:rPr>
            </a:b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7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506E-AD5D-E53A-F8DC-DD9BD0C3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ACB1-7D2D-38B6-EE89-2863C7B1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</a:t>
            </a:r>
            <a:r>
              <a:rPr lang="en-US" b="1" dirty="0"/>
              <a:t>identify metals </a:t>
            </a:r>
            <a:r>
              <a:rPr lang="en-US" dirty="0"/>
              <a:t>on the periodic table </a:t>
            </a:r>
          </a:p>
          <a:p>
            <a:r>
              <a:rPr lang="en-US" dirty="0"/>
              <a:t>I can </a:t>
            </a:r>
            <a:r>
              <a:rPr lang="en-US" b="1" dirty="0"/>
              <a:t>identify non-metals </a:t>
            </a:r>
            <a:r>
              <a:rPr lang="en-US" dirty="0"/>
              <a:t>on the periodic table </a:t>
            </a:r>
          </a:p>
          <a:p>
            <a:r>
              <a:rPr lang="en-US" dirty="0"/>
              <a:t>I can </a:t>
            </a:r>
            <a:r>
              <a:rPr lang="en-US" b="1" dirty="0"/>
              <a:t>describe properties</a:t>
            </a:r>
            <a:r>
              <a:rPr lang="en-US" dirty="0"/>
              <a:t> of metals and non-metal</a:t>
            </a:r>
          </a:p>
        </p:txBody>
      </p:sp>
    </p:spTree>
    <p:extLst>
      <p:ext uri="{BB962C8B-B14F-4D97-AF65-F5344CB8AC3E}">
        <p14:creationId xmlns:p14="http://schemas.microsoft.com/office/powerpoint/2010/main" val="166483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DC2A-8798-4554-AF34-923D26F2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Elements classified?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ABE5-FDFC-4601-BAB6-84C4D933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dirty="0"/>
              <a:t>Elements are classified according to their properties (chemical and physical). They can be classified as either: </a:t>
            </a:r>
          </a:p>
          <a:p>
            <a:r>
              <a:rPr lang="en-CA" sz="3600" dirty="0"/>
              <a:t>Metals</a:t>
            </a:r>
          </a:p>
          <a:p>
            <a:r>
              <a:rPr lang="en-CA" sz="3600" dirty="0"/>
              <a:t>Non-metals</a:t>
            </a:r>
          </a:p>
          <a:p>
            <a:r>
              <a:rPr lang="en-CA" sz="3600" dirty="0"/>
              <a:t>Metalloids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36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riodic table simplifie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4643" r="10977" b="11350"/>
          <a:stretch/>
        </p:blipFill>
        <p:spPr bwMode="auto">
          <a:xfrm>
            <a:off x="1361247" y="0"/>
            <a:ext cx="9469506" cy="6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43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22744" r="16047" b="18814"/>
          <a:stretch/>
        </p:blipFill>
        <p:spPr bwMode="auto">
          <a:xfrm>
            <a:off x="614831" y="1034664"/>
            <a:ext cx="10582087" cy="47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7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761F-473F-9B9E-002A-309764B7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is NOT a metal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5FD1-31C3-AFED-5E91-B81E7F63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CA" dirty="0"/>
              <a:t>The History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08" y="2279018"/>
            <a:ext cx="5587712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 b="1" i="1" dirty="0"/>
              <a:t>Alchemy </a:t>
            </a:r>
            <a:r>
              <a:rPr lang="en-CA" sz="3200" i="1" dirty="0"/>
              <a:t>- medieval precursor to chemistry based on the idea of transforming of matter, particularly in converting  metals into gold.</a:t>
            </a:r>
            <a:endParaRPr lang="en-CA" sz="3200" i="1" dirty="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able, indoor, floor&#10;&#10;Description generated with very high confidence">
            <a:extLst>
              <a:ext uri="{FF2B5EF4-FFF2-40B4-BE49-F238E27FC236}">
                <a16:creationId xmlns:a16="http://schemas.microsoft.com/office/drawing/2014/main" id="{8E7D7D55-E3B4-41C2-94E2-A8D4485E3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2" r="22923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922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Metals</a:t>
            </a:r>
          </a:p>
        </p:txBody>
      </p:sp>
      <p:pic>
        <p:nvPicPr>
          <p:cNvPr id="1026" name="Picture 2" descr="Image result for examples of met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5022"/>
            <a:ext cx="8686800" cy="56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1"/>
            <a:ext cx="10706686" cy="1690688"/>
          </a:xfrm>
        </p:spPr>
        <p:txBody>
          <a:bodyPr/>
          <a:lstStyle/>
          <a:p>
            <a:r>
              <a:rPr lang="en-CA" dirty="0"/>
              <a:t>Physical Properties of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6" y="1371599"/>
            <a:ext cx="10515600" cy="5486400"/>
          </a:xfrm>
        </p:spPr>
        <p:txBody>
          <a:bodyPr>
            <a:normAutofit/>
          </a:bodyPr>
          <a:lstStyle/>
          <a:p>
            <a:r>
              <a:rPr lang="en-CA" sz="3600" b="1" u="sng" dirty="0"/>
              <a:t>Solid</a:t>
            </a:r>
            <a:r>
              <a:rPr lang="en-CA" sz="3600" dirty="0"/>
              <a:t> at room temperature (except mercury)</a:t>
            </a:r>
          </a:p>
          <a:p>
            <a:r>
              <a:rPr lang="en-CA" sz="3600" b="1" u="sng" dirty="0"/>
              <a:t>Shiny </a:t>
            </a:r>
            <a:r>
              <a:rPr lang="en-CA" sz="3600" dirty="0"/>
              <a:t>- Have </a:t>
            </a:r>
            <a:r>
              <a:rPr lang="en-CA" sz="3600" b="1" i="1" dirty="0"/>
              <a:t>metallic</a:t>
            </a:r>
            <a:r>
              <a:rPr lang="en-CA" sz="3600" i="1" dirty="0"/>
              <a:t> </a:t>
            </a:r>
            <a:r>
              <a:rPr lang="en-CA" sz="3600" b="1" i="1" dirty="0"/>
              <a:t>luster</a:t>
            </a:r>
            <a:r>
              <a:rPr lang="en-CA" sz="3600" i="1" dirty="0"/>
              <a:t> </a:t>
            </a:r>
            <a:endParaRPr lang="en-CA" sz="3600" dirty="0"/>
          </a:p>
          <a:p>
            <a:r>
              <a:rPr lang="en-CA" sz="3600" b="1" u="sng" dirty="0"/>
              <a:t>Malleable</a:t>
            </a:r>
            <a:r>
              <a:rPr lang="en-CA" sz="3600" b="1" dirty="0"/>
              <a:t> </a:t>
            </a:r>
            <a:r>
              <a:rPr lang="en-CA" sz="3600" dirty="0"/>
              <a:t>– can be pounded into thin sheets</a:t>
            </a:r>
          </a:p>
          <a:p>
            <a:r>
              <a:rPr lang="en-CA" sz="3600" b="1" u="sng" dirty="0"/>
              <a:t>Ductile</a:t>
            </a:r>
            <a:r>
              <a:rPr lang="en-CA" sz="3600" u="sng" dirty="0"/>
              <a:t> </a:t>
            </a:r>
            <a:r>
              <a:rPr lang="en-CA" sz="3600" dirty="0"/>
              <a:t>– can be drawn into a wire</a:t>
            </a:r>
          </a:p>
          <a:p>
            <a:r>
              <a:rPr lang="en-CA" sz="3600" dirty="0"/>
              <a:t>Good </a:t>
            </a:r>
            <a:r>
              <a:rPr lang="en-CA" sz="3600" b="1" u="sng" dirty="0"/>
              <a:t>conductors </a:t>
            </a:r>
            <a:r>
              <a:rPr lang="en-CA" sz="3600" dirty="0"/>
              <a:t>of heat and electricity.</a:t>
            </a:r>
          </a:p>
          <a:p>
            <a:r>
              <a:rPr lang="en-CA" sz="3600" dirty="0"/>
              <a:t>High</a:t>
            </a:r>
            <a:r>
              <a:rPr lang="en-CA" sz="3600" b="1" dirty="0"/>
              <a:t> </a:t>
            </a:r>
            <a:r>
              <a:rPr lang="en-CA" sz="3600" b="1" u="sng" dirty="0"/>
              <a:t>density </a:t>
            </a:r>
            <a:r>
              <a:rPr lang="en-CA" sz="3600" dirty="0"/>
              <a:t>(are heavy for their size)</a:t>
            </a:r>
          </a:p>
          <a:p>
            <a:r>
              <a:rPr lang="en-CA" sz="3600" dirty="0"/>
              <a:t>High </a:t>
            </a:r>
            <a:r>
              <a:rPr lang="en-CA" sz="3600" b="1" u="sng" dirty="0"/>
              <a:t>tensile</a:t>
            </a:r>
            <a:r>
              <a:rPr lang="en-CA" sz="3600" u="sng" dirty="0"/>
              <a:t> </a:t>
            </a:r>
            <a:r>
              <a:rPr lang="en-CA" sz="3600" dirty="0"/>
              <a:t>strength (resist being stretched)</a:t>
            </a:r>
          </a:p>
          <a:p>
            <a:r>
              <a:rPr lang="en-CA" sz="3600" dirty="0"/>
              <a:t>High </a:t>
            </a:r>
            <a:r>
              <a:rPr lang="en-CA" sz="3600" b="1" u="sng" dirty="0"/>
              <a:t>melting</a:t>
            </a:r>
            <a:r>
              <a:rPr lang="en-CA" sz="3600" u="sng" dirty="0"/>
              <a:t> </a:t>
            </a:r>
            <a:r>
              <a:rPr lang="en-CA" sz="3600" dirty="0"/>
              <a:t>and</a:t>
            </a:r>
            <a:r>
              <a:rPr lang="en-CA" sz="3600" u="sng" dirty="0"/>
              <a:t> </a:t>
            </a:r>
            <a:r>
              <a:rPr lang="en-CA" sz="3600" b="1" u="sng" dirty="0"/>
              <a:t>boiling</a:t>
            </a:r>
            <a:r>
              <a:rPr lang="en-CA" sz="3600" u="sng" dirty="0"/>
              <a:t> </a:t>
            </a:r>
            <a:r>
              <a:rPr lang="en-CA" sz="3600" dirty="0"/>
              <a:t>points.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32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3753-3B27-76B2-B513-C51A398E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metals react with </a:t>
            </a:r>
            <a:r>
              <a:rPr lang="en-US" b="1" u="sng" dirty="0"/>
              <a:t>acid</a:t>
            </a:r>
            <a:r>
              <a:rPr lang="en-US" dirty="0"/>
              <a:t>, some don’t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C1E26-0E90-F23D-A28B-5E4FBE19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B1CC6-576E-F30F-ED98-A44179DB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3" y="1474729"/>
            <a:ext cx="9677440" cy="50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4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6EFD-76B2-ECD6-AEC9-B4DAD214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property of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D74E-50B2-C018-DE66-5201086D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may react with </a:t>
            </a:r>
            <a:r>
              <a:rPr lang="en-US" b="1" u="sng" dirty="0"/>
              <a:t>water</a:t>
            </a:r>
            <a:r>
              <a:rPr lang="en-US" dirty="0"/>
              <a:t>, resulting in corrosion</a:t>
            </a:r>
          </a:p>
          <a:p>
            <a:r>
              <a:rPr lang="en-US" dirty="0"/>
              <a:t>E.g. Iron, copper, lead, zinc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Gold and Platinum do NOT corrode easily:</a:t>
            </a:r>
            <a:endParaRPr lang="en-US" dirty="0"/>
          </a:p>
        </p:txBody>
      </p:sp>
      <p:pic>
        <p:nvPicPr>
          <p:cNvPr id="1026" name="Picture 2" descr="Corrosion - An Indicator of Metal Deterioration">
            <a:extLst>
              <a:ext uri="{FF2B5EF4-FFF2-40B4-BE49-F238E27FC236}">
                <a16:creationId xmlns:a16="http://schemas.microsoft.com/office/drawing/2014/main" id="{0A2BD95F-5D82-1D42-02A2-4BCF1B26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05" y="2380332"/>
            <a:ext cx="3405502" cy="184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Stop Copper Pipe Corrosion With Electrical Grounding? - E&amp;S  Grounding Ask the Experts">
            <a:extLst>
              <a:ext uri="{FF2B5EF4-FFF2-40B4-BE49-F238E27FC236}">
                <a16:creationId xmlns:a16="http://schemas.microsoft.com/office/drawing/2014/main" id="{27E0AC65-93C5-E864-0F8F-056A648D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89" y="-283333"/>
            <a:ext cx="3641940" cy="20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White Gold? Composition and Comparison to Platinum">
            <a:extLst>
              <a:ext uri="{FF2B5EF4-FFF2-40B4-BE49-F238E27FC236}">
                <a16:creationId xmlns:a16="http://schemas.microsoft.com/office/drawing/2014/main" id="{F4BF54DE-F545-4F62-3ECF-2F2DFF8E1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23280" r="6362" b="44980"/>
          <a:stretch/>
        </p:blipFill>
        <p:spPr bwMode="auto">
          <a:xfrm>
            <a:off x="1694321" y="5641743"/>
            <a:ext cx="4401679" cy="10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y does gold and platinum not corrode? - Quora">
            <a:extLst>
              <a:ext uri="{FF2B5EF4-FFF2-40B4-BE49-F238E27FC236}">
                <a16:creationId xmlns:a16="http://schemas.microsoft.com/office/drawing/2014/main" id="{97B00CF4-5713-CA72-FC45-94D49810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14" y="4155798"/>
            <a:ext cx="4419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9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Non metals</a:t>
            </a:r>
          </a:p>
        </p:txBody>
      </p:sp>
      <p:pic>
        <p:nvPicPr>
          <p:cNvPr id="4" name="Picture 3" descr="A diagram of periodic table&#10;&#10;Description automatically generated">
            <a:extLst>
              <a:ext uri="{FF2B5EF4-FFF2-40B4-BE49-F238E27FC236}">
                <a16:creationId xmlns:a16="http://schemas.microsoft.com/office/drawing/2014/main" id="{99DD3B19-101E-BFA4-BC90-18C4F773C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79" y="313041"/>
            <a:ext cx="4891292" cy="6218388"/>
          </a:xfrm>
          <a:prstGeom prst="rect">
            <a:avLst/>
          </a:prstGeom>
        </p:spPr>
      </p:pic>
      <p:pic>
        <p:nvPicPr>
          <p:cNvPr id="1026" name="Picture 2" descr="Image result for what does selenium look like">
            <a:extLst>
              <a:ext uri="{FF2B5EF4-FFF2-40B4-BE49-F238E27FC236}">
                <a16:creationId xmlns:a16="http://schemas.microsoft.com/office/drawing/2014/main" id="{BCA57B9E-D821-4BCA-A990-1523A334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188" y="1662046"/>
            <a:ext cx="3797536" cy="26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xamples of nonmetals in daily life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180" y="4787531"/>
            <a:ext cx="7139551" cy="20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42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0"/>
            <a:ext cx="10515600" cy="1325563"/>
          </a:xfrm>
        </p:spPr>
        <p:txBody>
          <a:bodyPr/>
          <a:lstStyle/>
          <a:p>
            <a:r>
              <a:rPr lang="en-CA" dirty="0"/>
              <a:t>Non-Metals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29553"/>
            <a:ext cx="11537576" cy="5467799"/>
          </a:xfrm>
        </p:spPr>
        <p:txBody>
          <a:bodyPr>
            <a:normAutofit/>
          </a:bodyPr>
          <a:lstStyle/>
          <a:p>
            <a:r>
              <a:rPr lang="en-CA" sz="3600" b="1" dirty="0"/>
              <a:t>Poor </a:t>
            </a:r>
            <a:r>
              <a:rPr lang="en-CA" sz="3600" b="1" u="sng" dirty="0"/>
              <a:t>conductors</a:t>
            </a:r>
            <a:r>
              <a:rPr lang="en-CA" sz="3600" dirty="0"/>
              <a:t> of electricity or heat. </a:t>
            </a:r>
          </a:p>
          <a:p>
            <a:r>
              <a:rPr lang="en-CA" sz="3600" b="1" u="sng" dirty="0"/>
              <a:t>Not</a:t>
            </a:r>
            <a:r>
              <a:rPr lang="en-CA" sz="3600" dirty="0"/>
              <a:t> malleable or ductile. </a:t>
            </a:r>
          </a:p>
          <a:p>
            <a:r>
              <a:rPr lang="en-CA" sz="3600" b="1" u="sng" dirty="0"/>
              <a:t>Lower </a:t>
            </a:r>
            <a:r>
              <a:rPr lang="en-CA" sz="3600" b="1" dirty="0"/>
              <a:t>densities </a:t>
            </a:r>
            <a:r>
              <a:rPr lang="en-CA" sz="3600" dirty="0"/>
              <a:t>than metals. </a:t>
            </a:r>
          </a:p>
          <a:p>
            <a:r>
              <a:rPr lang="en-CA" sz="3600" b="1" u="sng" dirty="0"/>
              <a:t>Lower</a:t>
            </a:r>
            <a:r>
              <a:rPr lang="en-CA" sz="3600" b="1" dirty="0"/>
              <a:t> melting and boiling</a:t>
            </a:r>
            <a:r>
              <a:rPr lang="en-CA" sz="3600" dirty="0"/>
              <a:t> points than metals. </a:t>
            </a:r>
          </a:p>
          <a:p>
            <a:r>
              <a:rPr lang="en-CA" sz="3600" i="1" dirty="0">
                <a:solidFill>
                  <a:srgbClr val="FF0000"/>
                </a:solidFill>
              </a:rPr>
              <a:t>The one exception to this is carbon. </a:t>
            </a:r>
          </a:p>
          <a:p>
            <a:r>
              <a:rPr lang="en-CA" sz="3600" b="1" u="sng" dirty="0"/>
              <a:t>Low</a:t>
            </a:r>
            <a:r>
              <a:rPr lang="en-CA" sz="3600" dirty="0"/>
              <a:t> luster (dull, not shiny)</a:t>
            </a:r>
          </a:p>
          <a:p>
            <a:r>
              <a:rPr lang="en-CA" sz="3600" dirty="0"/>
              <a:t>Solid non-metals are </a:t>
            </a:r>
            <a:r>
              <a:rPr lang="en-CA" sz="3600" b="1" u="sng" dirty="0"/>
              <a:t>brittle</a:t>
            </a:r>
            <a:r>
              <a:rPr lang="en-CA" sz="3600" dirty="0"/>
              <a:t> </a:t>
            </a:r>
            <a:r>
              <a:rPr lang="en-CA" dirty="0"/>
              <a:t>(</a:t>
            </a:r>
            <a:r>
              <a:rPr lang="en-CA" sz="3600" dirty="0"/>
              <a:t>break easily)</a:t>
            </a:r>
          </a:p>
          <a:p>
            <a:r>
              <a:rPr lang="en-CA" sz="2800" dirty="0"/>
              <a:t>Many are </a:t>
            </a:r>
            <a:r>
              <a:rPr lang="en-CA" sz="2800" b="1" u="sng" dirty="0"/>
              <a:t>gas </a:t>
            </a:r>
            <a:r>
              <a:rPr lang="en-CA" sz="2800" dirty="0"/>
              <a:t>at room temp (hydrogen, oxygen, nitrogen) </a:t>
            </a:r>
          </a:p>
          <a:p>
            <a:pPr marL="0" indent="0">
              <a:buNone/>
            </a:pPr>
            <a:endParaRPr lang="en-C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88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Metalloids or Semi-Metals</a:t>
            </a:r>
          </a:p>
        </p:txBody>
      </p:sp>
      <p:pic>
        <p:nvPicPr>
          <p:cNvPr id="3074" name="Picture 2" descr="Image result for metallo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70" y="2204864"/>
            <a:ext cx="95816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16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Metalloids or Semi-metals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Have some qualities of </a:t>
            </a:r>
            <a:r>
              <a:rPr lang="en-CA" sz="3600" b="1" u="sng" dirty="0"/>
              <a:t>both</a:t>
            </a:r>
            <a:r>
              <a:rPr lang="en-CA" sz="3600" dirty="0"/>
              <a:t> metals and non-metals.</a:t>
            </a:r>
          </a:p>
          <a:p>
            <a:r>
              <a:rPr lang="en-CA" sz="3600" dirty="0"/>
              <a:t>Often look like metals but behave like nonmetals.</a:t>
            </a:r>
          </a:p>
          <a:p>
            <a:r>
              <a:rPr lang="en-CA" sz="3600" dirty="0"/>
              <a:t>They are solids at room temperature</a:t>
            </a:r>
          </a:p>
          <a:p>
            <a:r>
              <a:rPr lang="en-CA" sz="3600" dirty="0"/>
              <a:t>Can be either shiny or dull.</a:t>
            </a:r>
          </a:p>
          <a:p>
            <a:r>
              <a:rPr lang="en-CA" sz="3600" dirty="0"/>
              <a:t>Can conduct heat and electricity better than non-metals but not as well as metals.</a:t>
            </a:r>
          </a:p>
          <a:p>
            <a:r>
              <a:rPr lang="en-CA" sz="3600" dirty="0"/>
              <a:t>Not very ductile or malleable. Brittle – break easily</a:t>
            </a:r>
          </a:p>
          <a:p>
            <a:r>
              <a:rPr lang="en-CA" sz="3600" dirty="0"/>
              <a:t>Examples include: </a:t>
            </a:r>
            <a:r>
              <a:rPr lang="en-CA" sz="3600" b="1" u="sng" dirty="0"/>
              <a:t>silicon, </a:t>
            </a:r>
            <a:r>
              <a:rPr lang="en-CA" sz="3600" dirty="0"/>
              <a:t>boron, arsenic.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638ED-C98E-1B20-E2B5-48EA5462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161" y="3923619"/>
            <a:ext cx="2305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00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98A0-DA3F-AAD3-877E-0838A59C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to Metalloids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22ED-950A-32C5-EA1A-61452DDE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most useful property of metalloids: they are </a:t>
            </a:r>
            <a:r>
              <a:rPr lang="en-US" b="1" i="0" u="sng" dirty="0">
                <a:solidFill>
                  <a:srgbClr val="040C28"/>
                </a:solidFill>
                <a:effectLst/>
                <a:latin typeface="Google Sans"/>
              </a:rPr>
              <a:t>semiconductors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Important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in electronics. </a:t>
            </a: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act as both metals and nonmetals under different conditions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703F-80BF-44B4-9EC6-EDDF2C8C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60" y="3120231"/>
            <a:ext cx="48482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5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8A5B-69E2-4D3E-9952-610435C4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Uses of Metalloids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F189-5677-440D-A549-ABBB07B7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3333750"/>
            <a:ext cx="11620500" cy="4351338"/>
          </a:xfrm>
        </p:spPr>
        <p:txBody>
          <a:bodyPr>
            <a:normAutofit/>
          </a:bodyPr>
          <a:lstStyle/>
          <a:p>
            <a:r>
              <a:rPr lang="en-CA" sz="3600" dirty="0"/>
              <a:t>Metalloids are </a:t>
            </a:r>
            <a:r>
              <a:rPr lang="en-CA" sz="3600" i="1" dirty="0">
                <a:solidFill>
                  <a:srgbClr val="FF0000"/>
                </a:solidFill>
              </a:rPr>
              <a:t>semiconductors</a:t>
            </a:r>
            <a:r>
              <a:rPr lang="en-CA" sz="3600" dirty="0"/>
              <a:t> - important in </a:t>
            </a:r>
            <a:r>
              <a:rPr lang="en-CA" sz="3600" b="1" u="sng" dirty="0"/>
              <a:t>electronics</a:t>
            </a:r>
          </a:p>
          <a:p>
            <a:r>
              <a:rPr lang="en-CA" sz="3600" i="1" dirty="0"/>
              <a:t>Antimony is used as a flame retardant in plastics and other materials.</a:t>
            </a:r>
          </a:p>
          <a:p>
            <a:r>
              <a:rPr lang="en-CA" sz="3600" b="1" i="1" dirty="0"/>
              <a:t>Boron</a:t>
            </a:r>
            <a:r>
              <a:rPr lang="en-CA" sz="3600" i="1" dirty="0"/>
              <a:t> is used as a bonding agent in magnets and other chemical substances</a:t>
            </a:r>
          </a:p>
        </p:txBody>
      </p:sp>
      <p:pic>
        <p:nvPicPr>
          <p:cNvPr id="1026" name="Picture 2" descr="Image result for semiconductor">
            <a:extLst>
              <a:ext uri="{FF2B5EF4-FFF2-40B4-BE49-F238E27FC236}">
                <a16:creationId xmlns:a16="http://schemas.microsoft.com/office/drawing/2014/main" id="{7BE9B73C-0766-4189-9889-C6A839BF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25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3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History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7" y="1600200"/>
            <a:ext cx="9624203" cy="4925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 dirty="0"/>
              <a:t>Alchemists believed what the Greeks had, that all substances in the world were composed of: </a:t>
            </a:r>
            <a:endParaRPr lang="en-CA" sz="3200" dirty="0">
              <a:cs typeface="Calibri"/>
            </a:endParaRPr>
          </a:p>
          <a:p>
            <a:pPr lvl="5"/>
            <a:r>
              <a:rPr lang="en-CA" sz="4000" dirty="0"/>
              <a:t>Fire</a:t>
            </a:r>
          </a:p>
          <a:p>
            <a:pPr lvl="5"/>
            <a:r>
              <a:rPr lang="en-CA" sz="4000" dirty="0"/>
              <a:t>Earth</a:t>
            </a:r>
          </a:p>
          <a:p>
            <a:pPr lvl="5"/>
            <a:r>
              <a:rPr lang="en-CA" sz="4000" dirty="0"/>
              <a:t>Air </a:t>
            </a:r>
          </a:p>
          <a:p>
            <a:pPr lvl="5"/>
            <a:r>
              <a:rPr lang="en-CA" sz="4000" dirty="0"/>
              <a:t>Water</a:t>
            </a:r>
          </a:p>
          <a:p>
            <a:pPr lvl="5"/>
            <a:r>
              <a:rPr lang="en-CA" dirty="0">
                <a:hlinkClick r:id="rId3"/>
              </a:rPr>
              <a:t>https://www.youtube.com/watch?v=O-48znAg7VE</a:t>
            </a:r>
            <a:endParaRPr lang="en-CA" dirty="0"/>
          </a:p>
        </p:txBody>
      </p:sp>
      <p:pic>
        <p:nvPicPr>
          <p:cNvPr id="1026" name="Picture 2" descr="Image result for fire water air eart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0"/>
          <a:stretch/>
        </p:blipFill>
        <p:spPr bwMode="auto">
          <a:xfrm>
            <a:off x="7420543" y="2448662"/>
            <a:ext cx="4372873" cy="44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0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EDF8-B88C-BEDD-F738-CCE602B6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9964-95A1-AB98-9B60-D14B6A11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Silicon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 is one of the most important materials used to make electronics such as computers and mobile phones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 semiconductor substance lies between the conductor and insulator.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It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controls the flow of electric current in electronic equipment.</a:t>
            </a:r>
          </a:p>
          <a:p>
            <a:endParaRPr lang="en-US" b="0" i="0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en-US" dirty="0">
                <a:hlinkClick r:id="rId2"/>
              </a:rPr>
              <a:t>https://www.youtube.com/watch?v=aKPmQTj9BzA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Metalloids | CK-12 Foundation">
            <a:extLst>
              <a:ext uri="{FF2B5EF4-FFF2-40B4-BE49-F238E27FC236}">
                <a16:creationId xmlns:a16="http://schemas.microsoft.com/office/drawing/2014/main" id="{F0AE8BB1-860D-80DF-EA85-C27995C1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4541"/>
            <a:ext cx="5151120" cy="25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26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Hydrogen: NOT a METAL!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1769" cy="4351338"/>
          </a:xfrm>
        </p:spPr>
        <p:txBody>
          <a:bodyPr>
            <a:noAutofit/>
          </a:bodyPr>
          <a:lstStyle/>
          <a:p>
            <a:r>
              <a:rPr lang="en-CA" sz="3600" dirty="0"/>
              <a:t>Usually placed on the left side of PT, but is a </a:t>
            </a:r>
            <a:r>
              <a:rPr lang="en-CA" sz="3600" b="1" u="sng" dirty="0"/>
              <a:t>non-metal</a:t>
            </a:r>
            <a:r>
              <a:rPr lang="en-CA" sz="3600" dirty="0"/>
              <a:t>.</a:t>
            </a:r>
          </a:p>
          <a:p>
            <a:r>
              <a:rPr lang="en-CA" sz="3600" dirty="0">
                <a:solidFill>
                  <a:schemeClr val="bg2"/>
                </a:solidFill>
              </a:rPr>
              <a:t>Can either </a:t>
            </a:r>
            <a:r>
              <a:rPr lang="en-CA" sz="3600" b="1" u="sng" dirty="0">
                <a:solidFill>
                  <a:schemeClr val="bg2"/>
                </a:solidFill>
              </a:rPr>
              <a:t>lose</a:t>
            </a:r>
            <a:r>
              <a:rPr lang="en-CA" sz="3600" u="sng" dirty="0">
                <a:solidFill>
                  <a:schemeClr val="bg2"/>
                </a:solidFill>
              </a:rPr>
              <a:t> </a:t>
            </a:r>
            <a:r>
              <a:rPr lang="en-CA" sz="3600" dirty="0">
                <a:solidFill>
                  <a:schemeClr val="bg2"/>
                </a:solidFill>
              </a:rPr>
              <a:t>or </a:t>
            </a:r>
            <a:r>
              <a:rPr lang="en-CA" sz="3600" b="1" u="sng" dirty="0">
                <a:solidFill>
                  <a:schemeClr val="bg2"/>
                </a:solidFill>
              </a:rPr>
              <a:t>gain</a:t>
            </a:r>
            <a:r>
              <a:rPr lang="en-CA" sz="3600" dirty="0">
                <a:solidFill>
                  <a:schemeClr val="bg2"/>
                </a:solidFill>
              </a:rPr>
              <a:t> an electron</a:t>
            </a:r>
          </a:p>
          <a:p>
            <a:r>
              <a:rPr lang="en-CA" sz="3600" dirty="0">
                <a:solidFill>
                  <a:schemeClr val="bg2"/>
                </a:solidFill>
              </a:rPr>
              <a:t>Often called a </a:t>
            </a:r>
            <a:r>
              <a:rPr lang="en-CA" sz="3600" b="1" u="sng" dirty="0">
                <a:solidFill>
                  <a:schemeClr val="bg2"/>
                </a:solidFill>
              </a:rPr>
              <a:t>proton</a:t>
            </a:r>
          </a:p>
          <a:p>
            <a:r>
              <a:rPr lang="en-CA" sz="3600" dirty="0">
                <a:solidFill>
                  <a:schemeClr val="bg2"/>
                </a:solidFill>
              </a:rPr>
              <a:t>Smallest and </a:t>
            </a:r>
            <a:r>
              <a:rPr lang="en-CA" sz="3600" b="1" u="sng" dirty="0">
                <a:solidFill>
                  <a:schemeClr val="bg2"/>
                </a:solidFill>
              </a:rPr>
              <a:t>lightest </a:t>
            </a:r>
            <a:r>
              <a:rPr lang="en-CA" sz="3600" dirty="0">
                <a:solidFill>
                  <a:schemeClr val="bg2"/>
                </a:solidFill>
              </a:rPr>
              <a:t>element, </a:t>
            </a:r>
          </a:p>
          <a:p>
            <a:r>
              <a:rPr lang="en-CA" sz="3600" dirty="0">
                <a:solidFill>
                  <a:schemeClr val="bg2"/>
                </a:solidFill>
              </a:rPr>
              <a:t>Colourless, odorless, tasteless, highly </a:t>
            </a:r>
            <a:r>
              <a:rPr lang="en-CA" sz="3600" b="1" u="sng" dirty="0">
                <a:solidFill>
                  <a:schemeClr val="bg2"/>
                </a:solidFill>
              </a:rPr>
              <a:t>flammable</a:t>
            </a:r>
            <a:r>
              <a:rPr lang="en-CA" sz="3600" dirty="0">
                <a:solidFill>
                  <a:schemeClr val="bg2"/>
                </a:solidFill>
              </a:rPr>
              <a:t> gas</a:t>
            </a:r>
          </a:p>
          <a:p>
            <a:r>
              <a:rPr lang="en-CA" sz="3600" dirty="0">
                <a:solidFill>
                  <a:schemeClr val="bg2"/>
                </a:solidFill>
              </a:rPr>
              <a:t>Most </a:t>
            </a:r>
            <a:r>
              <a:rPr lang="en-CA" sz="3600" b="1" u="sng" dirty="0">
                <a:solidFill>
                  <a:schemeClr val="bg2"/>
                </a:solidFill>
              </a:rPr>
              <a:t>abundant</a:t>
            </a:r>
            <a:r>
              <a:rPr lang="en-CA" sz="3600" dirty="0">
                <a:solidFill>
                  <a:schemeClr val="bg2"/>
                </a:solidFill>
              </a:rPr>
              <a:t> (plentiful) element on Earth (Makes up over 90 % of the atoms in the universe).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2050" name="Picture 2" descr="Bohr Model Of Scientific Hydrogen Atom Vector. Structure ...">
            <a:extLst>
              <a:ext uri="{FF2B5EF4-FFF2-40B4-BE49-F238E27FC236}">
                <a16:creationId xmlns:a16="http://schemas.microsoft.com/office/drawing/2014/main" id="{C392C61F-758D-23BD-3BA2-1688988DF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5"/>
          <a:stretch/>
        </p:blipFill>
        <p:spPr bwMode="auto">
          <a:xfrm>
            <a:off x="9267776" y="0"/>
            <a:ext cx="2086024" cy="19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68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2789-0F76-3D1F-7941-97C04943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Hindenburg Disaster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C4780-E090-1664-47AF-8317CF7D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825624"/>
            <a:ext cx="5078436" cy="5032375"/>
          </a:xfrm>
        </p:spPr>
        <p:txBody>
          <a:bodyPr>
            <a:normAutofit fontScale="70000" lnSpcReduction="20000"/>
          </a:bodyPr>
          <a:lstStyle/>
          <a:p>
            <a:r>
              <a:rPr lang="en-US" b="0" i="0" dirty="0">
                <a:effectLst/>
              </a:rPr>
              <a:t>The </a:t>
            </a:r>
            <a:r>
              <a:rPr lang="en-US" b="1" i="0" dirty="0">
                <a:effectLst/>
              </a:rPr>
              <a:t>Hindenburg disaster</a:t>
            </a:r>
            <a:r>
              <a:rPr lang="en-US" b="0" i="0" dirty="0">
                <a:effectLst/>
              </a:rPr>
              <a:t> was an airship accident that occurred on May 6, 1937, in Manchester Township, New Jersey, US. </a:t>
            </a:r>
          </a:p>
          <a:p>
            <a:r>
              <a:rPr lang="en-US" dirty="0"/>
              <a:t>T</a:t>
            </a:r>
            <a:r>
              <a:rPr lang="en-US" b="0" i="0" dirty="0">
                <a:effectLst/>
              </a:rPr>
              <a:t>he Hindenburg had been designed to use the </a:t>
            </a:r>
            <a:r>
              <a:rPr lang="en-US" b="0" i="1" dirty="0">
                <a:effectLst/>
              </a:rPr>
              <a:t>inert</a:t>
            </a:r>
            <a:r>
              <a:rPr lang="en-US" b="0" i="0" dirty="0">
                <a:effectLst/>
              </a:rPr>
              <a:t> gas helium, but Germany was unable to acquire the quantities needed to operate a fleet of airships.</a:t>
            </a:r>
          </a:p>
          <a:p>
            <a:r>
              <a:rPr lang="en-US" b="0" i="0" dirty="0">
                <a:effectLst/>
              </a:rPr>
              <a:t>Hindenburg disaster was caused by </a:t>
            </a:r>
            <a:r>
              <a:rPr lang="en-US" b="1" i="0" dirty="0">
                <a:effectLst/>
              </a:rPr>
              <a:t>an electrostatic discharge (i.e., a spark) that ignited leaking hydrogen</a:t>
            </a:r>
            <a:r>
              <a:rPr lang="en-US" b="0" i="0" dirty="0">
                <a:effectLst/>
              </a:rPr>
              <a:t>.</a:t>
            </a:r>
          </a:p>
          <a:p>
            <a:r>
              <a:rPr lang="en-US" b="0" i="0" dirty="0">
                <a:effectLst/>
              </a:rPr>
              <a:t>of the 97 passengers and crew on board, </a:t>
            </a:r>
            <a:r>
              <a:rPr lang="en-US" b="1" i="0" dirty="0">
                <a:effectLst/>
              </a:rPr>
              <a:t>62 survived</a:t>
            </a:r>
            <a:r>
              <a:rPr lang="en-US" b="0" i="0" dirty="0">
                <a:effectLst/>
              </a:rPr>
              <a:t>. </a:t>
            </a:r>
            <a:endParaRPr lang="en-US" dirty="0"/>
          </a:p>
        </p:txBody>
      </p:sp>
      <p:pic>
        <p:nvPicPr>
          <p:cNvPr id="5" name="Picture 2" descr="Hindenburg Disaster - Real Footage (1937) | British Pathé - YouTube">
            <a:extLst>
              <a:ext uri="{FF2B5EF4-FFF2-40B4-BE49-F238E27FC236}">
                <a16:creationId xmlns:a16="http://schemas.microsoft.com/office/drawing/2014/main" id="{EA3264F4-7E1F-7D40-995C-AC1DD6D93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3312"/>
          <a:stretch/>
        </p:blipFill>
        <p:spPr bwMode="auto">
          <a:xfrm>
            <a:off x="5612567" y="1690688"/>
            <a:ext cx="57412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68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92B-F116-B8E1-7158-F7E89ED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139B-903C-3947-39F8-A7107304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Where on the periodic table can you find metals?  Non-metals? Metalloids?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metals and non-metals differ in their properties?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some properties of metals that make them good for electrical wiring? </a:t>
            </a:r>
          </a:p>
        </p:txBody>
      </p:sp>
    </p:spTree>
    <p:extLst>
      <p:ext uri="{BB962C8B-B14F-4D97-AF65-F5344CB8AC3E}">
        <p14:creationId xmlns:p14="http://schemas.microsoft.com/office/powerpoint/2010/main" val="1897818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Colour in your periodic table</a:t>
            </a:r>
          </a:p>
          <a:p>
            <a:pPr marL="0" indent="0">
              <a:buNone/>
            </a:pPr>
            <a:r>
              <a:rPr lang="en-CA" dirty="0"/>
              <a:t>Metals, nonmetals </a:t>
            </a:r>
            <a:r>
              <a:rPr lang="en-CA"/>
              <a:t>Worksheet –&gt; Go </a:t>
            </a:r>
            <a:r>
              <a:rPr lang="en-CA" dirty="0"/>
              <a:t>over in class</a:t>
            </a:r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  <a:p>
            <a:endParaRPr lang="en-CA" dirty="0"/>
          </a:p>
          <a:p>
            <a:pPr marL="0" indent="0">
              <a:buNone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734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A042-7895-40B3-8087-841B5250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CC156-727A-4845-9028-CDE98ADE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cs typeface="Calibri"/>
              </a:rPr>
              <a:t>Use pages 20-21 of WB to answer p22-23</a:t>
            </a:r>
            <a:endParaRPr lang="en-US" dirty="0"/>
          </a:p>
          <a:p>
            <a:r>
              <a:rPr lang="en-CA" dirty="0"/>
              <a:t>And ptable</a:t>
            </a:r>
            <a:r>
              <a:rPr lang="en-CA" dirty="0">
                <a:cs typeface="Calibri"/>
              </a:rPr>
              <a:t>.com interactive WS</a:t>
            </a:r>
          </a:p>
          <a:p>
            <a:endParaRPr lang="en-CA" dirty="0">
              <a:cs typeface="Calibri"/>
            </a:endParaRPr>
          </a:p>
          <a:p>
            <a:r>
              <a:rPr lang="en-CA">
                <a:cs typeface="Calibri"/>
              </a:rPr>
              <a:t>Element Song ASAP Science:</a:t>
            </a:r>
            <a:endParaRPr lang="en-CA" dirty="0">
              <a:cs typeface="Calibri"/>
            </a:endParaRPr>
          </a:p>
          <a:p>
            <a:r>
              <a:rPr lang="en-CA" dirty="0">
                <a:ea typeface="+mn-lt"/>
                <a:cs typeface="+mn-lt"/>
                <a:hlinkClick r:id="rId2"/>
              </a:rPr>
              <a:t>https://www.youtube.com/watch?v=rz4Dd1I_fX0</a:t>
            </a: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104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Aluminum </a:t>
            </a:r>
            <a:r>
              <a:rPr lang="en-US" dirty="0" err="1">
                <a:hlinkClick r:id="rId2"/>
              </a:rPr>
              <a:t>nad</a:t>
            </a:r>
            <a:r>
              <a:rPr lang="en-US" dirty="0">
                <a:hlinkClick r:id="rId2"/>
              </a:rPr>
              <a:t> mercury</a:t>
            </a:r>
          </a:p>
          <a:p>
            <a:r>
              <a:rPr lang="en-US" dirty="0">
                <a:hlinkClick r:id="rId2"/>
              </a:rPr>
              <a:t>https://www.youtube.com/watch?v=IrdYueB9pY4</a:t>
            </a:r>
            <a:endParaRPr lang="en-US" dirty="0"/>
          </a:p>
          <a:p>
            <a:r>
              <a:rPr lang="en-US" dirty="0"/>
              <a:t>Could </a:t>
            </a:r>
            <a:r>
              <a:rPr lang="en-US"/>
              <a:t>put these in compounds/reactions</a:t>
            </a:r>
            <a:endParaRPr lang="en-US" dirty="0"/>
          </a:p>
          <a:p>
            <a:r>
              <a:rPr lang="en-US" dirty="0"/>
              <a:t>Mercury and penny</a:t>
            </a:r>
          </a:p>
        </p:txBody>
      </p:sp>
    </p:spTree>
    <p:extLst>
      <p:ext uri="{BB962C8B-B14F-4D97-AF65-F5344CB8AC3E}">
        <p14:creationId xmlns:p14="http://schemas.microsoft.com/office/powerpoint/2010/main" val="1111306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who am i element funny">
            <a:extLst>
              <a:ext uri="{FF2B5EF4-FFF2-40B4-BE49-F238E27FC236}">
                <a16:creationId xmlns:a16="http://schemas.microsoft.com/office/drawing/2014/main" id="{FCA4BEFD-0867-4307-A763-659EE1CEF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/>
        </p:blipFill>
        <p:spPr bwMode="auto">
          <a:xfrm>
            <a:off x="2753977" y="643466"/>
            <a:ext cx="66840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9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o am i element funny">
            <a:extLst>
              <a:ext uri="{FF2B5EF4-FFF2-40B4-BE49-F238E27FC236}">
                <a16:creationId xmlns:a16="http://schemas.microsoft.com/office/drawing/2014/main" id="{EC11C4B0-9C70-47A1-A728-98E72E9F1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48" y="643467"/>
            <a:ext cx="56559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8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3F13-AB38-43B2-B7A8-9204D3BB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0"/>
            <a:ext cx="10515600" cy="1325563"/>
          </a:xfrm>
        </p:spPr>
        <p:txBody>
          <a:bodyPr/>
          <a:lstStyle/>
          <a:p>
            <a:r>
              <a:rPr lang="en-CA" dirty="0"/>
              <a:t>Antoine </a:t>
            </a:r>
            <a:r>
              <a:rPr lang="en-US" dirty="0">
                <a:cs typeface="Calibri Light"/>
              </a:rPr>
              <a:t>Lavoisier – the father of chemistry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05DF-B831-4130-AF5F-F2B58047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04" y="1451814"/>
            <a:ext cx="8559360" cy="54008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i="1" dirty="0">
                <a:cs typeface="Calibri"/>
              </a:rPr>
              <a:t> Scientists believed water was an 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element. </a:t>
            </a:r>
          </a:p>
          <a:p>
            <a:r>
              <a:rPr lang="en-US" sz="3200" b="1" i="1" dirty="0">
                <a:solidFill>
                  <a:srgbClr val="FF0000"/>
                </a:solidFill>
                <a:cs typeface="Calibri"/>
              </a:rPr>
              <a:t>Lavoisier 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discovered that water was a </a:t>
            </a:r>
            <a:r>
              <a:rPr lang="en-US" sz="3200" b="1" i="1" dirty="0">
                <a:solidFill>
                  <a:srgbClr val="FF0000"/>
                </a:solidFill>
                <a:cs typeface="Calibri"/>
              </a:rPr>
              <a:t>compound</a:t>
            </a:r>
            <a:r>
              <a:rPr lang="en-US" sz="3200" i="1" dirty="0">
                <a:solidFill>
                  <a:srgbClr val="FF0000"/>
                </a:solidFill>
                <a:cs typeface="Calibri"/>
              </a:rPr>
              <a:t> made of hydrogen and oxygen. </a:t>
            </a:r>
          </a:p>
          <a:p>
            <a:r>
              <a:rPr lang="en-US" sz="1600" b="0" i="0" dirty="0">
                <a:solidFill>
                  <a:schemeClr val="accent1"/>
                </a:solidFill>
                <a:effectLst/>
                <a:latin typeface="Google Sans"/>
              </a:rPr>
              <a:t>In June 1783, Antoine Lavoisier reacted oxygen with inflammable air, obtaining "water in a very pure state." </a:t>
            </a:r>
          </a:p>
          <a:p>
            <a:r>
              <a:rPr lang="en-US" sz="1600" b="0" i="0" dirty="0">
                <a:solidFill>
                  <a:schemeClr val="accent1"/>
                </a:solidFill>
                <a:effectLst/>
                <a:latin typeface="Google Sans"/>
              </a:rPr>
              <a:t>He concluded that water </a:t>
            </a:r>
            <a:r>
              <a:rPr lang="en-US" sz="1600" b="1" i="0" dirty="0">
                <a:solidFill>
                  <a:schemeClr val="accent1"/>
                </a:solidFill>
                <a:effectLst/>
                <a:latin typeface="Google Sans"/>
              </a:rPr>
              <a:t>was not an element </a:t>
            </a:r>
            <a:r>
              <a:rPr lang="en-US" sz="1600" b="0" i="0" dirty="0">
                <a:solidFill>
                  <a:schemeClr val="accent1"/>
                </a:solidFill>
                <a:effectLst/>
                <a:latin typeface="Google Sans"/>
              </a:rPr>
              <a:t>but a </a:t>
            </a:r>
            <a:r>
              <a:rPr lang="en-US" sz="1600" b="1" i="0" dirty="0">
                <a:solidFill>
                  <a:schemeClr val="accent1"/>
                </a:solidFill>
                <a:effectLst/>
                <a:latin typeface="Google Sans"/>
              </a:rPr>
              <a:t>compound of oxygen and inflammable air</a:t>
            </a:r>
            <a:r>
              <a:rPr lang="en-US" sz="1600" b="0" i="0" dirty="0">
                <a:solidFill>
                  <a:schemeClr val="accent1"/>
                </a:solidFill>
                <a:effectLst/>
                <a:latin typeface="Google Sans"/>
              </a:rPr>
              <a:t>,  (hydrogen). To support his claim, Lavoisier decomposed water into oxygen and inflammable air.</a:t>
            </a:r>
            <a:endParaRPr lang="en-US" sz="3200" i="1" dirty="0">
              <a:solidFill>
                <a:schemeClr val="accent1"/>
              </a:solidFill>
              <a:cs typeface="Calibri"/>
            </a:endParaRPr>
          </a:p>
          <a:p>
            <a:r>
              <a:rPr lang="en-US" sz="1800" i="1" dirty="0">
                <a:solidFill>
                  <a:schemeClr val="accent1"/>
                </a:solidFill>
                <a:cs typeface="Calibri"/>
              </a:rPr>
              <a:t>In 1777, he was the first to establish that sulfur was an element, not a compound. </a:t>
            </a:r>
          </a:p>
          <a:p>
            <a:r>
              <a:rPr lang="en-US" sz="1800" i="1" dirty="0">
                <a:solidFill>
                  <a:schemeClr val="accent1"/>
                </a:solidFill>
                <a:cs typeface="Calibri"/>
              </a:rPr>
              <a:t>He wrote the first extensive list of elements, and helped to reform chemical nomenclature.</a:t>
            </a:r>
          </a:p>
          <a:p>
            <a:r>
              <a:rPr lang="en-US" sz="1800" i="1" dirty="0">
                <a:solidFill>
                  <a:schemeClr val="accent1"/>
                </a:solidFill>
                <a:cs typeface="Calibri"/>
              </a:rPr>
              <a:t>In 1778, he named oxygen.</a:t>
            </a:r>
          </a:p>
          <a:p>
            <a:r>
              <a:rPr lang="en-US" sz="1800" i="1" dirty="0">
                <a:solidFill>
                  <a:schemeClr val="accent1"/>
                </a:solidFill>
                <a:cs typeface="Calibri"/>
              </a:rPr>
              <a:t>In 1783 he named hydrogen.</a:t>
            </a:r>
          </a:p>
          <a:p>
            <a:r>
              <a:rPr lang="en-US" sz="1800" i="1" dirty="0">
                <a:solidFill>
                  <a:schemeClr val="accent1"/>
                </a:solidFill>
                <a:cs typeface="Calibri"/>
              </a:rPr>
              <a:t>Also helped construct the metric system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21DDDD2-AEE2-4098-9D36-C85A57E1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10" y="1741503"/>
            <a:ext cx="3531232" cy="37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4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Beginnings of Modern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90" y="1600200"/>
            <a:ext cx="105156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i="1" dirty="0">
                <a:solidFill>
                  <a:schemeClr val="accent1"/>
                </a:solidFill>
              </a:rPr>
              <a:t>Early chemists began to recognize the existence of two types of pure substances:</a:t>
            </a:r>
            <a:endParaRPr lang="en-CA" i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accent1"/>
                </a:solidFill>
              </a:rPr>
              <a:t>              </a:t>
            </a:r>
            <a:r>
              <a:rPr lang="en-CA" i="1" u="sng" dirty="0">
                <a:solidFill>
                  <a:schemeClr val="accent1"/>
                </a:solidFill>
              </a:rPr>
              <a:t>Compounds</a:t>
            </a:r>
            <a:r>
              <a:rPr lang="en-CA" i="1" dirty="0">
                <a:solidFill>
                  <a:schemeClr val="accent1"/>
                </a:solidFill>
              </a:rPr>
              <a:t> and </a:t>
            </a:r>
            <a:r>
              <a:rPr lang="en-CA" i="1" u="sng" dirty="0">
                <a:solidFill>
                  <a:schemeClr val="accent1"/>
                </a:solidFill>
              </a:rPr>
              <a:t>elements</a:t>
            </a:r>
            <a:endParaRPr lang="en-CA" i="1" u="sng" dirty="0">
              <a:solidFill>
                <a:schemeClr val="accent1"/>
              </a:solidFill>
              <a:cs typeface="Calibri"/>
            </a:endParaRPr>
          </a:p>
          <a:p>
            <a:r>
              <a:rPr lang="en-CA" i="1" dirty="0">
                <a:solidFill>
                  <a:schemeClr val="accent1"/>
                </a:solidFill>
              </a:rPr>
              <a:t>And began to test many substances to see if they could be broken down</a:t>
            </a:r>
            <a:r>
              <a:rPr lang="en-CA" i="1" dirty="0">
                <a:solidFill>
                  <a:schemeClr val="accent1"/>
                </a:solidFill>
                <a:cs typeface="Calibri"/>
              </a:rPr>
              <a:t>.</a:t>
            </a:r>
          </a:p>
          <a:p>
            <a:endParaRPr lang="en-CA" i="1" dirty="0">
              <a:cs typeface="Calibri"/>
            </a:endParaRPr>
          </a:p>
          <a:p>
            <a:r>
              <a:rPr lang="en-CA" i="1" dirty="0"/>
              <a:t>If it could not be broken down </a:t>
            </a:r>
            <a:r>
              <a:rPr lang="en-CA" i="1" dirty="0">
                <a:sym typeface="Wingdings" panose="05000000000000000000" pitchFamily="2" charset="2"/>
              </a:rPr>
              <a:t> they found a new element</a:t>
            </a:r>
            <a:endParaRPr lang="en-CA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90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are elements named?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6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dirty="0"/>
              <a:t>Most have </a:t>
            </a:r>
            <a:r>
              <a:rPr lang="en-CA" b="1" u="sng" dirty="0"/>
              <a:t>Latin origins</a:t>
            </a:r>
            <a:r>
              <a:rPr lang="en-CA" dirty="0"/>
              <a:t>: </a:t>
            </a:r>
            <a:r>
              <a:rPr lang="en-CA" dirty="0" err="1"/>
              <a:t>plumbum</a:t>
            </a:r>
            <a:r>
              <a:rPr lang="en-CA" dirty="0"/>
              <a:t> is Lead </a:t>
            </a:r>
          </a:p>
          <a:p>
            <a:pPr marL="742950" indent="-742950">
              <a:buFont typeface="+mj-lt"/>
              <a:buAutoNum type="arabicPeriod"/>
            </a:pPr>
            <a:r>
              <a:rPr lang="en-CA" dirty="0"/>
              <a:t>Based on their special</a:t>
            </a:r>
            <a:r>
              <a:rPr lang="en-CA" b="1" dirty="0"/>
              <a:t> </a:t>
            </a:r>
            <a:r>
              <a:rPr lang="en-CA" b="1" u="sng" dirty="0"/>
              <a:t>properties</a:t>
            </a:r>
            <a:endParaRPr lang="en-CA" b="1" u="sng" dirty="0">
              <a:cs typeface="Calibri"/>
            </a:endParaRPr>
          </a:p>
          <a:p>
            <a:pPr marL="0" indent="0">
              <a:buNone/>
            </a:pPr>
            <a:r>
              <a:rPr lang="en-CA" i="1" dirty="0"/>
              <a:t>	</a:t>
            </a:r>
            <a:r>
              <a:rPr lang="en-CA" i="1" dirty="0" err="1"/>
              <a:t>Eg.</a:t>
            </a:r>
            <a:r>
              <a:rPr lang="en-CA" i="1" dirty="0"/>
              <a:t> “light giving” (phosphorous)</a:t>
            </a:r>
            <a:endParaRPr lang="en-CA" i="1" dirty="0">
              <a:cs typeface="Calibri"/>
            </a:endParaRPr>
          </a:p>
          <a:p>
            <a:pPr marL="0" indent="0">
              <a:buNone/>
            </a:pPr>
            <a:r>
              <a:rPr lang="en-CA" i="1" dirty="0"/>
              <a:t>	</a:t>
            </a:r>
            <a:r>
              <a:rPr lang="en-CA" i="1" dirty="0" err="1"/>
              <a:t>Eg</a:t>
            </a:r>
            <a:r>
              <a:rPr lang="en-CA" i="1" dirty="0"/>
              <a:t> “water forming” (hydrogen)</a:t>
            </a:r>
          </a:p>
          <a:p>
            <a:pPr marL="0" indent="0">
              <a:buNone/>
            </a:pPr>
            <a:r>
              <a:rPr lang="en-CA" i="1" dirty="0">
                <a:cs typeface="Calibri"/>
              </a:rPr>
              <a:t>	E.g. Mercury – </a:t>
            </a:r>
            <a:r>
              <a:rPr lang="en-CA" i="1" dirty="0" err="1">
                <a:cs typeface="Calibri"/>
              </a:rPr>
              <a:t>hydragyrum</a:t>
            </a:r>
            <a:r>
              <a:rPr lang="en-CA" i="1" dirty="0">
                <a:cs typeface="Calibri"/>
              </a:rPr>
              <a:t> "liquid silver</a:t>
            </a:r>
            <a:r>
              <a:rPr lang="en-CA" sz="3400" i="1" dirty="0">
                <a:cs typeface="Calibri"/>
              </a:rPr>
              <a:t>"</a:t>
            </a:r>
            <a:endParaRPr lang="en-CA" i="1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3. Some named after </a:t>
            </a:r>
            <a:r>
              <a:rPr lang="en-CA" b="1" u="sng" dirty="0"/>
              <a:t>scientists </a:t>
            </a:r>
            <a:r>
              <a:rPr lang="en-CA" dirty="0"/>
              <a:t>(</a:t>
            </a:r>
            <a:r>
              <a:rPr lang="en-CA" i="1" dirty="0"/>
              <a:t>einsteinium</a:t>
            </a:r>
            <a:r>
              <a:rPr lang="en-CA" dirty="0"/>
              <a:t>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4. Some named after </a:t>
            </a:r>
            <a:r>
              <a:rPr lang="en-CA" u="sng" dirty="0"/>
              <a:t> </a:t>
            </a:r>
            <a:r>
              <a:rPr lang="en-CA" b="1" u="sng" dirty="0"/>
              <a:t>Countries</a:t>
            </a:r>
            <a:r>
              <a:rPr lang="en-CA" u="sng" dirty="0"/>
              <a:t> </a:t>
            </a:r>
            <a:r>
              <a:rPr lang="en-CA" dirty="0"/>
              <a:t>(</a:t>
            </a:r>
            <a:r>
              <a:rPr lang="en-CA" i="1" dirty="0"/>
              <a:t>germanium</a:t>
            </a:r>
            <a:r>
              <a:rPr lang="en-CA" dirty="0"/>
              <a:t>), cities (</a:t>
            </a:r>
            <a:r>
              <a:rPr lang="en-CA" i="1" dirty="0"/>
              <a:t>berkelium</a:t>
            </a:r>
            <a:r>
              <a:rPr lang="en-CA" dirty="0"/>
              <a:t>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sz="3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25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i="1" dirty="0"/>
              <a:t>Swedish chemist Jons Jakob Berzelius  suggested </a:t>
            </a:r>
            <a:r>
              <a:rPr lang="en-CA" sz="3600" b="1" i="1" dirty="0"/>
              <a:t>symbolic system</a:t>
            </a:r>
            <a:r>
              <a:rPr lang="en-CA" sz="3600" i="1" dirty="0"/>
              <a:t> to describe all the elements using the letter of either their common name or Latin name. </a:t>
            </a:r>
          </a:p>
          <a:p>
            <a:pPr marL="0" indent="0">
              <a:buNone/>
            </a:pPr>
            <a:endParaRPr lang="en-CA" dirty="0">
              <a:cs typeface="Calibri"/>
            </a:endParaRPr>
          </a:p>
        </p:txBody>
      </p:sp>
      <p:pic>
        <p:nvPicPr>
          <p:cNvPr id="4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9F24C3D-67DF-43FD-AAB9-3F1B6DD5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041" y="1039483"/>
            <a:ext cx="3706483" cy="49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Each element begins with one capital letter </a:t>
            </a:r>
          </a:p>
          <a:p>
            <a:endParaRPr lang="en-US" dirty="0"/>
          </a:p>
          <a:p>
            <a:r>
              <a:rPr lang="en-CA" dirty="0"/>
              <a:t>Usually first letter of their common or  Latin name:</a:t>
            </a:r>
            <a:endParaRPr lang="en-CA" dirty="0">
              <a:cs typeface="Calibri"/>
            </a:endParaRPr>
          </a:p>
          <a:p>
            <a:endParaRPr lang="en-CA" dirty="0"/>
          </a:p>
          <a:p>
            <a:r>
              <a:rPr lang="en-CA" dirty="0"/>
              <a:t>Carbon    = </a:t>
            </a:r>
            <a:r>
              <a:rPr lang="en-CA" b="1" dirty="0"/>
              <a:t>C </a:t>
            </a:r>
            <a:endParaRPr lang="en-CA" b="1" dirty="0">
              <a:cs typeface="Calibri"/>
            </a:endParaRPr>
          </a:p>
          <a:p>
            <a:r>
              <a:rPr lang="en-CA" dirty="0"/>
              <a:t>Hydrogen  = </a:t>
            </a:r>
            <a:r>
              <a:rPr lang="en-CA" b="1" dirty="0"/>
              <a:t>H</a:t>
            </a:r>
            <a:endParaRPr lang="en-CA" b="1" dirty="0">
              <a:cs typeface="Calibri"/>
            </a:endParaRPr>
          </a:p>
          <a:p>
            <a:r>
              <a:rPr lang="en-CA" dirty="0"/>
              <a:t>Boron       =</a:t>
            </a:r>
            <a:r>
              <a:rPr lang="en-CA" b="1" dirty="0"/>
              <a:t> B </a:t>
            </a:r>
            <a:r>
              <a:rPr lang="en-CA" dirty="0"/>
              <a:t> 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65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4000" i="1" dirty="0"/>
              <a:t>If </a:t>
            </a:r>
            <a:r>
              <a:rPr lang="en-CA" dirty="0"/>
              <a:t>there is a second letter, it is</a:t>
            </a:r>
            <a:r>
              <a:rPr lang="en-CA" u="sng" dirty="0"/>
              <a:t> </a:t>
            </a:r>
            <a:r>
              <a:rPr lang="en-CA" b="1" dirty="0"/>
              <a:t>lower case :</a:t>
            </a:r>
            <a:endParaRPr lang="en-CA" b="1" dirty="0">
              <a:cs typeface="Calibri"/>
            </a:endParaRPr>
          </a:p>
          <a:p>
            <a:r>
              <a:rPr lang="en-CA" dirty="0"/>
              <a:t>Helium = </a:t>
            </a:r>
            <a:r>
              <a:rPr lang="en-CA" b="1" u="sng" dirty="0"/>
              <a:t>He</a:t>
            </a:r>
            <a:endParaRPr lang="en-CA" b="1" u="sng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r>
              <a:rPr lang="en-CA" dirty="0"/>
              <a:t>Calcium = </a:t>
            </a:r>
            <a:r>
              <a:rPr lang="en-CA" b="1" u="sng" dirty="0"/>
              <a:t>Ca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r>
              <a:rPr lang="en-CA" dirty="0">
                <a:cs typeface="Calibri"/>
              </a:rPr>
              <a:t>Lithium = </a:t>
            </a:r>
            <a:r>
              <a:rPr lang="en-CA" b="1" u="sng" dirty="0">
                <a:cs typeface="Calibri"/>
              </a:rPr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162425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1241</Words>
  <Application>Microsoft Office PowerPoint</Application>
  <PresentationFormat>Widescreen</PresentationFormat>
  <Paragraphs>169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Google Sans</vt:lpstr>
      <vt:lpstr>Arial</vt:lpstr>
      <vt:lpstr>Calibri</vt:lpstr>
      <vt:lpstr>Calibri Light</vt:lpstr>
      <vt:lpstr>Times New Roman</vt:lpstr>
      <vt:lpstr>Office Theme</vt:lpstr>
      <vt:lpstr>Elements: the building blocks of matter. NAMING AND CLASSIFYING  </vt:lpstr>
      <vt:lpstr>The History of Chemistry</vt:lpstr>
      <vt:lpstr>The History of Chemistry</vt:lpstr>
      <vt:lpstr>Antoine Lavoisier – the father of chemistry</vt:lpstr>
      <vt:lpstr>Beginnings of Modern Chemistry</vt:lpstr>
      <vt:lpstr>How are elements named?</vt:lpstr>
      <vt:lpstr>Symbols</vt:lpstr>
      <vt:lpstr>Symbols</vt:lpstr>
      <vt:lpstr>Symbols</vt:lpstr>
      <vt:lpstr>PowerPoint Presentation</vt:lpstr>
      <vt:lpstr>PowerPoint Presentation</vt:lpstr>
      <vt:lpstr>PowerPoint Presentation</vt:lpstr>
      <vt:lpstr>PowerPoint Presentation</vt:lpstr>
      <vt:lpstr>HOW ARE ELEMENTS CLASSIFIED?  </vt:lpstr>
      <vt:lpstr>Learning Goals</vt:lpstr>
      <vt:lpstr>How are Elements classified?</vt:lpstr>
      <vt:lpstr>PowerPoint Presentation</vt:lpstr>
      <vt:lpstr>PowerPoint Presentation</vt:lpstr>
      <vt:lpstr>Hydrogen is NOT a metal</vt:lpstr>
      <vt:lpstr>Metals</vt:lpstr>
      <vt:lpstr>Physical Properties of Metals</vt:lpstr>
      <vt:lpstr>Some metals react with acid, some don’t</vt:lpstr>
      <vt:lpstr>Chemical property of Metals</vt:lpstr>
      <vt:lpstr>Non metals</vt:lpstr>
      <vt:lpstr>Non-Metals</vt:lpstr>
      <vt:lpstr>Metalloids or Semi-Metals</vt:lpstr>
      <vt:lpstr>Metalloids or Semi-metals</vt:lpstr>
      <vt:lpstr>Unique to Metalloids</vt:lpstr>
      <vt:lpstr>Uses of Metalloids</vt:lpstr>
      <vt:lpstr>Semiconductor</vt:lpstr>
      <vt:lpstr>Hydrogen: NOT a METAL!</vt:lpstr>
      <vt:lpstr>Hindenburg Disaster</vt:lpstr>
      <vt:lpstr>Check your Understanding</vt:lpstr>
      <vt:lpstr>Practice: </vt:lpstr>
      <vt:lpstr>Homework</vt:lpstr>
      <vt:lpstr>Mercury</vt:lpstr>
      <vt:lpstr>PowerPoint Presentation</vt:lpstr>
      <vt:lpstr>PowerPoint Presentation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Metals, Non-Metals, Metaloids</dc:title>
  <dc:creator>Tammy Wilson</dc:creator>
  <cp:lastModifiedBy>Tammy Wilson</cp:lastModifiedBy>
  <cp:revision>343</cp:revision>
  <dcterms:created xsi:type="dcterms:W3CDTF">2018-10-23T18:07:51Z</dcterms:created>
  <dcterms:modified xsi:type="dcterms:W3CDTF">2024-01-21T21:41:07Z</dcterms:modified>
</cp:coreProperties>
</file>