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4" r:id="rId3"/>
    <p:sldId id="259" r:id="rId4"/>
    <p:sldId id="258" r:id="rId5"/>
    <p:sldId id="260" r:id="rId6"/>
    <p:sldId id="276" r:id="rId7"/>
    <p:sldId id="282" r:id="rId8"/>
    <p:sldId id="279" r:id="rId9"/>
    <p:sldId id="280" r:id="rId10"/>
    <p:sldId id="261" r:id="rId11"/>
    <p:sldId id="262" r:id="rId12"/>
    <p:sldId id="263" r:id="rId13"/>
    <p:sldId id="264" r:id="rId14"/>
    <p:sldId id="265" r:id="rId15"/>
    <p:sldId id="266" r:id="rId16"/>
    <p:sldId id="267" r:id="rId17"/>
    <p:sldId id="268" r:id="rId18"/>
    <p:sldId id="269" r:id="rId19"/>
    <p:sldId id="273" r:id="rId20"/>
    <p:sldId id="270" r:id="rId21"/>
    <p:sldId id="271"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00" autoAdjust="0"/>
    <p:restoredTop sz="94660"/>
  </p:normalViewPr>
  <p:slideViewPr>
    <p:cSldViewPr snapToGrid="0">
      <p:cViewPr varScale="1">
        <p:scale>
          <a:sx n="34" d="100"/>
          <a:sy n="34" d="100"/>
        </p:scale>
        <p:origin x="-84" y="-7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965C7-8CC2-4199-ABD2-4D99FA9234B5}" type="datetimeFigureOut">
              <a:rPr lang="en-CA" smtClean="0"/>
              <a:pPr/>
              <a:t>2018-01-21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1BCE7-9E15-4C2E-992C-09BA3444F964}" type="slidenum">
              <a:rPr lang="en-CA" smtClean="0"/>
              <a:pPr/>
              <a:t>‹#›</a:t>
            </a:fld>
            <a:endParaRPr lang="en-CA"/>
          </a:p>
        </p:txBody>
      </p:sp>
    </p:spTree>
    <p:extLst>
      <p:ext uri="{BB962C8B-B14F-4D97-AF65-F5344CB8AC3E}">
        <p14:creationId xmlns:p14="http://schemas.microsoft.com/office/powerpoint/2010/main" xmlns="" val="13279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Outbreaks of disease kills large numbers of population but there</a:t>
            </a:r>
            <a:r>
              <a:rPr lang="en-CA" baseline="0" dirty="0" smtClean="0"/>
              <a:t> is always a few who were able to fight it. They survived and reproduced, passing on their ability to fight the disease to their children, strengthening the population. </a:t>
            </a:r>
            <a:endParaRPr lang="en-CA" dirty="0"/>
          </a:p>
        </p:txBody>
      </p:sp>
      <p:sp>
        <p:nvSpPr>
          <p:cNvPr id="4" name="Slide Number Placeholder 3"/>
          <p:cNvSpPr>
            <a:spLocks noGrp="1"/>
          </p:cNvSpPr>
          <p:nvPr>
            <p:ph type="sldNum" sz="quarter" idx="10"/>
          </p:nvPr>
        </p:nvSpPr>
        <p:spPr/>
        <p:txBody>
          <a:bodyPr/>
          <a:lstStyle/>
          <a:p>
            <a:fld id="{414F2A18-5783-4FBC-AC33-4AA1EEC7436D}" type="slidenum">
              <a:rPr lang="en-CA" smtClean="0"/>
              <a:pPr/>
              <a:t>20</a:t>
            </a:fld>
            <a:endParaRPr lang="en-CA"/>
          </a:p>
        </p:txBody>
      </p:sp>
    </p:spTree>
    <p:extLst>
      <p:ext uri="{BB962C8B-B14F-4D97-AF65-F5344CB8AC3E}">
        <p14:creationId xmlns:p14="http://schemas.microsoft.com/office/powerpoint/2010/main" xmlns="" val="40174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3735094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2113528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992520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914400" y="1981200"/>
            <a:ext cx="10363200" cy="4114800"/>
          </a:xfrm>
        </p:spPr>
        <p:txBody>
          <a:bodyPr/>
          <a:lstStyle/>
          <a:p>
            <a:endParaRPr lang="en-CA"/>
          </a:p>
        </p:txBody>
      </p:sp>
      <p:sp>
        <p:nvSpPr>
          <p:cNvPr id="4" name="Date Placeholder 3"/>
          <p:cNvSpPr>
            <a:spLocks noGrp="1"/>
          </p:cNvSpPr>
          <p:nvPr>
            <p:ph type="dt" sz="half" idx="10"/>
          </p:nvPr>
        </p:nvSpPr>
        <p:spPr>
          <a:xfrm>
            <a:off x="914400" y="6248400"/>
            <a:ext cx="2540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0DD8E53B-C98E-4707-8AC3-D4AAB30EFC5C}" type="slidenum">
              <a:rPr lang="en-US" altLang="en-US"/>
              <a:pPr/>
              <a:t>‹#›</a:t>
            </a:fld>
            <a:endParaRPr lang="en-US" altLang="en-US"/>
          </a:p>
        </p:txBody>
      </p:sp>
    </p:spTree>
    <p:extLst>
      <p:ext uri="{BB962C8B-B14F-4D97-AF65-F5344CB8AC3E}">
        <p14:creationId xmlns:p14="http://schemas.microsoft.com/office/powerpoint/2010/main" xmlns="" val="238795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326048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285455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3333821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3849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245925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73203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4864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2C0FBB-0E24-4F5A-AE84-DD75993FD47F}" type="datetimeFigureOut">
              <a:rPr lang="en-CA" smtClean="0"/>
              <a:pPr/>
              <a:t>2018-01-21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3355586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C0FBB-0E24-4F5A-AE84-DD75993FD47F}" type="datetimeFigureOut">
              <a:rPr lang="en-CA" smtClean="0"/>
              <a:pPr/>
              <a:t>2018-01-21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DC16C-17F8-4429-98E9-8E7ECA9AB634}" type="slidenum">
              <a:rPr lang="en-CA" smtClean="0"/>
              <a:pPr/>
              <a:t>‹#›</a:t>
            </a:fld>
            <a:endParaRPr lang="en-CA"/>
          </a:p>
        </p:txBody>
      </p:sp>
    </p:spTree>
    <p:extLst>
      <p:ext uri="{BB962C8B-B14F-4D97-AF65-F5344CB8AC3E}">
        <p14:creationId xmlns:p14="http://schemas.microsoft.com/office/powerpoint/2010/main" xmlns="" val="3382623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Sexual Reproduction Enhances Genetic Diversity </a:t>
            </a:r>
          </a:p>
        </p:txBody>
      </p:sp>
      <p:sp>
        <p:nvSpPr>
          <p:cNvPr id="3" name="Subtitle 2"/>
          <p:cNvSpPr>
            <a:spLocks noGrp="1"/>
          </p:cNvSpPr>
          <p:nvPr>
            <p:ph type="subTitle" idx="1"/>
          </p:nvPr>
        </p:nvSpPr>
        <p:spPr/>
        <p:txBody>
          <a:bodyPr/>
          <a:lstStyle/>
          <a:p>
            <a:r>
              <a:rPr lang="en-CA" dirty="0" smtClean="0"/>
              <a:t> </a:t>
            </a:r>
            <a:endParaRPr lang="en-CA" dirty="0"/>
          </a:p>
        </p:txBody>
      </p:sp>
    </p:spTree>
    <p:extLst>
      <p:ext uri="{BB962C8B-B14F-4D97-AF65-F5344CB8AC3E}">
        <p14:creationId xmlns:p14="http://schemas.microsoft.com/office/powerpoint/2010/main" xmlns="" val="877405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Genetic Diversity</a:t>
            </a:r>
          </a:p>
        </p:txBody>
      </p:sp>
      <p:sp>
        <p:nvSpPr>
          <p:cNvPr id="3" name="Content Placeholder 2"/>
          <p:cNvSpPr>
            <a:spLocks noGrp="1"/>
          </p:cNvSpPr>
          <p:nvPr>
            <p:ph idx="1"/>
          </p:nvPr>
        </p:nvSpPr>
        <p:spPr/>
        <p:txBody>
          <a:bodyPr/>
          <a:lstStyle/>
          <a:p>
            <a:r>
              <a:rPr lang="en-CA" dirty="0" smtClean="0"/>
              <a:t>Trait Treasure Hunt</a:t>
            </a:r>
            <a:endParaRPr lang="en-CA" dirty="0"/>
          </a:p>
        </p:txBody>
      </p:sp>
    </p:spTree>
    <p:extLst>
      <p:ext uri="{BB962C8B-B14F-4D97-AF65-F5344CB8AC3E}">
        <p14:creationId xmlns:p14="http://schemas.microsoft.com/office/powerpoint/2010/main" xmlns="" val="4021016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Genetic Diversity</a:t>
            </a:r>
            <a:endParaRPr lang="en-CA" dirty="0"/>
          </a:p>
        </p:txBody>
      </p:sp>
      <p:sp>
        <p:nvSpPr>
          <p:cNvPr id="3" name="Content Placeholder 2"/>
          <p:cNvSpPr>
            <a:spLocks noGrp="1"/>
          </p:cNvSpPr>
          <p:nvPr>
            <p:ph idx="1"/>
          </p:nvPr>
        </p:nvSpPr>
        <p:spPr>
          <a:xfrm>
            <a:off x="838200" y="1384663"/>
            <a:ext cx="10515600" cy="4792300"/>
          </a:xfrm>
        </p:spPr>
        <p:txBody>
          <a:bodyPr/>
          <a:lstStyle/>
          <a:p>
            <a:pPr marL="0" indent="0">
              <a:buNone/>
            </a:pPr>
            <a:r>
              <a:rPr lang="en-CA" dirty="0" err="1" smtClean="0"/>
              <a:t>Eg</a:t>
            </a:r>
            <a:r>
              <a:rPr lang="en-CA" dirty="0" smtClean="0"/>
              <a:t>. in humans, homologous chromosomes may contain two different alleles for the gene that controls the shape of the hairline: one chromosome has the allele for a widow’s peak and the another has the allele for a straight hairline.</a:t>
            </a:r>
          </a:p>
          <a:p>
            <a:pPr marL="0" indent="0">
              <a:buNone/>
            </a:pPr>
            <a:r>
              <a:rPr lang="en-CA" dirty="0" smtClean="0"/>
              <a:t> </a:t>
            </a:r>
            <a:endParaRPr lang="en-CA" dirty="0"/>
          </a:p>
          <a:p>
            <a:endParaRPr lang="en-CA" dirty="0"/>
          </a:p>
        </p:txBody>
      </p:sp>
      <p:pic>
        <p:nvPicPr>
          <p:cNvPr id="7170" name="Picture 2" descr="Image result for homologous chromosomes with different alleles hairline"/>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19531" b="17728"/>
          <a:stretch/>
        </p:blipFill>
        <p:spPr bwMode="auto">
          <a:xfrm>
            <a:off x="2780211" y="3319446"/>
            <a:ext cx="6631578" cy="31205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6117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Dominance</a:t>
            </a:r>
            <a:endParaRPr lang="en-CA" dirty="0"/>
          </a:p>
        </p:txBody>
      </p:sp>
      <p:sp>
        <p:nvSpPr>
          <p:cNvPr id="3" name="Content Placeholder 2"/>
          <p:cNvSpPr>
            <a:spLocks noGrp="1"/>
          </p:cNvSpPr>
          <p:nvPr>
            <p:ph idx="1"/>
          </p:nvPr>
        </p:nvSpPr>
        <p:spPr>
          <a:xfrm>
            <a:off x="838200" y="1882775"/>
            <a:ext cx="10515600" cy="4351338"/>
          </a:xfrm>
        </p:spPr>
        <p:txBody>
          <a:bodyPr>
            <a:normAutofit/>
          </a:bodyPr>
          <a:lstStyle/>
          <a:p>
            <a:r>
              <a:rPr lang="en-CA" sz="3200" dirty="0" smtClean="0"/>
              <a:t>The allele for a widows peak is </a:t>
            </a:r>
            <a:r>
              <a:rPr lang="en-CA" sz="3200" b="1" dirty="0" smtClean="0"/>
              <a:t>dominant</a:t>
            </a:r>
            <a:r>
              <a:rPr lang="en-CA" sz="3200" dirty="0" smtClean="0"/>
              <a:t> </a:t>
            </a:r>
          </a:p>
          <a:p>
            <a:r>
              <a:rPr lang="en-CA" sz="3200" dirty="0" smtClean="0"/>
              <a:t>A </a:t>
            </a:r>
            <a:r>
              <a:rPr lang="en-CA" sz="3200" b="1" dirty="0" smtClean="0"/>
              <a:t>dominant allele </a:t>
            </a:r>
            <a:r>
              <a:rPr lang="en-CA" sz="3200" dirty="0" smtClean="0"/>
              <a:t>will express its trait (the trait will show up in the person’s appearance) if it is present.</a:t>
            </a:r>
          </a:p>
          <a:p>
            <a:r>
              <a:rPr lang="en-CA" sz="3200" dirty="0" smtClean="0"/>
              <a:t>The allele for a straight hairline is </a:t>
            </a:r>
            <a:r>
              <a:rPr lang="en-CA" sz="3200" b="1" dirty="0" smtClean="0"/>
              <a:t>recessive</a:t>
            </a:r>
            <a:r>
              <a:rPr lang="en-CA" sz="3200" dirty="0" smtClean="0"/>
              <a:t>. </a:t>
            </a:r>
          </a:p>
          <a:p>
            <a:r>
              <a:rPr lang="en-CA" sz="3200" dirty="0" smtClean="0"/>
              <a:t>A recessive allele will only be expressed if </a:t>
            </a:r>
            <a:r>
              <a:rPr lang="en-CA" sz="3200" b="1" dirty="0" smtClean="0"/>
              <a:t>both</a:t>
            </a:r>
            <a:r>
              <a:rPr lang="en-CA" sz="3200" dirty="0" smtClean="0"/>
              <a:t> chromosomes contain the recessive allele. </a:t>
            </a:r>
          </a:p>
          <a:p>
            <a:r>
              <a:rPr lang="en-CA" sz="3200" dirty="0" smtClean="0"/>
              <a:t>If a person has one of each allele, the dominant trait is expressed. </a:t>
            </a:r>
            <a:endParaRPr lang="en-CA" sz="3200" dirty="0"/>
          </a:p>
        </p:txBody>
      </p:sp>
    </p:spTree>
    <p:extLst>
      <p:ext uri="{BB962C8B-B14F-4D97-AF65-F5344CB8AC3E}">
        <p14:creationId xmlns:p14="http://schemas.microsoft.com/office/powerpoint/2010/main" xmlns="" val="1369787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Incomplete Dominance</a:t>
            </a:r>
            <a:endParaRPr lang="en-CA" dirty="0"/>
          </a:p>
        </p:txBody>
      </p:sp>
      <p:sp>
        <p:nvSpPr>
          <p:cNvPr id="3" name="Content Placeholder 2"/>
          <p:cNvSpPr>
            <a:spLocks noGrp="1"/>
          </p:cNvSpPr>
          <p:nvPr>
            <p:ph idx="1"/>
          </p:nvPr>
        </p:nvSpPr>
        <p:spPr>
          <a:xfrm>
            <a:off x="471056" y="1413164"/>
            <a:ext cx="7079276" cy="4763799"/>
          </a:xfrm>
        </p:spPr>
        <p:txBody>
          <a:bodyPr>
            <a:noAutofit/>
          </a:bodyPr>
          <a:lstStyle/>
          <a:p>
            <a:r>
              <a:rPr lang="en-CA" dirty="0"/>
              <a:t>Incomplete dominance is a form of </a:t>
            </a:r>
            <a:r>
              <a:rPr lang="en-CA" b="1" dirty="0"/>
              <a:t>intermediate inheritance </a:t>
            </a:r>
            <a:r>
              <a:rPr lang="en-CA" dirty="0"/>
              <a:t>in which one allele for a specific trait is not completely expressed over its paired allele. </a:t>
            </a:r>
            <a:endParaRPr lang="en-CA" dirty="0" smtClean="0"/>
          </a:p>
          <a:p>
            <a:r>
              <a:rPr lang="en-CA" dirty="0" smtClean="0"/>
              <a:t>This </a:t>
            </a:r>
            <a:r>
              <a:rPr lang="en-CA" dirty="0"/>
              <a:t>results in a </a:t>
            </a:r>
            <a:r>
              <a:rPr lang="en-CA" b="1" dirty="0"/>
              <a:t>third phenotype </a:t>
            </a:r>
            <a:r>
              <a:rPr lang="en-CA" dirty="0"/>
              <a:t>in which the expressed physical trait is a combination of the phenotypes of </a:t>
            </a:r>
            <a:endParaRPr lang="en-CA" dirty="0" smtClean="0"/>
          </a:p>
          <a:p>
            <a:pPr marL="0" indent="0">
              <a:buNone/>
            </a:pPr>
            <a:r>
              <a:rPr lang="en-CA" dirty="0" smtClean="0"/>
              <a:t>both </a:t>
            </a:r>
            <a:r>
              <a:rPr lang="en-CA" dirty="0"/>
              <a:t>alleles</a:t>
            </a:r>
            <a:r>
              <a:rPr lang="en-CA" dirty="0" smtClean="0"/>
              <a:t>.</a:t>
            </a:r>
            <a:endParaRPr lang="en-CA" dirty="0"/>
          </a:p>
          <a:p>
            <a:pPr marL="0" indent="0">
              <a:buNone/>
            </a:pPr>
            <a:r>
              <a:rPr lang="en-CA" dirty="0" smtClean="0"/>
              <a:t>Example:</a:t>
            </a:r>
          </a:p>
          <a:p>
            <a:r>
              <a:rPr lang="en-CA" dirty="0" smtClean="0"/>
              <a:t>When a carnation (flower) has one allele for red flowers and one allele for white flowers, the result is pink flowers</a:t>
            </a:r>
            <a:endParaRPr lang="en-CA" dirty="0"/>
          </a:p>
        </p:txBody>
      </p:sp>
      <p:pic>
        <p:nvPicPr>
          <p:cNvPr id="8194" name="Picture 2" descr="Image result for genetics dominanc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85477" y="1321163"/>
            <a:ext cx="5366296" cy="49272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60134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Codominance</a:t>
            </a:r>
            <a:endParaRPr lang="en-CA" dirty="0"/>
          </a:p>
        </p:txBody>
      </p:sp>
      <p:sp>
        <p:nvSpPr>
          <p:cNvPr id="3" name="Content Placeholder 2"/>
          <p:cNvSpPr>
            <a:spLocks noGrp="1"/>
          </p:cNvSpPr>
          <p:nvPr>
            <p:ph idx="1"/>
          </p:nvPr>
        </p:nvSpPr>
        <p:spPr>
          <a:xfrm>
            <a:off x="838200" y="1825625"/>
            <a:ext cx="4908278" cy="4351338"/>
          </a:xfrm>
        </p:spPr>
        <p:txBody>
          <a:bodyPr/>
          <a:lstStyle/>
          <a:p>
            <a:r>
              <a:rPr lang="en-CA" sz="3200" dirty="0" smtClean="0"/>
              <a:t>Codominance is when both traits are expressed in one individual. </a:t>
            </a:r>
          </a:p>
          <a:p>
            <a:r>
              <a:rPr lang="en-CA" sz="3200" dirty="0" err="1" smtClean="0"/>
              <a:t>Eg</a:t>
            </a:r>
            <a:r>
              <a:rPr lang="en-CA" sz="3200" dirty="0" smtClean="0"/>
              <a:t>. An animal born with an allele for white hair and an allele  for red hair will have a </a:t>
            </a:r>
            <a:r>
              <a:rPr lang="en-CA" sz="3200" b="1" dirty="0" smtClean="0"/>
              <a:t>roan-coloured coat</a:t>
            </a:r>
            <a:r>
              <a:rPr lang="en-CA" sz="3200" dirty="0" smtClean="0"/>
              <a:t>, with a mix of white hairs and red hairs</a:t>
            </a:r>
            <a:r>
              <a:rPr lang="en-CA" dirty="0" smtClean="0"/>
              <a:t>. </a:t>
            </a:r>
            <a:endParaRPr lang="en-CA" dirty="0"/>
          </a:p>
        </p:txBody>
      </p:sp>
      <p:pic>
        <p:nvPicPr>
          <p:cNvPr id="9218" name="Picture 2" descr="Image result for roan colo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21866" y="574766"/>
            <a:ext cx="5602197" cy="56021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18072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Punnett </a:t>
            </a:r>
            <a:r>
              <a:rPr lang="en-CA" dirty="0" smtClean="0"/>
              <a:t>Squares</a:t>
            </a:r>
            <a:endParaRPr lang="en-CA" dirty="0"/>
          </a:p>
        </p:txBody>
      </p:sp>
      <p:pic>
        <p:nvPicPr>
          <p:cNvPr id="11266" name="Picture 2" descr="Image result for simple punnett square examples"/>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714499" y="2846660"/>
            <a:ext cx="9315441" cy="372559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838200" y="1521097"/>
            <a:ext cx="8439150" cy="954107"/>
          </a:xfrm>
          <a:prstGeom prst="rect">
            <a:avLst/>
          </a:prstGeom>
        </p:spPr>
        <p:txBody>
          <a:bodyPr wrap="square">
            <a:spAutoFit/>
          </a:bodyPr>
          <a:lstStyle/>
          <a:p>
            <a:pPr marL="457200" indent="-457200">
              <a:buFont typeface="Arial" panose="020B0604020202020204" pitchFamily="34" charset="0"/>
              <a:buChar char="•"/>
            </a:pPr>
            <a:r>
              <a:rPr lang="en-CA" sz="2800" b="0" i="0" dirty="0" smtClean="0">
                <a:solidFill>
                  <a:srgbClr val="222222"/>
                </a:solidFill>
                <a:effectLst/>
                <a:latin typeface="arial" panose="020B0604020202020204" pitchFamily="34" charset="0"/>
              </a:rPr>
              <a:t>Punnett Square is a diagram used to show  the possible combinations of gametes.</a:t>
            </a:r>
          </a:p>
        </p:txBody>
      </p:sp>
    </p:spTree>
    <p:extLst>
      <p:ext uri="{BB962C8B-B14F-4D97-AF65-F5344CB8AC3E}">
        <p14:creationId xmlns:p14="http://schemas.microsoft.com/office/powerpoint/2010/main" xmlns="" val="139306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endParaRPr lang="en-CA" dirty="0"/>
          </a:p>
        </p:txBody>
      </p:sp>
      <p:pic>
        <p:nvPicPr>
          <p:cNvPr id="12290" name="Picture 2" descr="Image result for simple punnett square examples"/>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332411" y="-1"/>
            <a:ext cx="10021389" cy="67460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37621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 try</a:t>
            </a:r>
            <a:endParaRPr lang="en-CA" dirty="0"/>
          </a:p>
        </p:txBody>
      </p:sp>
      <p:sp>
        <p:nvSpPr>
          <p:cNvPr id="3" name="Content Placeholder 2"/>
          <p:cNvSpPr>
            <a:spLocks noGrp="1"/>
          </p:cNvSpPr>
          <p:nvPr>
            <p:ph idx="1"/>
          </p:nvPr>
        </p:nvSpPr>
        <p:spPr/>
        <p:txBody>
          <a:bodyPr/>
          <a:lstStyle/>
          <a:p>
            <a:r>
              <a:rPr lang="en-CA" dirty="0" smtClean="0"/>
              <a:t>If B is the dominant allele for purple,</a:t>
            </a:r>
          </a:p>
          <a:p>
            <a:r>
              <a:rPr lang="en-CA" dirty="0" smtClean="0"/>
              <a:t>And b was the recessive allele for white,</a:t>
            </a:r>
          </a:p>
          <a:p>
            <a:r>
              <a:rPr lang="en-CA" dirty="0" smtClean="0"/>
              <a:t>What would be the resulting offspring to this cross?</a:t>
            </a:r>
          </a:p>
          <a:p>
            <a:endParaRPr lang="en-CA" dirty="0"/>
          </a:p>
        </p:txBody>
      </p:sp>
      <p:pic>
        <p:nvPicPr>
          <p:cNvPr id="14338" name="Picture 2" descr="Image result for simple punnett square examples"/>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25434" r="29011"/>
          <a:stretch/>
        </p:blipFill>
        <p:spPr bwMode="auto">
          <a:xfrm>
            <a:off x="7059919" y="3268889"/>
            <a:ext cx="4293881" cy="338264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5790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Answer</a:t>
            </a:r>
            <a:endParaRPr lang="en-CA" dirty="0"/>
          </a:p>
        </p:txBody>
      </p:sp>
      <p:sp>
        <p:nvSpPr>
          <p:cNvPr id="3" name="Content Placeholder 2"/>
          <p:cNvSpPr>
            <a:spLocks noGrp="1"/>
          </p:cNvSpPr>
          <p:nvPr>
            <p:ph idx="1"/>
          </p:nvPr>
        </p:nvSpPr>
        <p:spPr/>
        <p:txBody>
          <a:bodyPr/>
          <a:lstStyle/>
          <a:p>
            <a:r>
              <a:rPr lang="en-CA" dirty="0" smtClean="0"/>
              <a:t>Half of all progeny (offspring) will be purple</a:t>
            </a:r>
          </a:p>
          <a:p>
            <a:r>
              <a:rPr lang="en-CA" dirty="0" smtClean="0"/>
              <a:t>Half will be white</a:t>
            </a:r>
            <a:endParaRPr lang="en-CA" dirty="0"/>
          </a:p>
        </p:txBody>
      </p:sp>
      <p:pic>
        <p:nvPicPr>
          <p:cNvPr id="15362" name="Picture 2" descr="Related image"/>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2810" t="9238"/>
          <a:stretch/>
        </p:blipFill>
        <p:spPr bwMode="auto">
          <a:xfrm>
            <a:off x="6096000" y="2373132"/>
            <a:ext cx="3919855" cy="38038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2036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9218" name="Picture 2" descr="blue circl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0" y="209550"/>
            <a:ext cx="1377950" cy="927100"/>
          </a:xfrm>
          <a:prstGeom prst="rect">
            <a:avLst/>
          </a:prstGeom>
          <a:noFill/>
          <a:extLst>
            <a:ext uri="{909E8E84-426E-40DD-AFC4-6F175D3DCCD1}">
              <a14:hiddenFill xmlns:a14="http://schemas.microsoft.com/office/drawing/2010/main" xmlns="">
                <a:solidFill>
                  <a:srgbClr val="FFFFFF"/>
                </a:solidFill>
              </a14:hiddenFill>
            </a:ext>
          </a:extLst>
        </p:spPr>
      </p:pic>
      <p:sp>
        <p:nvSpPr>
          <p:cNvPr id="649223" name="Text Box 7"/>
          <p:cNvSpPr txBox="1">
            <a:spLocks noChangeArrowheads="1"/>
          </p:cNvSpPr>
          <p:nvPr/>
        </p:nvSpPr>
        <p:spPr bwMode="auto">
          <a:xfrm>
            <a:off x="1882775" y="1257300"/>
            <a:ext cx="8350250" cy="5244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85738" indent="-185738" eaLnBrk="0" hangingPunct="0">
              <a:spcBef>
                <a:spcPct val="0"/>
              </a:spcBef>
              <a:defRPr sz="2400">
                <a:solidFill>
                  <a:schemeClr val="tx1"/>
                </a:solidFill>
                <a:latin typeface="Times" panose="02020603050405020304" pitchFamily="18" charset="0"/>
              </a:defRPr>
            </a:lvl1pPr>
            <a:lvl2pPr marL="722313"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40000"/>
              </a:spcBef>
            </a:pPr>
            <a:r>
              <a:rPr lang="en-US" altLang="en-US" sz="1800" dirty="0">
                <a:latin typeface="Arial" panose="020B0604020202020204" pitchFamily="34" charset="0"/>
              </a:rPr>
              <a:t>With a partner, draw a comparison table like the one below on a sheet of paper. In the table, list some advantages and disadvantages of sexual and asexual reproduction.</a:t>
            </a:r>
          </a:p>
          <a:p>
            <a:pPr eaLnBrk="1" hangingPunct="1">
              <a:spcBef>
                <a:spcPct val="40000"/>
              </a:spcBef>
            </a:pPr>
            <a:endParaRPr lang="en-US" altLang="en-US" sz="1800" dirty="0" smtClean="0">
              <a:latin typeface="Arial" panose="020B0604020202020204" pitchFamily="34" charset="0"/>
            </a:endParaRPr>
          </a:p>
          <a:p>
            <a:pPr eaLnBrk="1" hangingPunct="1">
              <a:spcBef>
                <a:spcPct val="40000"/>
              </a:spcBef>
            </a:pPr>
            <a:endParaRPr lang="en-US" altLang="en-US" sz="1800" dirty="0">
              <a:latin typeface="Arial" panose="020B0604020202020204" pitchFamily="34" charset="0"/>
            </a:endParaRPr>
          </a:p>
          <a:p>
            <a:pPr eaLnBrk="1" hangingPunct="1">
              <a:spcBef>
                <a:spcPct val="40000"/>
              </a:spcBef>
            </a:pPr>
            <a:endParaRPr lang="en-US" altLang="en-US" sz="1800" dirty="0">
              <a:latin typeface="Arial" panose="020B0604020202020204" pitchFamily="34" charset="0"/>
            </a:endParaRPr>
          </a:p>
          <a:p>
            <a:pPr eaLnBrk="1" hangingPunct="1">
              <a:spcBef>
                <a:spcPct val="40000"/>
              </a:spcBef>
            </a:pPr>
            <a:endParaRPr lang="en-US" altLang="en-US" sz="1800" dirty="0">
              <a:latin typeface="Arial" panose="020B0604020202020204" pitchFamily="34" charset="0"/>
            </a:endParaRPr>
          </a:p>
          <a:p>
            <a:pPr eaLnBrk="1" hangingPunct="1">
              <a:spcBef>
                <a:spcPct val="40000"/>
              </a:spcBef>
            </a:pPr>
            <a:endParaRPr lang="en-US" altLang="en-US" sz="1800" dirty="0">
              <a:latin typeface="Arial" panose="020B0604020202020204" pitchFamily="34" charset="0"/>
            </a:endParaRPr>
          </a:p>
          <a:p>
            <a:pPr eaLnBrk="1" hangingPunct="1">
              <a:spcBef>
                <a:spcPct val="40000"/>
              </a:spcBef>
            </a:pPr>
            <a:endParaRPr lang="en-US" altLang="en-US" sz="1800" dirty="0">
              <a:latin typeface="Arial" panose="020B0604020202020204" pitchFamily="34" charset="0"/>
            </a:endParaRPr>
          </a:p>
          <a:p>
            <a:pPr eaLnBrk="1" hangingPunct="1">
              <a:spcBef>
                <a:spcPct val="40000"/>
              </a:spcBef>
            </a:pPr>
            <a:endParaRPr lang="en-US" altLang="en-US" sz="1800" dirty="0">
              <a:latin typeface="Arial" panose="020B0604020202020204" pitchFamily="34" charset="0"/>
            </a:endParaRPr>
          </a:p>
          <a:p>
            <a:pPr eaLnBrk="1" hangingPunct="1">
              <a:spcBef>
                <a:spcPct val="40000"/>
              </a:spcBef>
            </a:pPr>
            <a:endParaRPr lang="en-US" altLang="en-US" sz="1800" dirty="0">
              <a:latin typeface="Arial" panose="020B0604020202020204" pitchFamily="34" charset="0"/>
            </a:endParaRPr>
          </a:p>
          <a:p>
            <a:pPr eaLnBrk="1" hangingPunct="1">
              <a:spcBef>
                <a:spcPct val="40000"/>
              </a:spcBef>
            </a:pPr>
            <a:r>
              <a:rPr lang="en-US" altLang="en-US" sz="1800" dirty="0">
                <a:latin typeface="Arial" panose="020B0604020202020204" pitchFamily="34" charset="0"/>
              </a:rPr>
              <a:t>Read pages 80 and 81 in your textbook.  Compare the advantages and disadvantages suggested in the reading with those you and your partner described in your table.  Complete your table with any points you may have missed.</a:t>
            </a:r>
            <a:endParaRPr lang="en-CA" altLang="en-US" sz="1800" dirty="0">
              <a:latin typeface="Arial" panose="020B0604020202020204" pitchFamily="34" charset="0"/>
            </a:endParaRPr>
          </a:p>
        </p:txBody>
      </p:sp>
      <p:sp>
        <p:nvSpPr>
          <p:cNvPr id="649224" name="Text Box 8"/>
          <p:cNvSpPr txBox="1">
            <a:spLocks noChangeArrowheads="1"/>
          </p:cNvSpPr>
          <p:nvPr/>
        </p:nvSpPr>
        <p:spPr bwMode="auto">
          <a:xfrm>
            <a:off x="2228850" y="508001"/>
            <a:ext cx="3825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marL="342900" indent="-342900" eaLnBrk="0" hangingPunct="0">
              <a:spcBef>
                <a:spcPct val="0"/>
              </a:spcBef>
              <a:defRPr sz="2400">
                <a:solidFill>
                  <a:schemeClr val="tx1"/>
                </a:solidFill>
                <a:latin typeface="Times" panose="02020603050405020304" pitchFamily="18" charset="0"/>
              </a:defRPr>
            </a:lvl1pPr>
            <a:lvl2pPr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lnSpc>
                <a:spcPct val="100000"/>
              </a:lnSpc>
              <a:spcBef>
                <a:spcPct val="20000"/>
              </a:spcBef>
              <a:buFontTx/>
              <a:buNone/>
            </a:pPr>
            <a:r>
              <a:rPr lang="en-US" altLang="en-US" sz="2800">
                <a:solidFill>
                  <a:schemeClr val="bg1"/>
                </a:solidFill>
                <a:latin typeface="Arial" panose="020B0604020202020204" pitchFamily="34" charset="0"/>
              </a:rPr>
              <a:t>3</a:t>
            </a:r>
          </a:p>
        </p:txBody>
      </p:sp>
      <p:sp>
        <p:nvSpPr>
          <p:cNvPr id="649225" name="Text Box 9"/>
          <p:cNvSpPr txBox="1">
            <a:spLocks noChangeArrowheads="1"/>
          </p:cNvSpPr>
          <p:nvPr/>
        </p:nvSpPr>
        <p:spPr bwMode="auto">
          <a:xfrm>
            <a:off x="1992313" y="374650"/>
            <a:ext cx="919162"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marL="342900" indent="-342900" eaLnBrk="0" hangingPunct="0">
              <a:spcBef>
                <a:spcPct val="0"/>
              </a:spcBef>
              <a:defRPr sz="2400">
                <a:solidFill>
                  <a:schemeClr val="tx1"/>
                </a:solidFill>
                <a:latin typeface="Times" panose="02020603050405020304" pitchFamily="18" charset="0"/>
              </a:defRPr>
            </a:lvl1pPr>
            <a:lvl2pPr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lnSpc>
                <a:spcPct val="100000"/>
              </a:lnSpc>
              <a:spcBef>
                <a:spcPct val="20000"/>
              </a:spcBef>
              <a:buFontTx/>
              <a:buNone/>
            </a:pPr>
            <a:r>
              <a:rPr lang="en-US" altLang="en-US" sz="1200">
                <a:solidFill>
                  <a:schemeClr val="bg1"/>
                </a:solidFill>
                <a:latin typeface="Arial" panose="020B0604020202020204" pitchFamily="34" charset="0"/>
              </a:rPr>
              <a:t>CHAPTER</a:t>
            </a:r>
          </a:p>
        </p:txBody>
      </p:sp>
      <p:graphicFrame>
        <p:nvGraphicFramePr>
          <p:cNvPr id="649268" name="Group 52"/>
          <p:cNvGraphicFramePr>
            <a:graphicFrameLocks noGrp="1"/>
          </p:cNvGraphicFramePr>
          <p:nvPr>
            <p:ph idx="1"/>
          </p:nvPr>
        </p:nvGraphicFramePr>
        <p:xfrm>
          <a:off x="2159000" y="2593975"/>
          <a:ext cx="7620000" cy="2247900"/>
        </p:xfrm>
        <a:graphic>
          <a:graphicData uri="http://schemas.openxmlformats.org/drawingml/2006/table">
            <a:tbl>
              <a:tblPr/>
              <a:tblGrid>
                <a:gridCol w="2357438">
                  <a:extLst>
                    <a:ext uri="{9D8B030D-6E8A-4147-A177-3AD203B41FA5}">
                      <a16:colId xmlns:a16="http://schemas.microsoft.com/office/drawing/2014/main" xmlns="" val="2620033532"/>
                    </a:ext>
                  </a:extLst>
                </a:gridCol>
                <a:gridCol w="2589212">
                  <a:extLst>
                    <a:ext uri="{9D8B030D-6E8A-4147-A177-3AD203B41FA5}">
                      <a16:colId xmlns:a16="http://schemas.microsoft.com/office/drawing/2014/main" xmlns="" val="1167319123"/>
                    </a:ext>
                  </a:extLst>
                </a:gridCol>
                <a:gridCol w="2673350">
                  <a:extLst>
                    <a:ext uri="{9D8B030D-6E8A-4147-A177-3AD203B41FA5}">
                      <a16:colId xmlns:a16="http://schemas.microsoft.com/office/drawing/2014/main" xmlns="" val="589494266"/>
                    </a:ext>
                  </a:extLst>
                </a:gridCol>
              </a:tblGrid>
              <a:tr h="419100">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anose="020B0604020202020204" pitchFamily="34" charset="0"/>
                        </a:rPr>
                        <a:t>Advantages</a:t>
                      </a:r>
                      <a:endParaRPr kumimoji="0" lang="en-CA" altLang="en-U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anose="020B0604020202020204" pitchFamily="34" charset="0"/>
                        </a:rPr>
                        <a:t>Disadvantages</a:t>
                      </a:r>
                      <a:endParaRPr kumimoji="0" lang="en-CA" altLang="en-US" sz="1600" b="1"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10009439"/>
                  </a:ext>
                </a:extLst>
              </a:tr>
              <a:tr h="914400">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anose="020B0604020202020204" pitchFamily="34" charset="0"/>
                        </a:rPr>
                        <a:t>Sexual Reproduction</a:t>
                      </a:r>
                      <a:endParaRPr kumimoji="0" lang="en-CA" altLang="en-US" sz="16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31643261"/>
                  </a:ext>
                </a:extLst>
              </a:tr>
              <a:tr h="914400">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anose="020B0604020202020204" pitchFamily="34" charset="0"/>
                        </a:rPr>
                        <a:t>Asexual Reproduction</a:t>
                      </a:r>
                      <a:endParaRPr kumimoji="0" lang="en-CA" altLang="en-US" sz="16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40512090"/>
                  </a:ext>
                </a:extLst>
              </a:tr>
            </a:tbl>
          </a:graphicData>
        </a:graphic>
      </p:graphicFrame>
      <p:sp>
        <p:nvSpPr>
          <p:cNvPr id="649263" name="Rectangle 47"/>
          <p:cNvSpPr>
            <a:spLocks noChangeArrowheads="1"/>
          </p:cNvSpPr>
          <p:nvPr/>
        </p:nvSpPr>
        <p:spPr bwMode="auto">
          <a:xfrm>
            <a:off x="3251200" y="330200"/>
            <a:ext cx="7772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latin typeface="Times" panose="02020603050405020304" pitchFamily="18" charset="0"/>
              </a:defRPr>
            </a:lvl1pPr>
            <a:lvl2pPr algn="ctr">
              <a:spcBef>
                <a:spcPct val="0"/>
              </a:spcBef>
              <a:defRPr sz="4400">
                <a:solidFill>
                  <a:schemeClr val="tx2"/>
                </a:solidFill>
                <a:latin typeface="Times" panose="02020603050405020304" pitchFamily="18" charset="0"/>
              </a:defRPr>
            </a:lvl2pPr>
            <a:lvl3pPr algn="ctr">
              <a:spcBef>
                <a:spcPct val="0"/>
              </a:spcBef>
              <a:defRPr sz="4400">
                <a:solidFill>
                  <a:schemeClr val="tx2"/>
                </a:solidFill>
                <a:latin typeface="Times" panose="02020603050405020304" pitchFamily="18" charset="0"/>
              </a:defRPr>
            </a:lvl3pPr>
            <a:lvl4pPr algn="ctr">
              <a:spcBef>
                <a:spcPct val="0"/>
              </a:spcBef>
              <a:defRPr sz="4400">
                <a:solidFill>
                  <a:schemeClr val="tx2"/>
                </a:solidFill>
                <a:latin typeface="Times" panose="02020603050405020304" pitchFamily="18" charset="0"/>
              </a:defRPr>
            </a:lvl4pPr>
            <a:lvl5pPr algn="ctr">
              <a:spcBef>
                <a:spcPct val="0"/>
              </a:spcBef>
              <a:defRPr sz="4400">
                <a:solidFill>
                  <a:schemeClr val="tx2"/>
                </a:solidFill>
                <a:latin typeface="Times" panose="02020603050405020304" pitchFamily="18" charset="0"/>
              </a:defRPr>
            </a:lvl5pPr>
            <a:lvl6pPr marL="457200" algn="ctr" fontAlgn="base">
              <a:spcBef>
                <a:spcPct val="0"/>
              </a:spcBef>
              <a:spcAft>
                <a:spcPct val="0"/>
              </a:spcAft>
              <a:defRPr sz="4400">
                <a:solidFill>
                  <a:schemeClr val="tx2"/>
                </a:solidFill>
                <a:latin typeface="Times" panose="02020603050405020304" pitchFamily="18" charset="0"/>
              </a:defRPr>
            </a:lvl6pPr>
            <a:lvl7pPr marL="914400" algn="ctr" fontAlgn="base">
              <a:spcBef>
                <a:spcPct val="0"/>
              </a:spcBef>
              <a:spcAft>
                <a:spcPct val="0"/>
              </a:spcAft>
              <a:defRPr sz="4400">
                <a:solidFill>
                  <a:schemeClr val="tx2"/>
                </a:solidFill>
                <a:latin typeface="Times" panose="02020603050405020304" pitchFamily="18" charset="0"/>
              </a:defRPr>
            </a:lvl7pPr>
            <a:lvl8pPr marL="1371600" algn="ctr" fontAlgn="base">
              <a:spcBef>
                <a:spcPct val="0"/>
              </a:spcBef>
              <a:spcAft>
                <a:spcPct val="0"/>
              </a:spcAft>
              <a:defRPr sz="4400">
                <a:solidFill>
                  <a:schemeClr val="tx2"/>
                </a:solidFill>
                <a:latin typeface="Times" panose="02020603050405020304" pitchFamily="18" charset="0"/>
              </a:defRPr>
            </a:lvl8pPr>
            <a:lvl9pPr marL="1828800" algn="ctr" fontAlgn="base">
              <a:spcBef>
                <a:spcPct val="0"/>
              </a:spcBef>
              <a:spcAft>
                <a:spcPct val="0"/>
              </a:spcAft>
              <a:defRPr sz="4400">
                <a:solidFill>
                  <a:schemeClr val="tx2"/>
                </a:solidFill>
                <a:latin typeface="Times" panose="02020603050405020304" pitchFamily="18" charset="0"/>
              </a:defRPr>
            </a:lvl9pPr>
          </a:lstStyle>
          <a:p>
            <a:pPr algn="l">
              <a:lnSpc>
                <a:spcPct val="90000"/>
              </a:lnSpc>
              <a:buFontTx/>
              <a:buNone/>
            </a:pPr>
            <a:r>
              <a:rPr lang="en-US" altLang="en-US" sz="2800">
                <a:solidFill>
                  <a:srgbClr val="000082"/>
                </a:solidFill>
                <a:latin typeface="Arial" panose="020B0604020202020204" pitchFamily="34" charset="0"/>
              </a:rPr>
              <a:t>Sexual Reproduction</a:t>
            </a:r>
          </a:p>
        </p:txBody>
      </p:sp>
    </p:spTree>
    <p:extLst>
      <p:ext uri="{BB962C8B-B14F-4D97-AF65-F5344CB8AC3E}">
        <p14:creationId xmlns:p14="http://schemas.microsoft.com/office/powerpoint/2010/main" xmlns="" val="806650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Vocabulary</a:t>
            </a:r>
            <a:endParaRPr lang="en-CA" dirty="0"/>
          </a:p>
        </p:txBody>
      </p:sp>
      <p:sp>
        <p:nvSpPr>
          <p:cNvPr id="3" name="Content Placeholder 2"/>
          <p:cNvSpPr>
            <a:spLocks noGrp="1"/>
          </p:cNvSpPr>
          <p:nvPr>
            <p:ph idx="1"/>
          </p:nvPr>
        </p:nvSpPr>
        <p:spPr/>
        <p:txBody>
          <a:bodyPr/>
          <a:lstStyle/>
          <a:p>
            <a:r>
              <a:rPr lang="en-CA" dirty="0" smtClean="0"/>
              <a:t>Gene                                                       Codominance</a:t>
            </a:r>
          </a:p>
          <a:p>
            <a:r>
              <a:rPr lang="en-CA" dirty="0" smtClean="0"/>
              <a:t>Allele					Homozygous</a:t>
            </a:r>
          </a:p>
          <a:p>
            <a:r>
              <a:rPr lang="en-CA" dirty="0" smtClean="0"/>
              <a:t>Trait						heterozygous			</a:t>
            </a:r>
          </a:p>
          <a:p>
            <a:r>
              <a:rPr lang="en-CA" dirty="0" smtClean="0"/>
              <a:t>Genotype					Punnett square</a:t>
            </a:r>
          </a:p>
          <a:p>
            <a:r>
              <a:rPr lang="en-CA" dirty="0" smtClean="0"/>
              <a:t>Phenotype</a:t>
            </a:r>
          </a:p>
          <a:p>
            <a:r>
              <a:rPr lang="en-CA" dirty="0" smtClean="0"/>
              <a:t>Dominance</a:t>
            </a:r>
          </a:p>
          <a:p>
            <a:r>
              <a:rPr lang="en-CA" dirty="0" smtClean="0"/>
              <a:t>Incomplete dominance</a:t>
            </a:r>
            <a:endParaRPr lang="en-CA" dirty="0"/>
          </a:p>
        </p:txBody>
      </p:sp>
    </p:spTree>
    <p:extLst>
      <p:ext uri="{BB962C8B-B14F-4D97-AF65-F5344CB8AC3E}">
        <p14:creationId xmlns:p14="http://schemas.microsoft.com/office/powerpoint/2010/main" xmlns="" val="2153621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is Genetic Diversity </a:t>
            </a:r>
            <a:r>
              <a:rPr lang="en-CA" dirty="0" smtClean="0"/>
              <a:t>Important?</a:t>
            </a:r>
            <a:endParaRPr lang="en-CA" dirty="0"/>
          </a:p>
        </p:txBody>
      </p:sp>
      <p:sp>
        <p:nvSpPr>
          <p:cNvPr id="3" name="Content Placeholder 2"/>
          <p:cNvSpPr>
            <a:spLocks noGrp="1"/>
          </p:cNvSpPr>
          <p:nvPr>
            <p:ph idx="1"/>
          </p:nvPr>
        </p:nvSpPr>
        <p:spPr>
          <a:xfrm>
            <a:off x="838200" y="1334499"/>
            <a:ext cx="10515600" cy="4351338"/>
          </a:xfrm>
        </p:spPr>
        <p:txBody>
          <a:bodyPr/>
          <a:lstStyle/>
          <a:p>
            <a:r>
              <a:rPr lang="en-CA" b="1" dirty="0" smtClean="0"/>
              <a:t>Genetic </a:t>
            </a:r>
            <a:r>
              <a:rPr lang="en-CA" b="1" dirty="0"/>
              <a:t>diversity</a:t>
            </a:r>
            <a:r>
              <a:rPr lang="en-CA" dirty="0"/>
              <a:t> serves as a way for populations to adapt to changing </a:t>
            </a:r>
            <a:r>
              <a:rPr lang="en-CA" dirty="0" smtClean="0"/>
              <a:t>environments and therefore </a:t>
            </a:r>
            <a:r>
              <a:rPr lang="en-CA" b="1" dirty="0" smtClean="0"/>
              <a:t>survive</a:t>
            </a:r>
            <a:r>
              <a:rPr lang="en-CA" dirty="0" smtClean="0"/>
              <a:t> to reproduce, ensuring the continuation of the  species.</a:t>
            </a:r>
            <a:endParaRPr lang="en-CA" dirty="0"/>
          </a:p>
          <a:p>
            <a:endParaRPr lang="en-CA" dirty="0"/>
          </a:p>
        </p:txBody>
      </p:sp>
      <p:pic>
        <p:nvPicPr>
          <p:cNvPr id="6148" name="Picture 4" descr="Image result for why is genetic diversity importan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98775" y="2889062"/>
            <a:ext cx="5200196" cy="35281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68670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Advantages and Disadvantages of Sexual Reproduction</a:t>
            </a:r>
            <a:endParaRPr lang="en-CA" dirty="0"/>
          </a:p>
        </p:txBody>
      </p:sp>
      <p:sp>
        <p:nvSpPr>
          <p:cNvPr id="3" name="Content Placeholder 2"/>
          <p:cNvSpPr>
            <a:spLocks noGrp="1"/>
          </p:cNvSpPr>
          <p:nvPr>
            <p:ph idx="1"/>
          </p:nvPr>
        </p:nvSpPr>
        <p:spPr/>
        <p:txBody>
          <a:bodyPr/>
          <a:lstStyle/>
          <a:p>
            <a:r>
              <a:rPr lang="en-CA" dirty="0" smtClean="0"/>
              <a:t>Genetic Diversity</a:t>
            </a:r>
          </a:p>
          <a:p>
            <a:r>
              <a:rPr lang="en-CA" dirty="0" smtClean="0"/>
              <a:t>An individual needs to find a mate. </a:t>
            </a:r>
          </a:p>
          <a:p>
            <a:r>
              <a:rPr lang="en-CA" dirty="0" smtClean="0"/>
              <a:t>Fewer offspring produced</a:t>
            </a:r>
          </a:p>
          <a:p>
            <a:r>
              <a:rPr lang="en-CA" dirty="0" smtClean="0"/>
              <a:t>Slower</a:t>
            </a:r>
          </a:p>
          <a:p>
            <a:r>
              <a:rPr lang="en-CA" dirty="0" smtClean="0"/>
              <a:t>Most individuals have to grow and develop for 8-10 years before mature enough to reproduce.</a:t>
            </a:r>
          </a:p>
          <a:p>
            <a:endParaRPr lang="en-CA" dirty="0"/>
          </a:p>
        </p:txBody>
      </p:sp>
    </p:spTree>
    <p:extLst>
      <p:ext uri="{BB962C8B-B14F-4D97-AF65-F5344CB8AC3E}">
        <p14:creationId xmlns:p14="http://schemas.microsoft.com/office/powerpoint/2010/main" xmlns="" val="4244770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Advantages and Disadvantages of </a:t>
            </a:r>
            <a:r>
              <a:rPr lang="en-CA" dirty="0" smtClean="0"/>
              <a:t>Asexual </a:t>
            </a:r>
            <a:r>
              <a:rPr lang="en-CA" dirty="0"/>
              <a:t>Reproduction</a:t>
            </a:r>
          </a:p>
        </p:txBody>
      </p:sp>
      <p:sp>
        <p:nvSpPr>
          <p:cNvPr id="3" name="Content Placeholder 2"/>
          <p:cNvSpPr>
            <a:spLocks noGrp="1"/>
          </p:cNvSpPr>
          <p:nvPr>
            <p:ph idx="1"/>
          </p:nvPr>
        </p:nvSpPr>
        <p:spPr>
          <a:xfrm>
            <a:off x="838200" y="1825625"/>
            <a:ext cx="11049000" cy="4351338"/>
          </a:xfrm>
        </p:spPr>
        <p:txBody>
          <a:bodyPr/>
          <a:lstStyle/>
          <a:p>
            <a:r>
              <a:rPr lang="en-CA" dirty="0" smtClean="0"/>
              <a:t>If parent does well, so does offspring because they are genetically identical to parent.</a:t>
            </a:r>
          </a:p>
          <a:p>
            <a:r>
              <a:rPr lang="en-CA" dirty="0" smtClean="0"/>
              <a:t>Only one parent necessary - less time and energy spent attracting a mate</a:t>
            </a:r>
          </a:p>
          <a:p>
            <a:r>
              <a:rPr lang="en-CA" dirty="0" smtClean="0"/>
              <a:t>Parent can reproduce frequently and reproduce many offspring in relatively short period of time.</a:t>
            </a:r>
          </a:p>
          <a:p>
            <a:endParaRPr lang="en-CA" dirty="0"/>
          </a:p>
          <a:p>
            <a:r>
              <a:rPr lang="en-CA" dirty="0" smtClean="0"/>
              <a:t>No genetic diversity – entire populate susceptible to disease or negative change in habitat. </a:t>
            </a:r>
          </a:p>
          <a:p>
            <a:endParaRPr lang="en-CA" dirty="0"/>
          </a:p>
        </p:txBody>
      </p:sp>
    </p:spTree>
    <p:extLst>
      <p:ext uri="{BB962C8B-B14F-4D97-AF65-F5344CB8AC3E}">
        <p14:creationId xmlns:p14="http://schemas.microsoft.com/office/powerpoint/2010/main" xmlns="" val="289624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Sexual Reproduction Enhances Genetic Diversity </a:t>
            </a:r>
            <a:endParaRPr lang="en-CA" dirty="0"/>
          </a:p>
        </p:txBody>
      </p:sp>
      <p:sp>
        <p:nvSpPr>
          <p:cNvPr id="3" name="Content Placeholder 2"/>
          <p:cNvSpPr>
            <a:spLocks noGrp="1"/>
          </p:cNvSpPr>
          <p:nvPr>
            <p:ph idx="1"/>
          </p:nvPr>
        </p:nvSpPr>
        <p:spPr/>
        <p:txBody>
          <a:bodyPr/>
          <a:lstStyle/>
          <a:p>
            <a:r>
              <a:rPr lang="en-CA" b="1" dirty="0"/>
              <a:t>Genetic diversity</a:t>
            </a:r>
            <a:r>
              <a:rPr lang="en-CA" dirty="0"/>
              <a:t> is the total number of </a:t>
            </a:r>
            <a:r>
              <a:rPr lang="en-CA" dirty="0" smtClean="0"/>
              <a:t>genetic characteristics </a:t>
            </a:r>
            <a:r>
              <a:rPr lang="en-CA" dirty="0"/>
              <a:t>in the genetic makeup of a species. </a:t>
            </a:r>
            <a:endParaRPr lang="en-CA" dirty="0" smtClean="0"/>
          </a:p>
          <a:p>
            <a:r>
              <a:rPr lang="en-CA" dirty="0" smtClean="0"/>
              <a:t>It </a:t>
            </a:r>
            <a:r>
              <a:rPr lang="en-CA" dirty="0"/>
              <a:t>is distinguished from </a:t>
            </a:r>
            <a:r>
              <a:rPr lang="en-CA" b="1" dirty="0"/>
              <a:t>genetic</a:t>
            </a:r>
            <a:r>
              <a:rPr lang="en-CA" dirty="0"/>
              <a:t> </a:t>
            </a:r>
            <a:r>
              <a:rPr lang="en-CA" b="1" dirty="0"/>
              <a:t>variability</a:t>
            </a:r>
            <a:r>
              <a:rPr lang="en-CA" dirty="0"/>
              <a:t>, which describes the tendency of genetic characteristics to </a:t>
            </a:r>
            <a:r>
              <a:rPr lang="en-CA" b="1" dirty="0"/>
              <a:t>vary</a:t>
            </a:r>
            <a:endParaRPr lang="en-CA" b="1" dirty="0" smtClean="0"/>
          </a:p>
          <a:p>
            <a:endParaRPr lang="en-CA" dirty="0" smtClean="0"/>
          </a:p>
          <a:p>
            <a:pPr marL="0" indent="0">
              <a:buNone/>
            </a:pPr>
            <a:endParaRPr lang="en-CA" dirty="0" smtClean="0"/>
          </a:p>
          <a:p>
            <a:pPr marL="0" indent="0">
              <a:buNone/>
            </a:pPr>
            <a:r>
              <a:rPr lang="en-CA" dirty="0"/>
              <a:t> </a:t>
            </a:r>
            <a:r>
              <a:rPr lang="en-CA" dirty="0" smtClean="0"/>
              <a:t>                           </a:t>
            </a:r>
            <a:endParaRPr lang="en-CA" dirty="0"/>
          </a:p>
          <a:p>
            <a:endParaRPr lang="en-CA" dirty="0" smtClean="0"/>
          </a:p>
          <a:p>
            <a:pPr marL="0" indent="0">
              <a:buNone/>
            </a:pPr>
            <a:endParaRPr lang="en-CA" dirty="0"/>
          </a:p>
        </p:txBody>
      </p:sp>
      <p:pic>
        <p:nvPicPr>
          <p:cNvPr id="4098" name="Picture 2" descr="Image result for genetic diversit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57600" y="3618843"/>
            <a:ext cx="5355772" cy="29543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367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Activity: How </a:t>
            </a:r>
            <a:r>
              <a:rPr lang="en-CA" dirty="0"/>
              <a:t>many different offspring can be produced</a:t>
            </a:r>
            <a:r>
              <a:rPr lang="en-CA" dirty="0" smtClean="0"/>
              <a:t>? p46</a:t>
            </a:r>
            <a:r>
              <a:rPr lang="en-CA" dirty="0"/>
              <a:t/>
            </a:r>
            <a:br>
              <a:rPr lang="en-CA" dirty="0"/>
            </a:b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xmlns="" val="134315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does Genetic Variation Occur?</a:t>
            </a:r>
            <a:endParaRPr lang="en-CA" dirty="0"/>
          </a:p>
        </p:txBody>
      </p:sp>
      <p:sp>
        <p:nvSpPr>
          <p:cNvPr id="3" name="Content Placeholder 2"/>
          <p:cNvSpPr>
            <a:spLocks noGrp="1"/>
          </p:cNvSpPr>
          <p:nvPr>
            <p:ph idx="1"/>
          </p:nvPr>
        </p:nvSpPr>
        <p:spPr>
          <a:xfrm>
            <a:off x="838200" y="1410790"/>
            <a:ext cx="10866120" cy="5447210"/>
          </a:xfrm>
        </p:spPr>
        <p:txBody>
          <a:bodyPr>
            <a:normAutofit/>
          </a:bodyPr>
          <a:lstStyle/>
          <a:p>
            <a:r>
              <a:rPr lang="en-CA" dirty="0" smtClean="0"/>
              <a:t>Each gamete contributes half of each pair of homologous chromosomes in the zygote:</a:t>
            </a:r>
          </a:p>
          <a:p>
            <a:pPr marL="0" indent="0">
              <a:buNone/>
            </a:pPr>
            <a:r>
              <a:rPr lang="en-CA" dirty="0" smtClean="0"/>
              <a:t>                               Sperm </a:t>
            </a:r>
            <a:r>
              <a:rPr lang="en-CA" dirty="0"/>
              <a:t>(</a:t>
            </a:r>
            <a:r>
              <a:rPr lang="en-CA" i="1" dirty="0"/>
              <a:t>n</a:t>
            </a:r>
            <a:r>
              <a:rPr lang="en-CA" dirty="0"/>
              <a:t>) + egg (</a:t>
            </a:r>
            <a:r>
              <a:rPr lang="en-CA" i="1" dirty="0"/>
              <a:t>n</a:t>
            </a:r>
            <a:r>
              <a:rPr lang="en-CA" dirty="0"/>
              <a:t>) = zygote (</a:t>
            </a:r>
            <a:r>
              <a:rPr lang="en-CA" i="1" dirty="0"/>
              <a:t>2n</a:t>
            </a:r>
            <a:r>
              <a:rPr lang="en-CA" dirty="0" smtClean="0"/>
              <a:t>)</a:t>
            </a:r>
          </a:p>
          <a:p>
            <a:endParaRPr lang="en-CA" dirty="0" smtClean="0"/>
          </a:p>
          <a:p>
            <a:r>
              <a:rPr lang="en-CA" dirty="0" smtClean="0"/>
              <a:t>Each chromosome has a corresponding gene, and each gene may be slightly different from each other (allele). </a:t>
            </a:r>
          </a:p>
          <a:p>
            <a:pPr marL="0" indent="0">
              <a:buNone/>
            </a:pPr>
            <a:endParaRPr lang="en-CA" dirty="0"/>
          </a:p>
          <a:p>
            <a:endParaRPr lang="en-CA" dirty="0"/>
          </a:p>
        </p:txBody>
      </p:sp>
      <p:pic>
        <p:nvPicPr>
          <p:cNvPr id="5128" name="Picture 8" descr="Image result for homologous chromosomes with different allele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8409" y="4310743"/>
            <a:ext cx="5534782" cy="23128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33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Three Sources of Genetic Variability</a:t>
            </a:r>
            <a:endParaRPr lang="en-CA" dirty="0"/>
          </a:p>
        </p:txBody>
      </p:sp>
      <p:sp>
        <p:nvSpPr>
          <p:cNvPr id="3" name="Content Placeholder 2"/>
          <p:cNvSpPr>
            <a:spLocks noGrp="1"/>
          </p:cNvSpPr>
          <p:nvPr>
            <p:ph idx="1"/>
          </p:nvPr>
        </p:nvSpPr>
        <p:spPr>
          <a:xfrm>
            <a:off x="838200" y="1825625"/>
            <a:ext cx="10625254" cy="4351338"/>
          </a:xfrm>
        </p:spPr>
        <p:txBody>
          <a:bodyPr/>
          <a:lstStyle/>
          <a:p>
            <a:pPr marL="0" indent="0">
              <a:buNone/>
            </a:pPr>
            <a:r>
              <a:rPr lang="en-CA" b="1" dirty="0"/>
              <a:t>Independent assortment </a:t>
            </a:r>
            <a:r>
              <a:rPr lang="en-CA" dirty="0" smtClean="0"/>
              <a:t>is the random alignment of </a:t>
            </a:r>
            <a:r>
              <a:rPr lang="en-CA" dirty="0"/>
              <a:t>homologous chromosomes during meiosis I and of </a:t>
            </a:r>
            <a:r>
              <a:rPr lang="en-CA" dirty="0" err="1"/>
              <a:t>nonidentical</a:t>
            </a:r>
            <a:r>
              <a:rPr lang="en-CA" dirty="0"/>
              <a:t> sister chromatids during meiosis II</a:t>
            </a:r>
            <a:r>
              <a:rPr lang="en-CA" dirty="0" smtClean="0"/>
              <a:t>.</a:t>
            </a:r>
          </a:p>
          <a:p>
            <a:endParaRPr lang="en-CA" dirty="0"/>
          </a:p>
        </p:txBody>
      </p:sp>
      <p:pic>
        <p:nvPicPr>
          <p:cNvPr id="1026" name="Picture 2" descr="Image result for Independent assortment of homologous chromosomes"/>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23322" b="3622"/>
          <a:stretch/>
        </p:blipFill>
        <p:spPr bwMode="auto">
          <a:xfrm>
            <a:off x="3948926" y="2975134"/>
            <a:ext cx="7086600" cy="38828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822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Crossing over between members of homologous pairs of chromosomes leads to the formation of chromosomes that contain new combinations of the alleles of the </a:t>
            </a:r>
            <a:r>
              <a:rPr lang="en-CA" i="1" dirty="0" smtClean="0"/>
              <a:t>genes</a:t>
            </a:r>
            <a:r>
              <a:rPr lang="en-CA" dirty="0" smtClean="0"/>
              <a:t>.</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Three Sources of Genetic Variability</a:t>
            </a:r>
            <a:endParaRPr lang="en-CA" dirty="0"/>
          </a:p>
        </p:txBody>
      </p:sp>
      <p:sp>
        <p:nvSpPr>
          <p:cNvPr id="3" name="Content Placeholder 2"/>
          <p:cNvSpPr>
            <a:spLocks noGrp="1"/>
          </p:cNvSpPr>
          <p:nvPr>
            <p:ph idx="1"/>
          </p:nvPr>
        </p:nvSpPr>
        <p:spPr/>
        <p:txBody>
          <a:bodyPr/>
          <a:lstStyle/>
          <a:p>
            <a:pPr marL="0" indent="0">
              <a:buNone/>
            </a:pPr>
            <a:r>
              <a:rPr lang="en-CA" b="1" dirty="0" smtClean="0"/>
              <a:t>Crossing </a:t>
            </a:r>
            <a:r>
              <a:rPr lang="en-CA" b="1" dirty="0"/>
              <a:t>over </a:t>
            </a:r>
            <a:r>
              <a:rPr lang="en-CA" dirty="0"/>
              <a:t>between homologous chromosomes during prophase I</a:t>
            </a:r>
            <a:r>
              <a:rPr lang="en-CA" dirty="0" smtClean="0"/>
              <a:t>.</a:t>
            </a:r>
          </a:p>
          <a:p>
            <a:pPr marL="0" indent="0">
              <a:buNone/>
            </a:pPr>
            <a:r>
              <a:rPr lang="en-CA" dirty="0" smtClean="0"/>
              <a:t>Crossing over between members of homologous pairs of chromosomes leads to the formation of chromosomes that contain new combinations of the alleles of the </a:t>
            </a:r>
            <a:r>
              <a:rPr lang="en-CA" i="1" dirty="0" smtClean="0"/>
              <a:t>genes</a:t>
            </a:r>
            <a:r>
              <a:rPr lang="en-CA" dirty="0" smtClean="0"/>
              <a:t>.</a:t>
            </a:r>
          </a:p>
          <a:p>
            <a:pPr marL="0" indent="0">
              <a:buNone/>
            </a:pPr>
            <a:endParaRPr lang="en-CA" dirty="0"/>
          </a:p>
          <a:p>
            <a:pPr marL="0" indent="0">
              <a:buNone/>
            </a:pPr>
            <a:endParaRPr lang="en-CA" dirty="0"/>
          </a:p>
        </p:txBody>
      </p:sp>
      <p:pic>
        <p:nvPicPr>
          <p:cNvPr id="2050" name="Picture 2" descr="Image result for crossing ov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99396" y="3503922"/>
            <a:ext cx="7445375" cy="39915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792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Three Sources of Genetic Variability</a:t>
            </a:r>
            <a:endParaRPr lang="en-CA" dirty="0"/>
          </a:p>
        </p:txBody>
      </p:sp>
      <p:sp>
        <p:nvSpPr>
          <p:cNvPr id="3" name="Content Placeholder 2"/>
          <p:cNvSpPr>
            <a:spLocks noGrp="1"/>
          </p:cNvSpPr>
          <p:nvPr>
            <p:ph idx="1"/>
          </p:nvPr>
        </p:nvSpPr>
        <p:spPr/>
        <p:txBody>
          <a:bodyPr/>
          <a:lstStyle/>
          <a:p>
            <a:pPr marL="0" indent="0">
              <a:buNone/>
            </a:pPr>
            <a:r>
              <a:rPr lang="en-CA" b="1" dirty="0" smtClean="0"/>
              <a:t>Random </a:t>
            </a:r>
            <a:r>
              <a:rPr lang="en-CA" b="1" dirty="0"/>
              <a:t>fertilization </a:t>
            </a:r>
            <a:r>
              <a:rPr lang="en-CA" dirty="0"/>
              <a:t>of an ovum by a </a:t>
            </a:r>
            <a:r>
              <a:rPr lang="en-CA" dirty="0" smtClean="0"/>
              <a:t>sperm:</a:t>
            </a:r>
          </a:p>
          <a:p>
            <a:r>
              <a:rPr lang="en-CA" dirty="0" smtClean="0"/>
              <a:t>Any sperm can fuse with any ovum</a:t>
            </a:r>
          </a:p>
          <a:p>
            <a:r>
              <a:rPr lang="en-CA" dirty="0" smtClean="0"/>
              <a:t>About 64 trillion diploid combinations</a:t>
            </a:r>
          </a:p>
          <a:p>
            <a:r>
              <a:rPr lang="en-CA" dirty="0" smtClean="0"/>
              <a:t>Each zygote has a unique identity</a:t>
            </a:r>
            <a:endParaRPr lang="en-CA" dirty="0"/>
          </a:p>
          <a:p>
            <a:endParaRPr lang="en-CA" dirty="0"/>
          </a:p>
        </p:txBody>
      </p:sp>
      <p:pic>
        <p:nvPicPr>
          <p:cNvPr id="3074" name="Picture 2" descr="Image result for Random fertilization of an ovum by a sperm."/>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54341" t="22709" r="2742" b="14514"/>
          <a:stretch/>
        </p:blipFill>
        <p:spPr bwMode="auto">
          <a:xfrm>
            <a:off x="7410450" y="2486079"/>
            <a:ext cx="3638550" cy="39918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9316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671</Words>
  <Application>Microsoft Office PowerPoint</Application>
  <PresentationFormat>Custom</PresentationFormat>
  <Paragraphs>96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Sexual Reproduction Enhances Genetic Diversity </vt:lpstr>
      <vt:lpstr>Vocabulary</vt:lpstr>
      <vt:lpstr>Sexual Reproduction Enhances Genetic Diversity </vt:lpstr>
      <vt:lpstr>Activity: How many different offspring can be produced? p46 </vt:lpstr>
      <vt:lpstr>How does Genetic Variation Occur?</vt:lpstr>
      <vt:lpstr>Three Sources of Genetic Variability</vt:lpstr>
      <vt:lpstr>Slide 7</vt:lpstr>
      <vt:lpstr>Three Sources of Genetic Variability</vt:lpstr>
      <vt:lpstr>Three Sources of Genetic Variability</vt:lpstr>
      <vt:lpstr>Genetic Diversity</vt:lpstr>
      <vt:lpstr>Genetic Diversity</vt:lpstr>
      <vt:lpstr>Dominance</vt:lpstr>
      <vt:lpstr>Incomplete Dominance</vt:lpstr>
      <vt:lpstr>Codominance</vt:lpstr>
      <vt:lpstr>Punnett Squares</vt:lpstr>
      <vt:lpstr> </vt:lpstr>
      <vt:lpstr>You try</vt:lpstr>
      <vt:lpstr>Answer</vt:lpstr>
      <vt:lpstr>Slide 19</vt:lpstr>
      <vt:lpstr>Why is Genetic Diversity Important?</vt:lpstr>
      <vt:lpstr>Advantages and Disadvantages of Sexual Reproduction</vt:lpstr>
      <vt:lpstr>Advantages and Disadvantages of Asexual Reproduction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Wilson</dc:creator>
  <cp:lastModifiedBy>Tammy</cp:lastModifiedBy>
  <cp:revision>16</cp:revision>
  <dcterms:created xsi:type="dcterms:W3CDTF">2017-12-30T21:40:25Z</dcterms:created>
  <dcterms:modified xsi:type="dcterms:W3CDTF">2018-01-21T23:29:57Z</dcterms:modified>
</cp:coreProperties>
</file>