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9"/>
  </p:notesMasterIdLst>
  <p:sldIdLst>
    <p:sldId id="257" r:id="rId2"/>
    <p:sldId id="365" r:id="rId3"/>
    <p:sldId id="325" r:id="rId4"/>
    <p:sldId id="352" r:id="rId5"/>
    <p:sldId id="330" r:id="rId6"/>
    <p:sldId id="354" r:id="rId7"/>
    <p:sldId id="355" r:id="rId8"/>
    <p:sldId id="331" r:id="rId9"/>
    <p:sldId id="332" r:id="rId10"/>
    <p:sldId id="333" r:id="rId11"/>
    <p:sldId id="335" r:id="rId12"/>
    <p:sldId id="336" r:id="rId13"/>
    <p:sldId id="337" r:id="rId14"/>
    <p:sldId id="338" r:id="rId15"/>
    <p:sldId id="291" r:id="rId16"/>
    <p:sldId id="356" r:id="rId17"/>
    <p:sldId id="357" r:id="rId18"/>
    <p:sldId id="290" r:id="rId19"/>
    <p:sldId id="366" r:id="rId20"/>
    <p:sldId id="368" r:id="rId21"/>
    <p:sldId id="358" r:id="rId22"/>
    <p:sldId id="263" r:id="rId23"/>
    <p:sldId id="268" r:id="rId24"/>
    <p:sldId id="283" r:id="rId25"/>
    <p:sldId id="359" r:id="rId26"/>
    <p:sldId id="267" r:id="rId27"/>
    <p:sldId id="360" r:id="rId28"/>
    <p:sldId id="361" r:id="rId29"/>
    <p:sldId id="264" r:id="rId30"/>
    <p:sldId id="334" r:id="rId31"/>
    <p:sldId id="259" r:id="rId32"/>
    <p:sldId id="260" r:id="rId33"/>
    <p:sldId id="261" r:id="rId34"/>
    <p:sldId id="262" r:id="rId35"/>
    <p:sldId id="265" r:id="rId36"/>
    <p:sldId id="266" r:id="rId37"/>
    <p:sldId id="351" r:id="rId38"/>
    <p:sldId id="278" r:id="rId39"/>
    <p:sldId id="311" r:id="rId40"/>
    <p:sldId id="286" r:id="rId41"/>
    <p:sldId id="313" r:id="rId42"/>
    <p:sldId id="341" r:id="rId43"/>
    <p:sldId id="323" r:id="rId44"/>
    <p:sldId id="342" r:id="rId45"/>
    <p:sldId id="315" r:id="rId46"/>
    <p:sldId id="305" r:id="rId47"/>
    <p:sldId id="271" r:id="rId48"/>
    <p:sldId id="270" r:id="rId49"/>
    <p:sldId id="362" r:id="rId50"/>
    <p:sldId id="369" r:id="rId51"/>
    <p:sldId id="287" r:id="rId52"/>
    <p:sldId id="363" r:id="rId53"/>
    <p:sldId id="364" r:id="rId54"/>
    <p:sldId id="288" r:id="rId55"/>
    <p:sldId id="321" r:id="rId56"/>
    <p:sldId id="293" r:id="rId57"/>
    <p:sldId id="329" r:id="rId58"/>
    <p:sldId id="285" r:id="rId59"/>
    <p:sldId id="296" r:id="rId60"/>
    <p:sldId id="343" r:id="rId61"/>
    <p:sldId id="344" r:id="rId62"/>
    <p:sldId id="345" r:id="rId63"/>
    <p:sldId id="346" r:id="rId64"/>
    <p:sldId id="347" r:id="rId65"/>
    <p:sldId id="297" r:id="rId66"/>
    <p:sldId id="306" r:id="rId67"/>
    <p:sldId id="272" r:id="rId68"/>
    <p:sldId id="292" r:id="rId69"/>
    <p:sldId id="273" r:id="rId70"/>
    <p:sldId id="281" r:id="rId71"/>
    <p:sldId id="280" r:id="rId72"/>
    <p:sldId id="294" r:id="rId73"/>
    <p:sldId id="275" r:id="rId74"/>
    <p:sldId id="298" r:id="rId75"/>
    <p:sldId id="300" r:id="rId76"/>
    <p:sldId id="317" r:id="rId77"/>
    <p:sldId id="301" r:id="rId78"/>
    <p:sldId id="289" r:id="rId79"/>
    <p:sldId id="318" r:id="rId80"/>
    <p:sldId id="307" r:id="rId81"/>
    <p:sldId id="326" r:id="rId82"/>
    <p:sldId id="349" r:id="rId83"/>
    <p:sldId id="324" r:id="rId84"/>
    <p:sldId id="284" r:id="rId85"/>
    <p:sldId id="340" r:id="rId86"/>
    <p:sldId id="348" r:id="rId87"/>
    <p:sldId id="328" r:id="rId8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ACBF85-2CC4-415D-B624-10EBEEAADEA0}" v="1936" dt="2019-06-01T20:05:58.0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96" autoAdjust="0"/>
    <p:restoredTop sz="80633" autoAdjust="0"/>
  </p:normalViewPr>
  <p:slideViewPr>
    <p:cSldViewPr snapToGrid="0">
      <p:cViewPr>
        <p:scale>
          <a:sx n="51" d="100"/>
          <a:sy n="51" d="100"/>
        </p:scale>
        <p:origin x="3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95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Wilson" userId="e3b55da62d900d7c" providerId="LiveId" clId="{9FACBF85-2CC4-415D-B624-10EBEEAADEA0}"/>
    <pc:docChg chg="undo custSel mod addSld delSld modSld sldOrd">
      <pc:chgData name="Tammy Wilson" userId="e3b55da62d900d7c" providerId="LiveId" clId="{9FACBF85-2CC4-415D-B624-10EBEEAADEA0}" dt="2019-06-01T20:05:58.003" v="1934" actId="26606"/>
      <pc:docMkLst>
        <pc:docMk/>
      </pc:docMkLst>
      <pc:sldChg chg="modSp">
        <pc:chgData name="Tammy Wilson" userId="e3b55da62d900d7c" providerId="LiveId" clId="{9FACBF85-2CC4-415D-B624-10EBEEAADEA0}" dt="2019-05-21T19:20:40.706" v="49" actId="20577"/>
        <pc:sldMkLst>
          <pc:docMk/>
          <pc:sldMk cId="222381631" sldId="257"/>
        </pc:sldMkLst>
        <pc:spChg chg="mod">
          <ac:chgData name="Tammy Wilson" userId="e3b55da62d900d7c" providerId="LiveId" clId="{9FACBF85-2CC4-415D-B624-10EBEEAADEA0}" dt="2019-05-21T19:20:40.706" v="49" actId="20577"/>
          <ac:spMkLst>
            <pc:docMk/>
            <pc:sldMk cId="222381631" sldId="257"/>
            <ac:spMk id="2" creationId="{89426DD4-63BA-4EC2-BD3B-C419092E2AFF}"/>
          </ac:spMkLst>
        </pc:spChg>
      </pc:sldChg>
      <pc:sldChg chg="modSp">
        <pc:chgData name="Tammy Wilson" userId="e3b55da62d900d7c" providerId="LiveId" clId="{9FACBF85-2CC4-415D-B624-10EBEEAADEA0}" dt="2019-05-23T03:17:36.542" v="424" actId="20577"/>
        <pc:sldMkLst>
          <pc:docMk/>
          <pc:sldMk cId="303057257" sldId="259"/>
        </pc:sldMkLst>
        <pc:spChg chg="mod">
          <ac:chgData name="Tammy Wilson" userId="e3b55da62d900d7c" providerId="LiveId" clId="{9FACBF85-2CC4-415D-B624-10EBEEAADEA0}" dt="2019-05-23T03:17:36.542" v="424" actId="20577"/>
          <ac:spMkLst>
            <pc:docMk/>
            <pc:sldMk cId="303057257" sldId="259"/>
            <ac:spMk id="3" creationId="{13B218B3-ECAA-4073-A4C1-BA8856D38043}"/>
          </ac:spMkLst>
        </pc:spChg>
      </pc:sldChg>
      <pc:sldChg chg="modSp">
        <pc:chgData name="Tammy Wilson" userId="e3b55da62d900d7c" providerId="LiveId" clId="{9FACBF85-2CC4-415D-B624-10EBEEAADEA0}" dt="2019-05-23T03:20:32.001" v="566" actId="20577"/>
        <pc:sldMkLst>
          <pc:docMk/>
          <pc:sldMk cId="2899482771" sldId="260"/>
        </pc:sldMkLst>
        <pc:spChg chg="mod">
          <ac:chgData name="Tammy Wilson" userId="e3b55da62d900d7c" providerId="LiveId" clId="{9FACBF85-2CC4-415D-B624-10EBEEAADEA0}" dt="2019-05-23T03:20:32.001" v="566" actId="20577"/>
          <ac:spMkLst>
            <pc:docMk/>
            <pc:sldMk cId="2899482771" sldId="260"/>
            <ac:spMk id="3" creationId="{F132A65C-B0EF-4722-82A0-6770B25DA68D}"/>
          </ac:spMkLst>
        </pc:spChg>
      </pc:sldChg>
      <pc:sldChg chg="modSp">
        <pc:chgData name="Tammy Wilson" userId="e3b55da62d900d7c" providerId="LiveId" clId="{9FACBF85-2CC4-415D-B624-10EBEEAADEA0}" dt="2019-05-23T03:22:39.176" v="708" actId="14100"/>
        <pc:sldMkLst>
          <pc:docMk/>
          <pc:sldMk cId="3996419219" sldId="261"/>
        </pc:sldMkLst>
        <pc:spChg chg="mod">
          <ac:chgData name="Tammy Wilson" userId="e3b55da62d900d7c" providerId="LiveId" clId="{9FACBF85-2CC4-415D-B624-10EBEEAADEA0}" dt="2019-05-23T03:22:39.176" v="708" actId="14100"/>
          <ac:spMkLst>
            <pc:docMk/>
            <pc:sldMk cId="3996419219" sldId="261"/>
            <ac:spMk id="3" creationId="{1A704F8B-D36F-438F-8B04-075EF7A45C0A}"/>
          </ac:spMkLst>
        </pc:spChg>
      </pc:sldChg>
      <pc:sldChg chg="modSp">
        <pc:chgData name="Tammy Wilson" userId="e3b55da62d900d7c" providerId="LiveId" clId="{9FACBF85-2CC4-415D-B624-10EBEEAADEA0}" dt="2019-05-23T03:26:35.008" v="771" actId="20577"/>
        <pc:sldMkLst>
          <pc:docMk/>
          <pc:sldMk cId="3583433738" sldId="262"/>
        </pc:sldMkLst>
        <pc:spChg chg="mod">
          <ac:chgData name="Tammy Wilson" userId="e3b55da62d900d7c" providerId="LiveId" clId="{9FACBF85-2CC4-415D-B624-10EBEEAADEA0}" dt="2019-05-23T03:26:35.008" v="771" actId="20577"/>
          <ac:spMkLst>
            <pc:docMk/>
            <pc:sldMk cId="3583433738" sldId="262"/>
            <ac:spMk id="3" creationId="{E75A615F-47B6-4938-AFE1-A956C8AB125A}"/>
          </ac:spMkLst>
        </pc:spChg>
        <pc:picChg chg="mod">
          <ac:chgData name="Tammy Wilson" userId="e3b55da62d900d7c" providerId="LiveId" clId="{9FACBF85-2CC4-415D-B624-10EBEEAADEA0}" dt="2019-05-23T03:24:49.602" v="769" actId="1076"/>
          <ac:picMkLst>
            <pc:docMk/>
            <pc:sldMk cId="3583433738" sldId="262"/>
            <ac:picMk id="4100" creationId="{E82EE562-A982-467F-B9CB-6385D38CCED4}"/>
          </ac:picMkLst>
        </pc:picChg>
      </pc:sldChg>
      <pc:sldChg chg="modSp">
        <pc:chgData name="Tammy Wilson" userId="e3b55da62d900d7c" providerId="LiveId" clId="{9FACBF85-2CC4-415D-B624-10EBEEAADEA0}" dt="2019-05-23T03:11:03.978" v="131" actId="20577"/>
        <pc:sldMkLst>
          <pc:docMk/>
          <pc:sldMk cId="1403589956" sldId="263"/>
        </pc:sldMkLst>
        <pc:spChg chg="mod">
          <ac:chgData name="Tammy Wilson" userId="e3b55da62d900d7c" providerId="LiveId" clId="{9FACBF85-2CC4-415D-B624-10EBEEAADEA0}" dt="2019-05-23T03:11:03.978" v="131" actId="20577"/>
          <ac:spMkLst>
            <pc:docMk/>
            <pc:sldMk cId="1403589956" sldId="263"/>
            <ac:spMk id="2" creationId="{565EC2C6-B410-42EB-A918-8A1319DBBECC}"/>
          </ac:spMkLst>
        </pc:spChg>
      </pc:sldChg>
      <pc:sldChg chg="modSp">
        <pc:chgData name="Tammy Wilson" userId="e3b55da62d900d7c" providerId="LiveId" clId="{9FACBF85-2CC4-415D-B624-10EBEEAADEA0}" dt="2019-05-31T18:36:28.615" v="1922" actId="20577"/>
        <pc:sldMkLst>
          <pc:docMk/>
          <pc:sldMk cId="1026362749" sldId="264"/>
        </pc:sldMkLst>
        <pc:spChg chg="mod">
          <ac:chgData name="Tammy Wilson" userId="e3b55da62d900d7c" providerId="LiveId" clId="{9FACBF85-2CC4-415D-B624-10EBEEAADEA0}" dt="2019-05-31T18:36:28.615" v="1922" actId="20577"/>
          <ac:spMkLst>
            <pc:docMk/>
            <pc:sldMk cId="1026362749" sldId="264"/>
            <ac:spMk id="3" creationId="{2960B34D-BF68-4C56-9F6C-E4670BDBE8C2}"/>
          </ac:spMkLst>
        </pc:spChg>
      </pc:sldChg>
      <pc:sldChg chg="modSp">
        <pc:chgData name="Tammy Wilson" userId="e3b55da62d900d7c" providerId="LiveId" clId="{9FACBF85-2CC4-415D-B624-10EBEEAADEA0}" dt="2019-05-23T03:31:39.484" v="885" actId="20577"/>
        <pc:sldMkLst>
          <pc:docMk/>
          <pc:sldMk cId="3028479644" sldId="270"/>
        </pc:sldMkLst>
        <pc:spChg chg="mod">
          <ac:chgData name="Tammy Wilson" userId="e3b55da62d900d7c" providerId="LiveId" clId="{9FACBF85-2CC4-415D-B624-10EBEEAADEA0}" dt="2019-05-23T03:30:39.593" v="851" actId="20577"/>
          <ac:spMkLst>
            <pc:docMk/>
            <pc:sldMk cId="3028479644" sldId="270"/>
            <ac:spMk id="2" creationId="{B16A6BD6-5B89-40C6-83EB-3243AD2C1ECD}"/>
          </ac:spMkLst>
        </pc:spChg>
        <pc:spChg chg="mod">
          <ac:chgData name="Tammy Wilson" userId="e3b55da62d900d7c" providerId="LiveId" clId="{9FACBF85-2CC4-415D-B624-10EBEEAADEA0}" dt="2019-05-23T03:31:39.484" v="885" actId="20577"/>
          <ac:spMkLst>
            <pc:docMk/>
            <pc:sldMk cId="3028479644" sldId="270"/>
            <ac:spMk id="3" creationId="{6CE80312-1A26-48F5-BBCF-9915B2C6E099}"/>
          </ac:spMkLst>
        </pc:spChg>
      </pc:sldChg>
      <pc:sldChg chg="add">
        <pc:chgData name="Tammy Wilson" userId="e3b55da62d900d7c" providerId="LiveId" clId="{9FACBF85-2CC4-415D-B624-10EBEEAADEA0}" dt="2019-05-23T04:16:58.069" v="963"/>
        <pc:sldMkLst>
          <pc:docMk/>
          <pc:sldMk cId="2745618530" sldId="272"/>
        </pc:sldMkLst>
      </pc:sldChg>
      <pc:sldChg chg="add">
        <pc:chgData name="Tammy Wilson" userId="e3b55da62d900d7c" providerId="LiveId" clId="{9FACBF85-2CC4-415D-B624-10EBEEAADEA0}" dt="2019-05-23T04:16:58.069" v="963"/>
        <pc:sldMkLst>
          <pc:docMk/>
          <pc:sldMk cId="2519465747" sldId="273"/>
        </pc:sldMkLst>
      </pc:sldChg>
      <pc:sldChg chg="add">
        <pc:chgData name="Tammy Wilson" userId="e3b55da62d900d7c" providerId="LiveId" clId="{9FACBF85-2CC4-415D-B624-10EBEEAADEA0}" dt="2019-05-23T04:16:58.069" v="963"/>
        <pc:sldMkLst>
          <pc:docMk/>
          <pc:sldMk cId="3936528960" sldId="275"/>
        </pc:sldMkLst>
      </pc:sldChg>
      <pc:sldChg chg="delSp modSp">
        <pc:chgData name="Tammy Wilson" userId="e3b55da62d900d7c" providerId="LiveId" clId="{9FACBF85-2CC4-415D-B624-10EBEEAADEA0}" dt="2019-05-23T03:28:02.346" v="786" actId="478"/>
        <pc:sldMkLst>
          <pc:docMk/>
          <pc:sldMk cId="1337134273" sldId="278"/>
        </pc:sldMkLst>
        <pc:spChg chg="mod">
          <ac:chgData name="Tammy Wilson" userId="e3b55da62d900d7c" providerId="LiveId" clId="{9FACBF85-2CC4-415D-B624-10EBEEAADEA0}" dt="2019-05-23T03:27:53.923" v="784" actId="255"/>
          <ac:spMkLst>
            <pc:docMk/>
            <pc:sldMk cId="1337134273" sldId="278"/>
            <ac:spMk id="3" creationId="{2E48E1B0-4B33-4E3D-BCB3-5597B1EE0A2B}"/>
          </ac:spMkLst>
        </pc:spChg>
        <pc:picChg chg="mod">
          <ac:chgData name="Tammy Wilson" userId="e3b55da62d900d7c" providerId="LiveId" clId="{9FACBF85-2CC4-415D-B624-10EBEEAADEA0}" dt="2019-05-23T03:27:57.939" v="785" actId="1076"/>
          <ac:picMkLst>
            <pc:docMk/>
            <pc:sldMk cId="1337134273" sldId="278"/>
            <ac:picMk id="6" creationId="{85A26B3C-1DAA-4962-85BB-EA8A08DFC4EA}"/>
          </ac:picMkLst>
        </pc:picChg>
        <pc:picChg chg="del">
          <ac:chgData name="Tammy Wilson" userId="e3b55da62d900d7c" providerId="LiveId" clId="{9FACBF85-2CC4-415D-B624-10EBEEAADEA0}" dt="2019-05-23T03:28:02.346" v="786" actId="478"/>
          <ac:picMkLst>
            <pc:docMk/>
            <pc:sldMk cId="1337134273" sldId="278"/>
            <ac:picMk id="32770" creationId="{796E8B35-22BF-45CA-8159-6674E6E0B352}"/>
          </ac:picMkLst>
        </pc:picChg>
      </pc:sldChg>
      <pc:sldChg chg="add">
        <pc:chgData name="Tammy Wilson" userId="e3b55da62d900d7c" providerId="LiveId" clId="{9FACBF85-2CC4-415D-B624-10EBEEAADEA0}" dt="2019-05-23T04:16:58.069" v="963"/>
        <pc:sldMkLst>
          <pc:docMk/>
          <pc:sldMk cId="876922543" sldId="280"/>
        </pc:sldMkLst>
      </pc:sldChg>
      <pc:sldChg chg="add">
        <pc:chgData name="Tammy Wilson" userId="e3b55da62d900d7c" providerId="LiveId" clId="{9FACBF85-2CC4-415D-B624-10EBEEAADEA0}" dt="2019-05-23T04:16:58.069" v="963"/>
        <pc:sldMkLst>
          <pc:docMk/>
          <pc:sldMk cId="2542066645" sldId="281"/>
        </pc:sldMkLst>
      </pc:sldChg>
      <pc:sldChg chg="add">
        <pc:chgData name="Tammy Wilson" userId="e3b55da62d900d7c" providerId="LiveId" clId="{9FACBF85-2CC4-415D-B624-10EBEEAADEA0}" dt="2019-05-23T04:16:58.069" v="963"/>
        <pc:sldMkLst>
          <pc:docMk/>
          <pc:sldMk cId="3879833082" sldId="284"/>
        </pc:sldMkLst>
      </pc:sldChg>
      <pc:sldChg chg="modSp">
        <pc:chgData name="Tammy Wilson" userId="e3b55da62d900d7c" providerId="LiveId" clId="{9FACBF85-2CC4-415D-B624-10EBEEAADEA0}" dt="2019-05-23T04:19:43.965" v="1091" actId="20577"/>
        <pc:sldMkLst>
          <pc:docMk/>
          <pc:sldMk cId="2246807453" sldId="285"/>
        </pc:sldMkLst>
        <pc:spChg chg="mod">
          <ac:chgData name="Tammy Wilson" userId="e3b55da62d900d7c" providerId="LiveId" clId="{9FACBF85-2CC4-415D-B624-10EBEEAADEA0}" dt="2019-05-23T04:19:43.965" v="1091" actId="20577"/>
          <ac:spMkLst>
            <pc:docMk/>
            <pc:sldMk cId="2246807453" sldId="285"/>
            <ac:spMk id="3" creationId="{BF8534C8-69B8-41AC-B8AE-0BC2AE74C017}"/>
          </ac:spMkLst>
        </pc:spChg>
      </pc:sldChg>
      <pc:sldChg chg="add">
        <pc:chgData name="Tammy Wilson" userId="e3b55da62d900d7c" providerId="LiveId" clId="{9FACBF85-2CC4-415D-B624-10EBEEAADEA0}" dt="2019-05-23T04:16:58.069" v="963"/>
        <pc:sldMkLst>
          <pc:docMk/>
          <pc:sldMk cId="2580767875" sldId="292"/>
        </pc:sldMkLst>
      </pc:sldChg>
      <pc:sldChg chg="add">
        <pc:chgData name="Tammy Wilson" userId="e3b55da62d900d7c" providerId="LiveId" clId="{9FACBF85-2CC4-415D-B624-10EBEEAADEA0}" dt="2019-05-23T04:16:58.069" v="963"/>
        <pc:sldMkLst>
          <pc:docMk/>
          <pc:sldMk cId="852845651" sldId="294"/>
        </pc:sldMkLst>
      </pc:sldChg>
      <pc:sldChg chg="addSp delSp modSp">
        <pc:chgData name="Tammy Wilson" userId="e3b55da62d900d7c" providerId="LiveId" clId="{9FACBF85-2CC4-415D-B624-10EBEEAADEA0}" dt="2019-05-23T04:32:53.442" v="1241" actId="1076"/>
        <pc:sldMkLst>
          <pc:docMk/>
          <pc:sldMk cId="3953705197" sldId="295"/>
        </pc:sldMkLst>
        <pc:spChg chg="mod">
          <ac:chgData name="Tammy Wilson" userId="e3b55da62d900d7c" providerId="LiveId" clId="{9FACBF85-2CC4-415D-B624-10EBEEAADEA0}" dt="2019-05-23T04:32:53.442" v="1241" actId="1076"/>
          <ac:spMkLst>
            <pc:docMk/>
            <pc:sldMk cId="3953705197" sldId="295"/>
            <ac:spMk id="4" creationId="{86155373-E4D4-4AFB-BB5B-5DFFA1F5D982}"/>
          </ac:spMkLst>
        </pc:spChg>
        <pc:spChg chg="add del mod">
          <ac:chgData name="Tammy Wilson" userId="e3b55da62d900d7c" providerId="LiveId" clId="{9FACBF85-2CC4-415D-B624-10EBEEAADEA0}" dt="2019-05-23T04:32:21.523" v="1237" actId="478"/>
          <ac:spMkLst>
            <pc:docMk/>
            <pc:sldMk cId="3953705197" sldId="295"/>
            <ac:spMk id="5" creationId="{A994A2F2-4EC6-4170-ACC0-A27EDEFAA8DB}"/>
          </ac:spMkLst>
        </pc:spChg>
        <pc:picChg chg="del">
          <ac:chgData name="Tammy Wilson" userId="e3b55da62d900d7c" providerId="LiveId" clId="{9FACBF85-2CC4-415D-B624-10EBEEAADEA0}" dt="2019-05-23T04:32:12.509" v="1236" actId="478"/>
          <ac:picMkLst>
            <pc:docMk/>
            <pc:sldMk cId="3953705197" sldId="295"/>
            <ac:picMk id="26626" creationId="{2EDE03F1-ACDA-43B2-831A-CB8AF1E93335}"/>
          </ac:picMkLst>
        </pc:picChg>
        <pc:picChg chg="mod">
          <ac:chgData name="Tammy Wilson" userId="e3b55da62d900d7c" providerId="LiveId" clId="{9FACBF85-2CC4-415D-B624-10EBEEAADEA0}" dt="2019-05-23T04:32:48.190" v="1240" actId="1076"/>
          <ac:picMkLst>
            <pc:docMk/>
            <pc:sldMk cId="3953705197" sldId="295"/>
            <ac:picMk id="26628" creationId="{020381F4-B7A3-462C-8A19-2F5717618463}"/>
          </ac:picMkLst>
        </pc:picChg>
      </pc:sldChg>
      <pc:sldChg chg="addSp delSp modSp mod setBg">
        <pc:chgData name="Tammy Wilson" userId="e3b55da62d900d7c" providerId="LiveId" clId="{9FACBF85-2CC4-415D-B624-10EBEEAADEA0}" dt="2019-05-23T04:25:55.582" v="1199" actId="114"/>
        <pc:sldMkLst>
          <pc:docMk/>
          <pc:sldMk cId="411711245" sldId="296"/>
        </pc:sldMkLst>
        <pc:spChg chg="mod">
          <ac:chgData name="Tammy Wilson" userId="e3b55da62d900d7c" providerId="LiveId" clId="{9FACBF85-2CC4-415D-B624-10EBEEAADEA0}" dt="2019-05-23T04:23:33.973" v="1179" actId="26606"/>
          <ac:spMkLst>
            <pc:docMk/>
            <pc:sldMk cId="411711245" sldId="296"/>
            <ac:spMk id="2" creationId="{98F7B461-F1AC-4B77-9EE9-ACF8C6FA2A34}"/>
          </ac:spMkLst>
        </pc:spChg>
        <pc:spChg chg="add del mod">
          <ac:chgData name="Tammy Wilson" userId="e3b55da62d900d7c" providerId="LiveId" clId="{9FACBF85-2CC4-415D-B624-10EBEEAADEA0}" dt="2019-05-23T04:25:27.092" v="1187"/>
          <ac:spMkLst>
            <pc:docMk/>
            <pc:sldMk cId="411711245" sldId="296"/>
            <ac:spMk id="3" creationId="{BF8534C8-69B8-41AC-B8AE-0BC2AE74C017}"/>
          </ac:spMkLst>
        </pc:spChg>
        <pc:spChg chg="add del mod">
          <ac:chgData name="Tammy Wilson" userId="e3b55da62d900d7c" providerId="LiveId" clId="{9FACBF85-2CC4-415D-B624-10EBEEAADEA0}" dt="2019-05-23T04:23:33.282" v="1178"/>
          <ac:spMkLst>
            <pc:docMk/>
            <pc:sldMk cId="411711245" sldId="296"/>
            <ac:spMk id="4" creationId="{D7281060-D026-4465-ADEC-0CC66D9B26E4}"/>
          </ac:spMkLst>
        </pc:spChg>
        <pc:spChg chg="add mod">
          <ac:chgData name="Tammy Wilson" userId="e3b55da62d900d7c" providerId="LiveId" clId="{9FACBF85-2CC4-415D-B624-10EBEEAADEA0}" dt="2019-05-23T04:25:55.582" v="1199" actId="114"/>
          <ac:spMkLst>
            <pc:docMk/>
            <pc:sldMk cId="411711245" sldId="296"/>
            <ac:spMk id="5" creationId="{3334C662-E0F3-4FDC-B9F1-30CFF6002A41}"/>
          </ac:spMkLst>
        </pc:spChg>
        <pc:spChg chg="add del">
          <ac:chgData name="Tammy Wilson" userId="e3b55da62d900d7c" providerId="LiveId" clId="{9FACBF85-2CC4-415D-B624-10EBEEAADEA0}" dt="2019-05-23T04:23:33.973" v="1179" actId="26606"/>
          <ac:spMkLst>
            <pc:docMk/>
            <pc:sldMk cId="411711245" sldId="296"/>
            <ac:spMk id="71" creationId="{3CD9DF72-87A3-404E-A828-84CBF11A8303}"/>
          </ac:spMkLst>
        </pc:spChg>
        <pc:picChg chg="add del mod ord modCrop">
          <ac:chgData name="Tammy Wilson" userId="e3b55da62d900d7c" providerId="LiveId" clId="{9FACBF85-2CC4-415D-B624-10EBEEAADEA0}" dt="2019-05-23T04:25:10.155" v="1185" actId="1076"/>
          <ac:picMkLst>
            <pc:docMk/>
            <pc:sldMk cId="411711245" sldId="296"/>
            <ac:picMk id="1026" creationId="{B1E07853-CDF3-4E5F-B94B-7958E922528E}"/>
          </ac:picMkLst>
        </pc:picChg>
        <pc:cxnChg chg="add del">
          <ac:chgData name="Tammy Wilson" userId="e3b55da62d900d7c" providerId="LiveId" clId="{9FACBF85-2CC4-415D-B624-10EBEEAADEA0}" dt="2019-05-23T04:23:33.973" v="1179" actId="26606"/>
          <ac:cxnSpMkLst>
            <pc:docMk/>
            <pc:sldMk cId="411711245" sldId="296"/>
            <ac:cxnSpMk id="73" creationId="{20E3A342-4D61-4E3F-AF90-1AB42AEB96CC}"/>
          </ac:cxnSpMkLst>
        </pc:cxnChg>
      </pc:sldChg>
      <pc:sldChg chg="addSp modSp">
        <pc:chgData name="Tammy Wilson" userId="e3b55da62d900d7c" providerId="LiveId" clId="{9FACBF85-2CC4-415D-B624-10EBEEAADEA0}" dt="2019-05-23T04:37:45.755" v="1359" actId="20577"/>
        <pc:sldMkLst>
          <pc:docMk/>
          <pc:sldMk cId="2717215509" sldId="298"/>
        </pc:sldMkLst>
        <pc:spChg chg="mod">
          <ac:chgData name="Tammy Wilson" userId="e3b55da62d900d7c" providerId="LiveId" clId="{9FACBF85-2CC4-415D-B624-10EBEEAADEA0}" dt="2019-05-23T04:35:26.180" v="1271" actId="1076"/>
          <ac:spMkLst>
            <pc:docMk/>
            <pc:sldMk cId="2717215509" sldId="298"/>
            <ac:spMk id="3" creationId="{CB0E9EF6-9904-4A17-9B6D-1276F4F78894}"/>
          </ac:spMkLst>
        </pc:spChg>
        <pc:spChg chg="add mod">
          <ac:chgData name="Tammy Wilson" userId="e3b55da62d900d7c" providerId="LiveId" clId="{9FACBF85-2CC4-415D-B624-10EBEEAADEA0}" dt="2019-05-23T04:37:45.755" v="1359" actId="20577"/>
          <ac:spMkLst>
            <pc:docMk/>
            <pc:sldMk cId="2717215509" sldId="298"/>
            <ac:spMk id="4" creationId="{6021BD3C-5054-4673-A2AD-AA0DF2DBE279}"/>
          </ac:spMkLst>
        </pc:spChg>
        <pc:picChg chg="mod">
          <ac:chgData name="Tammy Wilson" userId="e3b55da62d900d7c" providerId="LiveId" clId="{9FACBF85-2CC4-415D-B624-10EBEEAADEA0}" dt="2019-05-23T04:37:21.543" v="1332" actId="14100"/>
          <ac:picMkLst>
            <pc:docMk/>
            <pc:sldMk cId="2717215509" sldId="298"/>
            <ac:picMk id="30722" creationId="{FB48EBDC-700F-4965-A95C-CCBC068755F0}"/>
          </ac:picMkLst>
        </pc:picChg>
        <pc:picChg chg="mod">
          <ac:chgData name="Tammy Wilson" userId="e3b55da62d900d7c" providerId="LiveId" clId="{9FACBF85-2CC4-415D-B624-10EBEEAADEA0}" dt="2019-05-23T04:35:23.658" v="1270" actId="1076"/>
          <ac:picMkLst>
            <pc:docMk/>
            <pc:sldMk cId="2717215509" sldId="298"/>
            <ac:picMk id="30724" creationId="{EB16A2D8-2902-4572-92F9-848A9068BA0F}"/>
          </ac:picMkLst>
        </pc:picChg>
      </pc:sldChg>
      <pc:sldChg chg="modSp">
        <pc:chgData name="Tammy Wilson" userId="e3b55da62d900d7c" providerId="LiveId" clId="{9FACBF85-2CC4-415D-B624-10EBEEAADEA0}" dt="2019-05-23T04:39:19.396" v="1378" actId="27636"/>
        <pc:sldMkLst>
          <pc:docMk/>
          <pc:sldMk cId="4247078132" sldId="300"/>
        </pc:sldMkLst>
        <pc:spChg chg="mod">
          <ac:chgData name="Tammy Wilson" userId="e3b55da62d900d7c" providerId="LiveId" clId="{9FACBF85-2CC4-415D-B624-10EBEEAADEA0}" dt="2019-05-23T04:38:08.764" v="1370" actId="20577"/>
          <ac:spMkLst>
            <pc:docMk/>
            <pc:sldMk cId="4247078132" sldId="300"/>
            <ac:spMk id="2" creationId="{2346E652-5F9C-4034-8829-E9B142D1401E}"/>
          </ac:spMkLst>
        </pc:spChg>
        <pc:spChg chg="mod">
          <ac:chgData name="Tammy Wilson" userId="e3b55da62d900d7c" providerId="LiveId" clId="{9FACBF85-2CC4-415D-B624-10EBEEAADEA0}" dt="2019-05-23T04:39:19.396" v="1378" actId="27636"/>
          <ac:spMkLst>
            <pc:docMk/>
            <pc:sldMk cId="4247078132" sldId="300"/>
            <ac:spMk id="3" creationId="{5D672F20-4797-4380-890E-1325E05E9366}"/>
          </ac:spMkLst>
        </pc:spChg>
      </pc:sldChg>
      <pc:sldChg chg="modSp">
        <pc:chgData name="Tammy Wilson" userId="e3b55da62d900d7c" providerId="LiveId" clId="{9FACBF85-2CC4-415D-B624-10EBEEAADEA0}" dt="2019-05-23T04:40:35.638" v="1407" actId="1076"/>
        <pc:sldMkLst>
          <pc:docMk/>
          <pc:sldMk cId="705083657" sldId="301"/>
        </pc:sldMkLst>
        <pc:spChg chg="mod">
          <ac:chgData name="Tammy Wilson" userId="e3b55da62d900d7c" providerId="LiveId" clId="{9FACBF85-2CC4-415D-B624-10EBEEAADEA0}" dt="2019-05-23T04:40:22.765" v="1405" actId="20577"/>
          <ac:spMkLst>
            <pc:docMk/>
            <pc:sldMk cId="705083657" sldId="301"/>
            <ac:spMk id="3" creationId="{88369B23-54FE-4FF9-A7E6-A37902456A9E}"/>
          </ac:spMkLst>
        </pc:spChg>
        <pc:picChg chg="mod">
          <ac:chgData name="Tammy Wilson" userId="e3b55da62d900d7c" providerId="LiveId" clId="{9FACBF85-2CC4-415D-B624-10EBEEAADEA0}" dt="2019-05-23T04:40:32.194" v="1406" actId="1076"/>
          <ac:picMkLst>
            <pc:docMk/>
            <pc:sldMk cId="705083657" sldId="301"/>
            <ac:picMk id="31746" creationId="{705AFC77-0476-4592-B261-4645AAFE5139}"/>
          </ac:picMkLst>
        </pc:picChg>
        <pc:picChg chg="mod">
          <ac:chgData name="Tammy Wilson" userId="e3b55da62d900d7c" providerId="LiveId" clId="{9FACBF85-2CC4-415D-B624-10EBEEAADEA0}" dt="2019-05-23T04:40:35.638" v="1407" actId="1076"/>
          <ac:picMkLst>
            <pc:docMk/>
            <pc:sldMk cId="705083657" sldId="301"/>
            <ac:picMk id="31750" creationId="{F50777AD-8371-4D98-AC74-21F69A87F210}"/>
          </ac:picMkLst>
        </pc:picChg>
      </pc:sldChg>
      <pc:sldChg chg="modSp">
        <pc:chgData name="Tammy Wilson" userId="e3b55da62d900d7c" providerId="LiveId" clId="{9FACBF85-2CC4-415D-B624-10EBEEAADEA0}" dt="2019-05-23T03:30:27.352" v="846" actId="20577"/>
        <pc:sldMkLst>
          <pc:docMk/>
          <pc:sldMk cId="919485658" sldId="305"/>
        </pc:sldMkLst>
        <pc:spChg chg="mod">
          <ac:chgData name="Tammy Wilson" userId="e3b55da62d900d7c" providerId="LiveId" clId="{9FACBF85-2CC4-415D-B624-10EBEEAADEA0}" dt="2019-05-23T03:30:27.352" v="846" actId="20577"/>
          <ac:spMkLst>
            <pc:docMk/>
            <pc:sldMk cId="919485658" sldId="305"/>
            <ac:spMk id="3" creationId="{88C42D9C-B8CC-4BA8-A3FE-65B56C308A19}"/>
          </ac:spMkLst>
        </pc:spChg>
      </pc:sldChg>
      <pc:sldChg chg="modSp">
        <pc:chgData name="Tammy Wilson" userId="e3b55da62d900d7c" providerId="LiveId" clId="{9FACBF85-2CC4-415D-B624-10EBEEAADEA0}" dt="2019-05-31T18:32:20.680" v="1909" actId="20577"/>
        <pc:sldMkLst>
          <pc:docMk/>
          <pc:sldMk cId="2447018504" sldId="313"/>
        </pc:sldMkLst>
        <pc:spChg chg="mod">
          <ac:chgData name="Tammy Wilson" userId="e3b55da62d900d7c" providerId="LiveId" clId="{9FACBF85-2CC4-415D-B624-10EBEEAADEA0}" dt="2019-05-31T18:32:20.680" v="1909" actId="20577"/>
          <ac:spMkLst>
            <pc:docMk/>
            <pc:sldMk cId="2447018504" sldId="313"/>
            <ac:spMk id="3" creationId="{CA62D6E7-5E70-4CB9-B1BD-D1458C25F741}"/>
          </ac:spMkLst>
        </pc:spChg>
      </pc:sldChg>
      <pc:sldChg chg="addSp modSp">
        <pc:chgData name="Tammy Wilson" userId="e3b55da62d900d7c" providerId="LiveId" clId="{9FACBF85-2CC4-415D-B624-10EBEEAADEA0}" dt="2019-05-23T04:45:41.182" v="1481" actId="1076"/>
        <pc:sldMkLst>
          <pc:docMk/>
          <pc:sldMk cId="2807824427" sldId="318"/>
        </pc:sldMkLst>
        <pc:spChg chg="mod">
          <ac:chgData name="Tammy Wilson" userId="e3b55da62d900d7c" providerId="LiveId" clId="{9FACBF85-2CC4-415D-B624-10EBEEAADEA0}" dt="2019-05-23T04:42:44.075" v="1451" actId="20577"/>
          <ac:spMkLst>
            <pc:docMk/>
            <pc:sldMk cId="2807824427" sldId="318"/>
            <ac:spMk id="3" creationId="{9891438F-CF4E-44E9-BAB4-B0AB14C0F5B7}"/>
          </ac:spMkLst>
        </pc:spChg>
        <pc:picChg chg="add mod">
          <ac:chgData name="Tammy Wilson" userId="e3b55da62d900d7c" providerId="LiveId" clId="{9FACBF85-2CC4-415D-B624-10EBEEAADEA0}" dt="2019-05-23T04:43:45.129" v="1455" actId="1076"/>
          <ac:picMkLst>
            <pc:docMk/>
            <pc:sldMk cId="2807824427" sldId="318"/>
            <ac:picMk id="4" creationId="{E833F5CF-BCB9-4A21-8622-F0068F29EA65}"/>
          </ac:picMkLst>
        </pc:picChg>
        <pc:picChg chg="add mod modCrop">
          <ac:chgData name="Tammy Wilson" userId="e3b55da62d900d7c" providerId="LiveId" clId="{9FACBF85-2CC4-415D-B624-10EBEEAADEA0}" dt="2019-05-23T04:44:30.860" v="1470" actId="14100"/>
          <ac:picMkLst>
            <pc:docMk/>
            <pc:sldMk cId="2807824427" sldId="318"/>
            <ac:picMk id="3074" creationId="{F7F2FAE8-A022-492E-A076-FEC2334866CE}"/>
          </ac:picMkLst>
        </pc:picChg>
        <pc:picChg chg="add mod">
          <ac:chgData name="Tammy Wilson" userId="e3b55da62d900d7c" providerId="LiveId" clId="{9FACBF85-2CC4-415D-B624-10EBEEAADEA0}" dt="2019-05-23T04:45:41.182" v="1481" actId="1076"/>
          <ac:picMkLst>
            <pc:docMk/>
            <pc:sldMk cId="2807824427" sldId="318"/>
            <ac:picMk id="3076" creationId="{B4F14346-95E3-47B9-A0C2-0ACEF4AB2D44}"/>
          </ac:picMkLst>
        </pc:picChg>
      </pc:sldChg>
      <pc:sldChg chg="modSp">
        <pc:chgData name="Tammy Wilson" userId="e3b55da62d900d7c" providerId="LiveId" clId="{9FACBF85-2CC4-415D-B624-10EBEEAADEA0}" dt="2019-05-23T04:15:14.697" v="946" actId="20577"/>
        <pc:sldMkLst>
          <pc:docMk/>
          <pc:sldMk cId="1651863866" sldId="321"/>
        </pc:sldMkLst>
        <pc:spChg chg="mod">
          <ac:chgData name="Tammy Wilson" userId="e3b55da62d900d7c" providerId="LiveId" clId="{9FACBF85-2CC4-415D-B624-10EBEEAADEA0}" dt="2019-05-23T04:15:14.697" v="946" actId="20577"/>
          <ac:spMkLst>
            <pc:docMk/>
            <pc:sldMk cId="1651863866" sldId="321"/>
            <ac:spMk id="3" creationId="{5B8E584A-3030-4E1A-BF6C-C3A8BAD47331}"/>
          </ac:spMkLst>
        </pc:spChg>
      </pc:sldChg>
      <pc:sldChg chg="addSp delSp modSp">
        <pc:chgData name="Tammy Wilson" userId="e3b55da62d900d7c" providerId="LiveId" clId="{9FACBF85-2CC4-415D-B624-10EBEEAADEA0}" dt="2019-05-23T04:29:48.251" v="1229" actId="20577"/>
        <pc:sldMkLst>
          <pc:docMk/>
          <pc:sldMk cId="2850940908" sldId="322"/>
        </pc:sldMkLst>
        <pc:spChg chg="mod">
          <ac:chgData name="Tammy Wilson" userId="e3b55da62d900d7c" providerId="LiveId" clId="{9FACBF85-2CC4-415D-B624-10EBEEAADEA0}" dt="2019-05-23T04:28:49.216" v="1209" actId="20577"/>
          <ac:spMkLst>
            <pc:docMk/>
            <pc:sldMk cId="2850940908" sldId="322"/>
            <ac:spMk id="2" creationId="{DDC9C192-167E-4B1F-AA28-317D3AD91416}"/>
          </ac:spMkLst>
        </pc:spChg>
        <pc:spChg chg="mod">
          <ac:chgData name="Tammy Wilson" userId="e3b55da62d900d7c" providerId="LiveId" clId="{9FACBF85-2CC4-415D-B624-10EBEEAADEA0}" dt="2019-05-23T04:29:48.251" v="1229" actId="20577"/>
          <ac:spMkLst>
            <pc:docMk/>
            <pc:sldMk cId="2850940908" sldId="322"/>
            <ac:spMk id="3" creationId="{D45CE82F-E57A-44D2-AE9F-0A6CA43C72BC}"/>
          </ac:spMkLst>
        </pc:spChg>
        <pc:picChg chg="add mod">
          <ac:chgData name="Tammy Wilson" userId="e3b55da62d900d7c" providerId="LiveId" clId="{9FACBF85-2CC4-415D-B624-10EBEEAADEA0}" dt="2019-05-23T04:27:44.202" v="1206" actId="14100"/>
          <ac:picMkLst>
            <pc:docMk/>
            <pc:sldMk cId="2850940908" sldId="322"/>
            <ac:picMk id="2050" creationId="{FFECB31E-70F8-46A3-8084-6FB7312636CE}"/>
          </ac:picMkLst>
        </pc:picChg>
        <pc:picChg chg="add del">
          <ac:chgData name="Tammy Wilson" userId="e3b55da62d900d7c" providerId="LiveId" clId="{9FACBF85-2CC4-415D-B624-10EBEEAADEA0}" dt="2019-05-23T04:27:27.518" v="1202" actId="478"/>
          <ac:picMkLst>
            <pc:docMk/>
            <pc:sldMk cId="2850940908" sldId="322"/>
            <ac:picMk id="2052" creationId="{0CB59E8D-2B89-439A-BE8D-1100DD42ED07}"/>
          </ac:picMkLst>
        </pc:picChg>
      </pc:sldChg>
      <pc:sldChg chg="modSp">
        <pc:chgData name="Tammy Wilson" userId="e3b55da62d900d7c" providerId="LiveId" clId="{9FACBF85-2CC4-415D-B624-10EBEEAADEA0}" dt="2019-05-23T03:29:41.095" v="844" actId="20577"/>
        <pc:sldMkLst>
          <pc:docMk/>
          <pc:sldMk cId="3958394261" sldId="323"/>
        </pc:sldMkLst>
        <pc:spChg chg="mod">
          <ac:chgData name="Tammy Wilson" userId="e3b55da62d900d7c" providerId="LiveId" clId="{9FACBF85-2CC4-415D-B624-10EBEEAADEA0}" dt="2019-05-23T03:29:41.095" v="844" actId="20577"/>
          <ac:spMkLst>
            <pc:docMk/>
            <pc:sldMk cId="3958394261" sldId="323"/>
            <ac:spMk id="3" creationId="{CA62D6E7-5E70-4CB9-B1BD-D1458C25F741}"/>
          </ac:spMkLst>
        </pc:spChg>
      </pc:sldChg>
      <pc:sldChg chg="modSp">
        <pc:chgData name="Tammy Wilson" userId="e3b55da62d900d7c" providerId="LiveId" clId="{9FACBF85-2CC4-415D-B624-10EBEEAADEA0}" dt="2019-05-23T04:50:40.211" v="1737" actId="255"/>
        <pc:sldMkLst>
          <pc:docMk/>
          <pc:sldMk cId="3354377144" sldId="324"/>
        </pc:sldMkLst>
        <pc:spChg chg="mod">
          <ac:chgData name="Tammy Wilson" userId="e3b55da62d900d7c" providerId="LiveId" clId="{9FACBF85-2CC4-415D-B624-10EBEEAADEA0}" dt="2019-05-23T04:49:20.990" v="1679" actId="20577"/>
          <ac:spMkLst>
            <pc:docMk/>
            <pc:sldMk cId="3354377144" sldId="324"/>
            <ac:spMk id="2" creationId="{CAEE673C-6918-4A8E-A238-4595D3C2D2FF}"/>
          </ac:spMkLst>
        </pc:spChg>
        <pc:spChg chg="mod">
          <ac:chgData name="Tammy Wilson" userId="e3b55da62d900d7c" providerId="LiveId" clId="{9FACBF85-2CC4-415D-B624-10EBEEAADEA0}" dt="2019-05-23T04:50:40.211" v="1737" actId="255"/>
          <ac:spMkLst>
            <pc:docMk/>
            <pc:sldMk cId="3354377144" sldId="324"/>
            <ac:spMk id="3" creationId="{AD623F7A-C53A-4290-82F8-120E0B3F43B3}"/>
          </ac:spMkLst>
        </pc:spChg>
      </pc:sldChg>
      <pc:sldChg chg="modSp ord">
        <pc:chgData name="Tammy Wilson" userId="e3b55da62d900d7c" providerId="LiveId" clId="{9FACBF85-2CC4-415D-B624-10EBEEAADEA0}" dt="2019-05-31T17:46:52.965" v="1739" actId="20577"/>
        <pc:sldMkLst>
          <pc:docMk/>
          <pc:sldMk cId="3811872389" sldId="325"/>
        </pc:sldMkLst>
        <pc:spChg chg="mod">
          <ac:chgData name="Tammy Wilson" userId="e3b55da62d900d7c" providerId="LiveId" clId="{9FACBF85-2CC4-415D-B624-10EBEEAADEA0}" dt="2019-05-31T17:46:52.965" v="1739" actId="20577"/>
          <ac:spMkLst>
            <pc:docMk/>
            <pc:sldMk cId="3811872389" sldId="325"/>
            <ac:spMk id="3" creationId="{9849334A-6129-4959-9060-20A55309FC5A}"/>
          </ac:spMkLst>
        </pc:spChg>
      </pc:sldChg>
      <pc:sldChg chg="modSp add">
        <pc:chgData name="Tammy Wilson" userId="e3b55da62d900d7c" providerId="LiveId" clId="{9FACBF85-2CC4-415D-B624-10EBEEAADEA0}" dt="2019-05-23T04:48:30.114" v="1675" actId="20577"/>
        <pc:sldMkLst>
          <pc:docMk/>
          <pc:sldMk cId="3476646282" sldId="326"/>
        </pc:sldMkLst>
        <pc:spChg chg="mod">
          <ac:chgData name="Tammy Wilson" userId="e3b55da62d900d7c" providerId="LiveId" clId="{9FACBF85-2CC4-415D-B624-10EBEEAADEA0}" dt="2019-05-23T04:48:01.516" v="1634"/>
          <ac:spMkLst>
            <pc:docMk/>
            <pc:sldMk cId="3476646282" sldId="326"/>
            <ac:spMk id="2" creationId="{ECE91DA1-8268-4F9A-85A2-B8B4B1A49550}"/>
          </ac:spMkLst>
        </pc:spChg>
        <pc:spChg chg="mod">
          <ac:chgData name="Tammy Wilson" userId="e3b55da62d900d7c" providerId="LiveId" clId="{9FACBF85-2CC4-415D-B624-10EBEEAADEA0}" dt="2019-05-23T04:48:30.114" v="1675" actId="20577"/>
          <ac:spMkLst>
            <pc:docMk/>
            <pc:sldMk cId="3476646282" sldId="326"/>
            <ac:spMk id="3" creationId="{8CDEBA0A-50FC-4DEB-89D0-0B9C676CC0A3}"/>
          </ac:spMkLst>
        </pc:spChg>
      </pc:sldChg>
      <pc:sldChg chg="modSp add">
        <pc:chgData name="Tammy Wilson" userId="e3b55da62d900d7c" providerId="LiveId" clId="{9FACBF85-2CC4-415D-B624-10EBEEAADEA0}" dt="2019-05-31T18:00:29.516" v="1904" actId="20577"/>
        <pc:sldMkLst>
          <pc:docMk/>
          <pc:sldMk cId="2200181215" sldId="327"/>
        </pc:sldMkLst>
        <pc:spChg chg="mod">
          <ac:chgData name="Tammy Wilson" userId="e3b55da62d900d7c" providerId="LiveId" clId="{9FACBF85-2CC4-415D-B624-10EBEEAADEA0}" dt="2019-05-31T17:47:58.378" v="1748" actId="20577"/>
          <ac:spMkLst>
            <pc:docMk/>
            <pc:sldMk cId="2200181215" sldId="327"/>
            <ac:spMk id="2" creationId="{F6D22402-EA46-4E0B-9A69-86AA766B1849}"/>
          </ac:spMkLst>
        </pc:spChg>
        <pc:spChg chg="mod">
          <ac:chgData name="Tammy Wilson" userId="e3b55da62d900d7c" providerId="LiveId" clId="{9FACBF85-2CC4-415D-B624-10EBEEAADEA0}" dt="2019-05-31T18:00:29.516" v="1904" actId="20577"/>
          <ac:spMkLst>
            <pc:docMk/>
            <pc:sldMk cId="2200181215" sldId="327"/>
            <ac:spMk id="3" creationId="{E67DBF3C-7AC0-41EA-82F4-D70FCF248772}"/>
          </ac:spMkLst>
        </pc:spChg>
      </pc:sldChg>
      <pc:sldChg chg="addSp delSp modSp add">
        <pc:chgData name="Tammy Wilson" userId="e3b55da62d900d7c" providerId="LiveId" clId="{9FACBF85-2CC4-415D-B624-10EBEEAADEA0}" dt="2019-06-01T20:04:46.513" v="1930" actId="1076"/>
        <pc:sldMkLst>
          <pc:docMk/>
          <pc:sldMk cId="1526771226" sldId="328"/>
        </pc:sldMkLst>
        <pc:spChg chg="del">
          <ac:chgData name="Tammy Wilson" userId="e3b55da62d900d7c" providerId="LiveId" clId="{9FACBF85-2CC4-415D-B624-10EBEEAADEA0}" dt="2019-06-01T20:04:39.680" v="1927" actId="478"/>
          <ac:spMkLst>
            <pc:docMk/>
            <pc:sldMk cId="1526771226" sldId="328"/>
            <ac:spMk id="2" creationId="{9775587B-5E86-40A0-AA3D-BC60131AC64D}"/>
          </ac:spMkLst>
        </pc:spChg>
        <pc:spChg chg="del">
          <ac:chgData name="Tammy Wilson" userId="e3b55da62d900d7c" providerId="LiveId" clId="{9FACBF85-2CC4-415D-B624-10EBEEAADEA0}" dt="2019-06-01T20:04:21.950" v="1924"/>
          <ac:spMkLst>
            <pc:docMk/>
            <pc:sldMk cId="1526771226" sldId="328"/>
            <ac:spMk id="3" creationId="{2564B6C0-9EC6-48BA-83A2-1F7D67B3BD84}"/>
          </ac:spMkLst>
        </pc:spChg>
        <pc:picChg chg="add mod">
          <ac:chgData name="Tammy Wilson" userId="e3b55da62d900d7c" providerId="LiveId" clId="{9FACBF85-2CC4-415D-B624-10EBEEAADEA0}" dt="2019-06-01T20:04:46.513" v="1930" actId="1076"/>
          <ac:picMkLst>
            <pc:docMk/>
            <pc:sldMk cId="1526771226" sldId="328"/>
            <ac:picMk id="1026" creationId="{DA775659-475F-4A13-BFE8-C2C44476D672}"/>
          </ac:picMkLst>
        </pc:picChg>
      </pc:sldChg>
      <pc:sldChg chg="addSp delSp modSp add mod setBg">
        <pc:chgData name="Tammy Wilson" userId="e3b55da62d900d7c" providerId="LiveId" clId="{9FACBF85-2CC4-415D-B624-10EBEEAADEA0}" dt="2019-06-01T20:05:58.003" v="1934" actId="26606"/>
        <pc:sldMkLst>
          <pc:docMk/>
          <pc:sldMk cId="1627506373" sldId="329"/>
        </pc:sldMkLst>
        <pc:spChg chg="del">
          <ac:chgData name="Tammy Wilson" userId="e3b55da62d900d7c" providerId="LiveId" clId="{9FACBF85-2CC4-415D-B624-10EBEEAADEA0}" dt="2019-06-01T20:05:58.003" v="1934" actId="26606"/>
          <ac:spMkLst>
            <pc:docMk/>
            <pc:sldMk cId="1627506373" sldId="329"/>
            <ac:spMk id="2" creationId="{1DF371C4-7577-4CF3-8FD4-B08480F490DB}"/>
          </ac:spMkLst>
        </pc:spChg>
        <pc:spChg chg="del">
          <ac:chgData name="Tammy Wilson" userId="e3b55da62d900d7c" providerId="LiveId" clId="{9FACBF85-2CC4-415D-B624-10EBEEAADEA0}" dt="2019-06-01T20:05:54.443" v="1932"/>
          <ac:spMkLst>
            <pc:docMk/>
            <pc:sldMk cId="1627506373" sldId="329"/>
            <ac:spMk id="3" creationId="{CDE0C9A6-6820-4C3C-AD55-8EA8D4CB1595}"/>
          </ac:spMkLst>
        </pc:spChg>
        <pc:spChg chg="add">
          <ac:chgData name="Tammy Wilson" userId="e3b55da62d900d7c" providerId="LiveId" clId="{9FACBF85-2CC4-415D-B624-10EBEEAADEA0}" dt="2019-06-01T20:05:58.003" v="1934" actId="26606"/>
          <ac:spMkLst>
            <pc:docMk/>
            <pc:sldMk cId="1627506373" sldId="329"/>
            <ac:spMk id="71" creationId="{32BC26D8-82FB-445E-AA49-62A77D7C1EE0}"/>
          </ac:spMkLst>
        </pc:spChg>
        <pc:spChg chg="add">
          <ac:chgData name="Tammy Wilson" userId="e3b55da62d900d7c" providerId="LiveId" clId="{9FACBF85-2CC4-415D-B624-10EBEEAADEA0}" dt="2019-06-01T20:05:58.003" v="1934" actId="26606"/>
          <ac:spMkLst>
            <pc:docMk/>
            <pc:sldMk cId="1627506373" sldId="329"/>
            <ac:spMk id="73" creationId="{CB44330D-EA18-4254-AA95-EB49948539B8}"/>
          </ac:spMkLst>
        </pc:spChg>
        <pc:picChg chg="add mod">
          <ac:chgData name="Tammy Wilson" userId="e3b55da62d900d7c" providerId="LiveId" clId="{9FACBF85-2CC4-415D-B624-10EBEEAADEA0}" dt="2019-06-01T20:05:58.003" v="1934" actId="26606"/>
          <ac:picMkLst>
            <pc:docMk/>
            <pc:sldMk cId="1627506373" sldId="329"/>
            <ac:picMk id="2050" creationId="{E2732A63-9B3C-42D7-9DCB-2C91CC6B920E}"/>
          </ac:picMkLst>
        </pc:picChg>
      </pc:sldChg>
    </pc:docChg>
  </pc:docChgLst>
  <pc:docChgLst>
    <pc:chgData name="Tammy Wilson" userId="e3b55da62d900d7c" providerId="LiveId" clId="{879DF81D-9711-4291-AB49-BDD7DB9E7BAA}"/>
    <pc:docChg chg="undo custSel addSld delSld modSld">
      <pc:chgData name="Tammy Wilson" userId="e3b55da62d900d7c" providerId="LiveId" clId="{879DF81D-9711-4291-AB49-BDD7DB9E7BAA}" dt="2019-04-30T03:40:40.371" v="492" actId="20577"/>
      <pc:docMkLst>
        <pc:docMk/>
      </pc:docMkLst>
      <pc:sldChg chg="modSp">
        <pc:chgData name="Tammy Wilson" userId="e3b55da62d900d7c" providerId="LiveId" clId="{879DF81D-9711-4291-AB49-BDD7DB9E7BAA}" dt="2019-04-30T03:40:09.428" v="450" actId="5793"/>
        <pc:sldMkLst>
          <pc:docMk/>
          <pc:sldMk cId="1403589956" sldId="263"/>
        </pc:sldMkLst>
        <pc:spChg chg="mod">
          <ac:chgData name="Tammy Wilson" userId="e3b55da62d900d7c" providerId="LiveId" clId="{879DF81D-9711-4291-AB49-BDD7DB9E7BAA}" dt="2019-04-30T03:40:09.428" v="450" actId="5793"/>
          <ac:spMkLst>
            <pc:docMk/>
            <pc:sldMk cId="1403589956" sldId="263"/>
            <ac:spMk id="3" creationId="{E70CA0A8-2B91-480E-9E90-9DEFAB2859ED}"/>
          </ac:spMkLst>
        </pc:spChg>
      </pc:sldChg>
      <pc:sldChg chg="modSp">
        <pc:chgData name="Tammy Wilson" userId="e3b55da62d900d7c" providerId="LiveId" clId="{879DF81D-9711-4291-AB49-BDD7DB9E7BAA}" dt="2019-04-28T23:04:21.990" v="49" actId="1076"/>
        <pc:sldMkLst>
          <pc:docMk/>
          <pc:sldMk cId="2246807453" sldId="285"/>
        </pc:sldMkLst>
        <pc:spChg chg="mod">
          <ac:chgData name="Tammy Wilson" userId="e3b55da62d900d7c" providerId="LiveId" clId="{879DF81D-9711-4291-AB49-BDD7DB9E7BAA}" dt="2019-04-28T23:04:09.778" v="48" actId="20577"/>
          <ac:spMkLst>
            <pc:docMk/>
            <pc:sldMk cId="2246807453" sldId="285"/>
            <ac:spMk id="3" creationId="{BF8534C8-69B8-41AC-B8AE-0BC2AE74C017}"/>
          </ac:spMkLst>
        </pc:spChg>
        <pc:picChg chg="mod">
          <ac:chgData name="Tammy Wilson" userId="e3b55da62d900d7c" providerId="LiveId" clId="{879DF81D-9711-4291-AB49-BDD7DB9E7BAA}" dt="2019-04-28T23:04:21.990" v="49" actId="1076"/>
          <ac:picMkLst>
            <pc:docMk/>
            <pc:sldMk cId="2246807453" sldId="285"/>
            <ac:picMk id="28674" creationId="{EA80B868-F4EC-4CD1-85AE-4B0D0DB1A36D}"/>
          </ac:picMkLst>
        </pc:picChg>
      </pc:sldChg>
      <pc:sldChg chg="modSp">
        <pc:chgData name="Tammy Wilson" userId="e3b55da62d900d7c" providerId="LiveId" clId="{879DF81D-9711-4291-AB49-BDD7DB9E7BAA}" dt="2019-04-28T23:05:09.234" v="61" actId="27636"/>
        <pc:sldMkLst>
          <pc:docMk/>
          <pc:sldMk cId="411711245" sldId="296"/>
        </pc:sldMkLst>
        <pc:spChg chg="mod">
          <ac:chgData name="Tammy Wilson" userId="e3b55da62d900d7c" providerId="LiveId" clId="{879DF81D-9711-4291-AB49-BDD7DB9E7BAA}" dt="2019-04-28T23:04:56.305" v="59"/>
          <ac:spMkLst>
            <pc:docMk/>
            <pc:sldMk cId="411711245" sldId="296"/>
            <ac:spMk id="2" creationId="{98F7B461-F1AC-4B77-9EE9-ACF8C6FA2A34}"/>
          </ac:spMkLst>
        </pc:spChg>
        <pc:spChg chg="mod">
          <ac:chgData name="Tammy Wilson" userId="e3b55da62d900d7c" providerId="LiveId" clId="{879DF81D-9711-4291-AB49-BDD7DB9E7BAA}" dt="2019-04-28T23:05:09.234" v="61" actId="27636"/>
          <ac:spMkLst>
            <pc:docMk/>
            <pc:sldMk cId="411711245" sldId="296"/>
            <ac:spMk id="3" creationId="{BF8534C8-69B8-41AC-B8AE-0BC2AE74C017}"/>
          </ac:spMkLst>
        </pc:spChg>
      </pc:sldChg>
      <pc:sldChg chg="modSp">
        <pc:chgData name="Tammy Wilson" userId="e3b55da62d900d7c" providerId="LiveId" clId="{879DF81D-9711-4291-AB49-BDD7DB9E7BAA}" dt="2019-04-28T23:06:36.763" v="74" actId="14100"/>
        <pc:sldMkLst>
          <pc:docMk/>
          <pc:sldMk cId="2717215509" sldId="298"/>
        </pc:sldMkLst>
        <pc:spChg chg="mod">
          <ac:chgData name="Tammy Wilson" userId="e3b55da62d900d7c" providerId="LiveId" clId="{879DF81D-9711-4291-AB49-BDD7DB9E7BAA}" dt="2019-04-28T23:06:36.763" v="74" actId="14100"/>
          <ac:spMkLst>
            <pc:docMk/>
            <pc:sldMk cId="2717215509" sldId="298"/>
            <ac:spMk id="3" creationId="{CB0E9EF6-9904-4A17-9B6D-1276F4F78894}"/>
          </ac:spMkLst>
        </pc:spChg>
      </pc:sldChg>
      <pc:sldChg chg="modSp">
        <pc:chgData name="Tammy Wilson" userId="e3b55da62d900d7c" providerId="LiveId" clId="{879DF81D-9711-4291-AB49-BDD7DB9E7BAA}" dt="2019-04-28T23:07:33.826" v="82" actId="14100"/>
        <pc:sldMkLst>
          <pc:docMk/>
          <pc:sldMk cId="705083657" sldId="301"/>
        </pc:sldMkLst>
        <pc:picChg chg="mod">
          <ac:chgData name="Tammy Wilson" userId="e3b55da62d900d7c" providerId="LiveId" clId="{879DF81D-9711-4291-AB49-BDD7DB9E7BAA}" dt="2019-04-28T23:07:33.826" v="82" actId="14100"/>
          <ac:picMkLst>
            <pc:docMk/>
            <pc:sldMk cId="705083657" sldId="301"/>
            <ac:picMk id="31748" creationId="{8218D6D2-BCC4-4EF7-8A02-F04DFCF5EF79}"/>
          </ac:picMkLst>
        </pc:picChg>
      </pc:sldChg>
      <pc:sldChg chg="modSp">
        <pc:chgData name="Tammy Wilson" userId="e3b55da62d900d7c" providerId="LiveId" clId="{879DF81D-9711-4291-AB49-BDD7DB9E7BAA}" dt="2019-04-28T23:06:13.431" v="73" actId="20577"/>
        <pc:sldMkLst>
          <pc:docMk/>
          <pc:sldMk cId="2850940908" sldId="322"/>
        </pc:sldMkLst>
        <pc:spChg chg="mod">
          <ac:chgData name="Tammy Wilson" userId="e3b55da62d900d7c" providerId="LiveId" clId="{879DF81D-9711-4291-AB49-BDD7DB9E7BAA}" dt="2019-04-28T23:06:13.431" v="73" actId="20577"/>
          <ac:spMkLst>
            <pc:docMk/>
            <pc:sldMk cId="2850940908" sldId="322"/>
            <ac:spMk id="2" creationId="{DDC9C192-167E-4B1F-AA28-317D3AD91416}"/>
          </ac:spMkLst>
        </pc:spChg>
        <pc:spChg chg="mod">
          <ac:chgData name="Tammy Wilson" userId="e3b55da62d900d7c" providerId="LiveId" clId="{879DF81D-9711-4291-AB49-BDD7DB9E7BAA}" dt="2019-04-28T23:06:04.435" v="69"/>
          <ac:spMkLst>
            <pc:docMk/>
            <pc:sldMk cId="2850940908" sldId="322"/>
            <ac:spMk id="3" creationId="{D45CE82F-E57A-44D2-AE9F-0A6CA43C72BC}"/>
          </ac:spMkLst>
        </pc:spChg>
      </pc:sldChg>
      <pc:sldChg chg="modSp add">
        <pc:chgData name="Tammy Wilson" userId="e3b55da62d900d7c" providerId="LiveId" clId="{879DF81D-9711-4291-AB49-BDD7DB9E7BAA}" dt="2019-04-28T23:13:50.596" v="449" actId="20577"/>
        <pc:sldMkLst>
          <pc:docMk/>
          <pc:sldMk cId="3354377144" sldId="324"/>
        </pc:sldMkLst>
        <pc:spChg chg="mod">
          <ac:chgData name="Tammy Wilson" userId="e3b55da62d900d7c" providerId="LiveId" clId="{879DF81D-9711-4291-AB49-BDD7DB9E7BAA}" dt="2019-04-28T23:07:53.264" v="93" actId="20577"/>
          <ac:spMkLst>
            <pc:docMk/>
            <pc:sldMk cId="3354377144" sldId="324"/>
            <ac:spMk id="2" creationId="{CAEE673C-6918-4A8E-A238-4595D3C2D2FF}"/>
          </ac:spMkLst>
        </pc:spChg>
        <pc:spChg chg="mod">
          <ac:chgData name="Tammy Wilson" userId="e3b55da62d900d7c" providerId="LiveId" clId="{879DF81D-9711-4291-AB49-BDD7DB9E7BAA}" dt="2019-04-28T23:13:50.596" v="449" actId="20577"/>
          <ac:spMkLst>
            <pc:docMk/>
            <pc:sldMk cId="3354377144" sldId="324"/>
            <ac:spMk id="3" creationId="{AD623F7A-C53A-4290-82F8-120E0B3F43B3}"/>
          </ac:spMkLst>
        </pc:spChg>
      </pc:sldChg>
      <pc:sldChg chg="modSp add">
        <pc:chgData name="Tammy Wilson" userId="e3b55da62d900d7c" providerId="LiveId" clId="{879DF81D-9711-4291-AB49-BDD7DB9E7BAA}" dt="2019-04-30T03:40:40.371" v="492" actId="20577"/>
        <pc:sldMkLst>
          <pc:docMk/>
          <pc:sldMk cId="3811872389" sldId="325"/>
        </pc:sldMkLst>
        <pc:spChg chg="mod">
          <ac:chgData name="Tammy Wilson" userId="e3b55da62d900d7c" providerId="LiveId" clId="{879DF81D-9711-4291-AB49-BDD7DB9E7BAA}" dt="2019-04-30T03:40:25.607" v="470" actId="20577"/>
          <ac:spMkLst>
            <pc:docMk/>
            <pc:sldMk cId="3811872389" sldId="325"/>
            <ac:spMk id="2" creationId="{0A626A3F-798A-48E2-BA65-C0B5C16CD9D2}"/>
          </ac:spMkLst>
        </pc:spChg>
        <pc:spChg chg="mod">
          <ac:chgData name="Tammy Wilson" userId="e3b55da62d900d7c" providerId="LiveId" clId="{879DF81D-9711-4291-AB49-BDD7DB9E7BAA}" dt="2019-04-30T03:40:40.371" v="492" actId="20577"/>
          <ac:spMkLst>
            <pc:docMk/>
            <pc:sldMk cId="3811872389" sldId="325"/>
            <ac:spMk id="3" creationId="{9849334A-6129-4959-9060-20A55309FC5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EE7E0-D57C-459F-8564-8708586A23CD}" type="datetimeFigureOut">
              <a:rPr lang="en-CA" smtClean="0"/>
              <a:pPr/>
              <a:t>2023-06-03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157F0-AC55-462E-8F34-AE00E8FB2EE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8701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Biosphere, geosphere, atmosphere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157F0-AC55-462E-8F34-AE00E8FB2EE4}" type="slidenum">
              <a:rPr lang="en-CA" smtClean="0"/>
              <a:pPr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7878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Rhizobium lives in the root nodules of legumes  (peas, beans, clover, and alfalfa). The plants supply the </a:t>
            </a:r>
            <a:r>
              <a:rPr lang="en-CA" dirty="0" err="1"/>
              <a:t>bacteri</a:t>
            </a:r>
            <a:r>
              <a:rPr lang="en-CA" dirty="0"/>
              <a:t> a with sugars, </a:t>
            </a:r>
          </a:p>
          <a:p>
            <a:r>
              <a:rPr lang="en-CA" dirty="0"/>
              <a:t>Also cyanobacteria in surface waters of oceans, wetlands, and lakes.</a:t>
            </a:r>
          </a:p>
          <a:p>
            <a:r>
              <a:rPr lang="en-CA" dirty="0"/>
              <a:t>Lightning provides energy for nitrogen to react with oxygen to form these </a:t>
            </a:r>
            <a:r>
              <a:rPr lang="en-CA" dirty="0" err="1"/>
              <a:t>ocmounds</a:t>
            </a:r>
            <a:r>
              <a:rPr lang="en-CA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70A48-77E7-4A6C-8D8D-ACE578B67986}" type="slidenum">
              <a:rPr lang="en-CA" smtClean="0"/>
              <a:pPr/>
              <a:t>68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238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Not found in atmosphere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70A48-77E7-4A6C-8D8D-ACE578B67986}" type="slidenum">
              <a:rPr lang="en-CA" smtClean="0"/>
              <a:pPr/>
              <a:t>74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8763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Just like too much nitrogen in lake water, it can cause fish to die.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70A48-77E7-4A6C-8D8D-ACE578B67986}" type="slidenum">
              <a:rPr lang="en-CA" smtClean="0"/>
              <a:pPr/>
              <a:t>77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1739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Rain carries excess nitrogen from farms, gardens, lawns into aquatic ecosystem</a:t>
            </a:r>
          </a:p>
          <a:p>
            <a:r>
              <a:rPr lang="en-US" dirty="0">
                <a:cs typeface="Calibri"/>
              </a:rPr>
              <a:t>Algae and pants at surface grow quickly, blocking sunlight form reaching deeper water</a:t>
            </a:r>
          </a:p>
          <a:p>
            <a:r>
              <a:rPr lang="en-US" dirty="0">
                <a:cs typeface="Calibri"/>
              </a:rPr>
              <a:t>Deep-water plants get no light, soon die.</a:t>
            </a:r>
          </a:p>
          <a:p>
            <a:r>
              <a:rPr lang="en-US" dirty="0">
                <a:cs typeface="Calibri"/>
              </a:rPr>
              <a:t>When they die, decomposers have lots of food and increase in number, using up all the oxygen. </a:t>
            </a:r>
          </a:p>
          <a:p>
            <a:r>
              <a:rPr lang="en-US" dirty="0">
                <a:cs typeface="Calibri"/>
              </a:rPr>
              <a:t>As oxygen in the water is used up, aquatic organisms that need the oxygen suffocate and die.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70A48-77E7-4A6C-8D8D-ACE578B67986}" type="slidenum">
              <a:rPr lang="en-CA" smtClean="0"/>
              <a:pPr/>
              <a:t>86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5756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Carbon is an essential component of cells and life-sustaining chemical reactions.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70A48-77E7-4A6C-8D8D-ACE578B67986}" type="slidenum">
              <a:rPr lang="en-CA" smtClean="0"/>
              <a:pPr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7910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quickly reintroduces carbon into the cycle that was removed long ago and stored long term. These actions increase levels of carbon dioxide, a </a:t>
            </a:r>
            <a:r>
              <a:rPr lang="en-CA" b="1" dirty="0"/>
              <a:t>greenhouse gas</a:t>
            </a:r>
            <a:r>
              <a:rPr lang="en-CA" dirty="0"/>
              <a:t> that contributes to global </a:t>
            </a:r>
            <a:r>
              <a:rPr lang="en-CA" b="1" dirty="0"/>
              <a:t>climate change. </a:t>
            </a:r>
          </a:p>
          <a:p>
            <a:r>
              <a:rPr lang="en-CA" i="1" dirty="0"/>
              <a:t>Since the Industrial Revolution, around 1850, the amount of carbon dioxide gas in the atmosphere has increased over 30 percent.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70A48-77E7-4A6C-8D8D-ACE578B67986}" type="slidenum">
              <a:rPr lang="en-CA" smtClean="0"/>
              <a:pPr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924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har char="•"/>
            </a:pPr>
            <a:r>
              <a:rPr lang="en-CA" dirty="0"/>
              <a:t>Nitrogen is an important component of DNA and proteins, which are essential for life. </a:t>
            </a:r>
            <a:endParaRPr lang="en-US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har char="•"/>
            </a:pPr>
            <a:r>
              <a:rPr lang="en-CA" dirty="0"/>
              <a:t>The largest store of nitrogen is the atmosphere (as nitrogen gas, N2)</a:t>
            </a:r>
            <a:endParaRPr lang="en-US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har char="•"/>
            </a:pPr>
            <a:r>
              <a:rPr lang="en-CA" dirty="0"/>
              <a:t>Other major stores include oceans and organic matter in soil. </a:t>
            </a:r>
            <a:endParaRPr lang="en-US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har char="•"/>
            </a:pPr>
            <a:r>
              <a:rPr lang="en-CA" dirty="0">
                <a:solidFill>
                  <a:srgbClr val="FFFFFF"/>
                </a:solidFill>
              </a:rPr>
              <a:t>In terrestrial (land) ecosystems, living organism, lakes and marches also store nitrogen, but in much smaller amounts. </a:t>
            </a:r>
          </a:p>
          <a:p>
            <a:r>
              <a:rPr lang="en-CA" dirty="0"/>
              <a:t>Other major stores:  </a:t>
            </a:r>
            <a:r>
              <a:rPr lang="en-CA" b="1" dirty="0"/>
              <a:t>oceans</a:t>
            </a:r>
            <a:r>
              <a:rPr lang="en-CA" dirty="0"/>
              <a:t> and </a:t>
            </a:r>
            <a:r>
              <a:rPr lang="en-CA" b="1" dirty="0"/>
              <a:t>organi</a:t>
            </a:r>
            <a:r>
              <a:rPr lang="en-CA" dirty="0"/>
              <a:t>c matter in soil. </a:t>
            </a:r>
            <a:endParaRPr lang="en-US" dirty="0">
              <a:cs typeface="Calibri"/>
            </a:endParaRPr>
          </a:p>
          <a:p>
            <a:r>
              <a:rPr lang="en-CA" dirty="0"/>
              <a:t>In terrestrial (land) ecosystems, living organisms, lakes and marches also store nitrogen, but in much smaller amounts.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70A48-77E7-4A6C-8D8D-ACE578B67986}" type="slidenum">
              <a:rPr lang="en-CA" smtClean="0"/>
              <a:pPr/>
              <a:t>48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853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Much of the nitrogen cycle involves making nitrogen </a:t>
            </a:r>
            <a:r>
              <a:rPr lang="en-CA" i="1" dirty="0"/>
              <a:t>available</a:t>
            </a:r>
            <a:r>
              <a:rPr lang="en-CA" dirty="0"/>
              <a:t> to plants and animals.</a:t>
            </a:r>
          </a:p>
          <a:p>
            <a:r>
              <a:rPr lang="en-CA" dirty="0"/>
              <a:t>This is done by </a:t>
            </a:r>
            <a:r>
              <a:rPr lang="en-CA" b="1" i="1" u="sng" dirty="0"/>
              <a:t>bacteria.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157F0-AC55-462E-8F34-AE00E8FB2EE4}" type="slidenum">
              <a:rPr lang="en-CA" smtClean="0"/>
              <a:pPr/>
              <a:t>49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7737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i="1" dirty="0"/>
              <a:t>Millions of </a:t>
            </a:r>
            <a:r>
              <a:rPr lang="en-US" altLang="en-US" i="1" dirty="0" err="1"/>
              <a:t>tonnes</a:t>
            </a:r>
            <a:r>
              <a:rPr lang="en-US" altLang="en-US" i="1" dirty="0"/>
              <a:t> of nitrogen are added </a:t>
            </a:r>
            <a:r>
              <a:rPr lang="en-US" altLang="en-US" i="1" dirty="0" err="1"/>
              <a:t>toteh</a:t>
            </a:r>
            <a:r>
              <a:rPr lang="en-US" altLang="en-US" i="1" dirty="0"/>
              <a:t> atmosphere each year in the form of nitrogen oxide (NO) and NO2. as a result of fossil fuel combustion in p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70A48-77E7-4A6C-8D8D-ACE578B67986}" type="slidenum">
              <a:rPr lang="en-CA" smtClean="0"/>
              <a:pPr/>
              <a:t>58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6651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i="1" dirty="0"/>
              <a:t>Millions of </a:t>
            </a:r>
            <a:r>
              <a:rPr lang="en-US" altLang="en-US" i="1" dirty="0" err="1"/>
              <a:t>tonnes</a:t>
            </a:r>
            <a:r>
              <a:rPr lang="en-US" altLang="en-US" i="1" dirty="0"/>
              <a:t> of nitrogen are added </a:t>
            </a:r>
            <a:r>
              <a:rPr lang="en-US" altLang="en-US" i="1" dirty="0" err="1"/>
              <a:t>toteh</a:t>
            </a:r>
            <a:r>
              <a:rPr lang="en-US" altLang="en-US" i="1" dirty="0"/>
              <a:t> atmosphere each year in the form of nitrogen oxide (NO) and NO2. as a result of fossil fuel combustion in p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70A48-77E7-4A6C-8D8D-ACE578B67986}" type="slidenum">
              <a:rPr lang="en-CA" smtClean="0"/>
              <a:pPr/>
              <a:t>59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6914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Rain carries excess nitrogen from farms, gardens, lawns into aquatic ecosystem</a:t>
            </a:r>
          </a:p>
          <a:p>
            <a:r>
              <a:rPr lang="en-US" dirty="0"/>
              <a:t>Algae and pants at surface grow quickly, blocking sunlight form reaching deeper water</a:t>
            </a:r>
            <a:endParaRPr lang="en-US" dirty="0">
              <a:cs typeface="Calibri"/>
            </a:endParaRPr>
          </a:p>
          <a:p>
            <a:r>
              <a:rPr lang="en-US" dirty="0"/>
              <a:t>Deep-water plants get no light, soon die.</a:t>
            </a:r>
            <a:endParaRPr lang="en-US" dirty="0">
              <a:cs typeface="Calibri"/>
            </a:endParaRPr>
          </a:p>
          <a:p>
            <a:r>
              <a:rPr lang="en-US" dirty="0"/>
              <a:t>When they die, decomposers have lots of food and increase in number, using up all the oxygen. </a:t>
            </a:r>
            <a:endParaRPr lang="en-US" dirty="0">
              <a:cs typeface="Calibri"/>
            </a:endParaRPr>
          </a:p>
          <a:p>
            <a:r>
              <a:rPr lang="en-US" dirty="0">
                <a:solidFill>
                  <a:srgbClr val="FFFFFF"/>
                </a:solidFill>
              </a:rPr>
              <a:t>As oxygen in the water is used up, aquatic organisms that need the oxygen suffocate and die.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70A48-77E7-4A6C-8D8D-ACE578B67986}" type="slidenum">
              <a:rPr lang="en-CA" smtClean="0"/>
              <a:pPr/>
              <a:t>65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2807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Rhizobium lives in the root nodules of legumes  (peas, beans, clover, and alfalfa). The plants supply the </a:t>
            </a:r>
            <a:r>
              <a:rPr lang="en-CA" dirty="0" err="1"/>
              <a:t>bacteri</a:t>
            </a:r>
            <a:r>
              <a:rPr lang="en-CA" dirty="0"/>
              <a:t> a with sugars, </a:t>
            </a:r>
          </a:p>
          <a:p>
            <a:r>
              <a:rPr lang="en-CA" dirty="0"/>
              <a:t>Also cyanobacteria in surface waters of oceans, wetlands, and lakes.</a:t>
            </a:r>
          </a:p>
          <a:p>
            <a:r>
              <a:rPr lang="en-CA" dirty="0"/>
              <a:t>Lightning provides energy for nitrogen to react with oxygen to form these </a:t>
            </a:r>
            <a:r>
              <a:rPr lang="en-CA" dirty="0" err="1"/>
              <a:t>ocmounds</a:t>
            </a:r>
            <a:r>
              <a:rPr lang="en-CA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70A48-77E7-4A6C-8D8D-ACE578B67986}" type="slidenum">
              <a:rPr lang="en-CA" smtClean="0"/>
              <a:pPr/>
              <a:t>67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1859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4BF68-4E96-4F48-9FFE-277F078AC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8182F6-07B4-4EF0-B87A-85F00D3F43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A9BAB-C979-4CC1-A1BD-AEDD294B1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CF7F1-9030-41F3-A500-85A9E0AAB7D2}" type="datetimeFigureOut">
              <a:rPr lang="en-CA" smtClean="0"/>
              <a:pPr/>
              <a:t>2023-06-03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E4300-C53D-452F-AFD7-DE21901C8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7CF89-E0FB-4E97-99E3-84A7E5F24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A9476-45DB-466F-8949-9E28F7722F7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2563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84DF7-CB8A-4583-B6EB-633415E7D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81BA13-01B5-4678-9B3E-7CD3C22D77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510D4-4433-40C4-A58A-7B7238444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CF7F1-9030-41F3-A500-85A9E0AAB7D2}" type="datetimeFigureOut">
              <a:rPr lang="en-CA" smtClean="0"/>
              <a:pPr/>
              <a:t>2023-06-03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9BBC9-6DD1-4BB2-89ED-2C2F9F889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CB7DB-7206-463F-A36A-C2CE53B91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A9476-45DB-466F-8949-9E28F7722F7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7858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ED00A6-A1A3-4D7D-ADEA-D032976A50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CFE085-9CA7-4F8C-88B6-9E3BADB0A5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2B83D-0063-42A2-93A1-BD0A756C1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CF7F1-9030-41F3-A500-85A9E0AAB7D2}" type="datetimeFigureOut">
              <a:rPr lang="en-CA" smtClean="0"/>
              <a:pPr/>
              <a:t>2023-06-03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D667B-2605-4F77-8BBC-1F764A5CB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00028-35F8-4C10-9CC4-207D21798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A9476-45DB-466F-8949-9E28F7722F7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7155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A22AA-49A3-4F14-904B-C1AEB9759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86582-1ADD-47D6-A1A9-A4F49C4F2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7C12A-84EF-4CA0-9E62-4F4FD17AB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CF7F1-9030-41F3-A500-85A9E0AAB7D2}" type="datetimeFigureOut">
              <a:rPr lang="en-CA" smtClean="0"/>
              <a:pPr/>
              <a:t>2023-06-03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69FDD-5AFF-4FC8-A9AC-20C1D1113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BFAB1-8602-4899-BB30-53375AA50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A9476-45DB-466F-8949-9E28F7722F7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554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38764-F910-4803-AC5D-5E91B17DE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101480-F867-4C5E-87AC-5A0FB7651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710A1-F632-4466-8F80-B2E8E5D2A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CF7F1-9030-41F3-A500-85A9E0AAB7D2}" type="datetimeFigureOut">
              <a:rPr lang="en-CA" smtClean="0"/>
              <a:pPr/>
              <a:t>2023-06-03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EC29D-FD3B-41DF-8BB7-1C0A0040B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D9DAC-7116-4FCE-AF3C-9F9179575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A9476-45DB-466F-8949-9E28F7722F7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5987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7764A-4AD2-4711-8A7F-3CEF417E7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09CF8-4D7E-44C8-BA33-8A980037FD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CCD06E-190E-4775-A5BE-50D55E15F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24BAD-CF1A-4EB7-ABC4-129C40791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CF7F1-9030-41F3-A500-85A9E0AAB7D2}" type="datetimeFigureOut">
              <a:rPr lang="en-CA" smtClean="0"/>
              <a:pPr/>
              <a:t>2023-06-03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137B8-BA33-4118-988A-E5E4CDB49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2667FD-9ECA-498D-80C9-737803D8B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A9476-45DB-466F-8949-9E28F7722F7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3373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68907-9122-464C-A61D-4D2C2D5FB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38BE5-ED8A-49A2-933E-757D25A25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C1F196-19CF-45AD-9989-4D2D695BC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6D9E38-56DE-46EC-A821-03DC256351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BD4FAD-3C52-4885-AC61-8FC2ACCC0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1BF4F8-EA84-40B5-9654-AF582CFD3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CF7F1-9030-41F3-A500-85A9E0AAB7D2}" type="datetimeFigureOut">
              <a:rPr lang="en-CA" smtClean="0"/>
              <a:pPr/>
              <a:t>2023-06-03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1F5D1B-C4E5-4985-A3C7-82FCC0376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D2C948-607B-4642-AD22-9A76359E9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A9476-45DB-466F-8949-9E28F7722F7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515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8303A-CCA9-427D-8EBF-C780A3C99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552A48-FACE-4013-9616-279F22D75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CF7F1-9030-41F3-A500-85A9E0AAB7D2}" type="datetimeFigureOut">
              <a:rPr lang="en-CA" smtClean="0"/>
              <a:pPr/>
              <a:t>2023-06-03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B31509-25BD-409B-AF28-F983C3D7E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BF184A-D63D-4718-B167-D1A8CAE73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A9476-45DB-466F-8949-9E28F7722F7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6197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73A22B-A5CE-4000-A544-C520E2D52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CF7F1-9030-41F3-A500-85A9E0AAB7D2}" type="datetimeFigureOut">
              <a:rPr lang="en-CA" smtClean="0"/>
              <a:pPr/>
              <a:t>2023-06-03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6FCBE0-3100-491E-AC39-56C51C5D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ED6BD-ECF8-42D6-AD39-790F750FB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A9476-45DB-466F-8949-9E28F7722F7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07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0C761-E91F-4EBA-A070-DBE5154BD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19D45-9176-4C2E-BCAB-E6B859FAF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B2D372-0482-4F30-BA84-A07F030ED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613687-533F-41F4-9F70-923EB7D6A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CF7F1-9030-41F3-A500-85A9E0AAB7D2}" type="datetimeFigureOut">
              <a:rPr lang="en-CA" smtClean="0"/>
              <a:pPr/>
              <a:t>2023-06-03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69764C-7DE0-4D36-84C8-9ED260EF2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E2FBC4-97B6-4DC3-8796-AE5EF9CCD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A9476-45DB-466F-8949-9E28F7722F7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646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2B455-F610-4B5D-BDC5-4ECE9A7A7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133C67-20AA-4A18-B68B-D3C636E7DE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841E6-9656-4B75-BC16-02481CCB9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DD2E8-E38D-47C3-836E-87F0E4B8B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CF7F1-9030-41F3-A500-85A9E0AAB7D2}" type="datetimeFigureOut">
              <a:rPr lang="en-CA" smtClean="0"/>
              <a:pPr/>
              <a:t>2023-06-03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B85FED-28A7-4214-9CCB-56A0C2611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4F22D2-34AA-484B-8F47-32324DCDA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A9476-45DB-466F-8949-9E28F7722F7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1595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002877-2CB4-4D1D-AFDF-B082B3EFC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EA6F5-6864-488B-AA8B-249307A1E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725E5-73D9-4A6D-B062-0637407846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CF7F1-9030-41F3-A500-85A9E0AAB7D2}" type="datetimeFigureOut">
              <a:rPr lang="en-CA" smtClean="0"/>
              <a:pPr/>
              <a:t>2023-06-03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538DA-9B47-4A58-86A1-F4E79F63D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2C215-2F91-4CB6-B12D-27809C1CF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A9476-45DB-466F-8949-9E28F7722F7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869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phschool.com/science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NIQ9KTMimQ&amp;feature=related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HrIr3xDhQ0E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RC3Hsk90t8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26DD4-63BA-4EC2-BD3B-C419092E2A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FLOW OF NUTRIENTS THROUGH ECOSYSTEMSS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497592-FA15-405D-AC05-8C396E0887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In Ecosystems</a:t>
            </a:r>
          </a:p>
        </p:txBody>
      </p:sp>
    </p:spTree>
    <p:extLst>
      <p:ext uri="{BB962C8B-B14F-4D97-AF65-F5344CB8AC3E}">
        <p14:creationId xmlns:p14="http://schemas.microsoft.com/office/powerpoint/2010/main" val="222381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Nutrient Cycles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086497" cy="435133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/>
              <a:t>Explain why the arrows are drawn in different sizes</a:t>
            </a:r>
          </a:p>
          <a:p>
            <a:pPr>
              <a:buNone/>
            </a:pPr>
            <a:r>
              <a:rPr lang="en-US" dirty="0"/>
              <a:t>What conclusion can you make about nutrient stores in marine sediments and sedimentary rocks? </a:t>
            </a:r>
          </a:p>
          <a:p>
            <a:pPr marL="742950" indent="-742950">
              <a:buAutoNum type="alphaLcParenBoth"/>
            </a:pPr>
            <a:r>
              <a:rPr lang="en-US" dirty="0"/>
              <a:t>What biotic processes may take place in a nutrient cycle? </a:t>
            </a:r>
          </a:p>
          <a:p>
            <a:pPr marL="742950" indent="-742950">
              <a:buAutoNum type="alphaLcParenBoth"/>
            </a:pPr>
            <a:r>
              <a:rPr lang="en-US" dirty="0"/>
              <a:t>What </a:t>
            </a:r>
            <a:r>
              <a:rPr lang="en-US" dirty="0" err="1"/>
              <a:t>abiotic</a:t>
            </a:r>
            <a:r>
              <a:rPr lang="en-US" dirty="0"/>
              <a:t> processes may take place?  </a:t>
            </a:r>
          </a:p>
          <a:p>
            <a:pPr marL="742950" indent="-742950">
              <a:buNone/>
            </a:pPr>
            <a:r>
              <a:rPr lang="en-US" dirty="0"/>
              <a:t>Do nutrients leave the biosphere? Explain.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3886" y="418012"/>
            <a:ext cx="7071359" cy="586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Human Activities on Nutrient Cycles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93229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Human activities such as land clearing, agriculture, urban expansion, mining, industry, and motorized transportation can affect a nutrient cycle by increasing the amounts of nutrients in the cycle faster than natural biotic and </a:t>
            </a:r>
            <a:r>
              <a:rPr lang="en-US" dirty="0" err="1"/>
              <a:t>abiotic</a:t>
            </a:r>
            <a:r>
              <a:rPr lang="en-US" dirty="0"/>
              <a:t> processes can move them back to the stores.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0095" y="1653994"/>
            <a:ext cx="4436745" cy="3322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Human Activities on Nutrient Cycles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126" y="1864814"/>
            <a:ext cx="4321629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Over time, increased nutrients in the atmosphere, oceans, and land can have significant effects on the environment.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2629" y="1519329"/>
            <a:ext cx="6875417" cy="533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US" dirty="0"/>
              <a:t>What is the importance of nutrients? </a:t>
            </a:r>
          </a:p>
          <a:p>
            <a:pPr marL="742950" indent="-742950">
              <a:buAutoNum type="arabicPeriod"/>
            </a:pPr>
            <a:r>
              <a:rPr lang="en-US" dirty="0"/>
              <a:t>What is a nutrient store? </a:t>
            </a:r>
          </a:p>
          <a:p>
            <a:pPr marL="742950" indent="-742950">
              <a:buAutoNum type="arabicPeriod"/>
            </a:pPr>
            <a:r>
              <a:rPr lang="en-US" dirty="0"/>
              <a:t>Explain the term “nutrient cycle.” </a:t>
            </a:r>
          </a:p>
          <a:p>
            <a:pPr marL="742950" indent="-742950">
              <a:buAutoNum type="arabicPeriod"/>
            </a:pPr>
            <a:r>
              <a:rPr lang="en-US" dirty="0"/>
              <a:t>How can human activities affect a nutrient cycle?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Chemical Elements Necessary for Life: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Carbon, hydrogen, oxygen, nitrogen, and phosphorus determine amount of life possible in an ecosystem</a:t>
            </a:r>
          </a:p>
          <a:p>
            <a:r>
              <a:rPr lang="en-US" dirty="0"/>
              <a:t>They cycle between living organisms and the atmosphere.</a:t>
            </a:r>
          </a:p>
          <a:p>
            <a:r>
              <a:rPr lang="en-US" dirty="0"/>
              <a:t>Carbon, hydrogen, and oxygen make up molecules, such as deoxyribonucleic acid (DNA), carbohydrates, and proteins that are found in every living organism. </a:t>
            </a:r>
          </a:p>
          <a:p>
            <a:r>
              <a:rPr lang="en-US" dirty="0"/>
              <a:t>Nitrogen is found in proteins and DNA. </a:t>
            </a:r>
          </a:p>
          <a:p>
            <a:r>
              <a:rPr lang="en-US" dirty="0"/>
              <a:t>Phosphorus atoms enter the environment from sedimentary rock.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>
            <a:extLst>
              <a:ext uri="{FF2B5EF4-FFF2-40B4-BE49-F238E27FC236}">
                <a16:creationId xmlns:a16="http://schemas.microsoft.com/office/drawing/2014/main" id="{47A2249E-1390-9BE5-3276-2FF3665F21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8915400" cy="1295400"/>
          </a:xfrm>
        </p:spPr>
        <p:txBody>
          <a:bodyPr/>
          <a:lstStyle/>
          <a:p>
            <a:pPr eaLnBrk="1" hangingPunct="1"/>
            <a:r>
              <a:rPr lang="en-US" altLang="en-US" sz="4000" b="1">
                <a:latin typeface="Comic Sans MS" panose="030F0702030302020204" pitchFamily="66" charset="0"/>
              </a:rPr>
              <a:t>WATER CYCLE</a:t>
            </a:r>
            <a:br>
              <a:rPr lang="en-US" altLang="en-US" sz="4000" b="1">
                <a:latin typeface="Comic Sans MS" panose="030F0702030302020204" pitchFamily="66" charset="0"/>
              </a:rPr>
            </a:br>
            <a:r>
              <a:rPr lang="en-US" altLang="en-US" sz="4000" b="1">
                <a:latin typeface="Comic Sans MS" panose="030F0702030302020204" pitchFamily="66" charset="0"/>
              </a:rPr>
              <a:t>= ___________________</a:t>
            </a:r>
            <a:endParaRPr lang="en-US" altLang="en-US" sz="4000">
              <a:latin typeface="Comic Sans MS" panose="030F0702030302020204" pitchFamily="66" charset="0"/>
            </a:endParaRPr>
          </a:p>
        </p:txBody>
      </p:sp>
      <p:sp>
        <p:nvSpPr>
          <p:cNvPr id="49155" name="Rectangle 1027">
            <a:extLst>
              <a:ext uri="{FF2B5EF4-FFF2-40B4-BE49-F238E27FC236}">
                <a16:creationId xmlns:a16="http://schemas.microsoft.com/office/drawing/2014/main" id="{8D7A0BB7-0102-88B9-417A-7BEC9C542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609600"/>
            <a:ext cx="4344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HYDROLOGIC CYCLE</a:t>
            </a:r>
          </a:p>
        </p:txBody>
      </p:sp>
      <p:sp>
        <p:nvSpPr>
          <p:cNvPr id="6148" name="Rectangle 1033">
            <a:extLst>
              <a:ext uri="{FF2B5EF4-FFF2-40B4-BE49-F238E27FC236}">
                <a16:creationId xmlns:a16="http://schemas.microsoft.com/office/drawing/2014/main" id="{4E5E53E3-83CF-4F97-914F-37C7F425D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1" y="6400801"/>
            <a:ext cx="28559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CC3399"/>
                </a:solidFill>
                <a:latin typeface="Arial" panose="020B0604020202020204" pitchFamily="34" charset="0"/>
              </a:rPr>
              <a:t>http://www.urbanrivers.org/water_cycle.html</a:t>
            </a:r>
          </a:p>
        </p:txBody>
      </p:sp>
      <p:pic>
        <p:nvPicPr>
          <p:cNvPr id="6149" name="Picture 1034" descr="epa_water_cycle">
            <a:extLst>
              <a:ext uri="{FF2B5EF4-FFF2-40B4-BE49-F238E27FC236}">
                <a16:creationId xmlns:a16="http://schemas.microsoft.com/office/drawing/2014/main" id="{0F5B16A7-50A2-226A-D284-243D1033CF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24000"/>
            <a:ext cx="5410200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ater mol">
            <a:extLst>
              <a:ext uri="{FF2B5EF4-FFF2-40B4-BE49-F238E27FC236}">
                <a16:creationId xmlns:a16="http://schemas.microsoft.com/office/drawing/2014/main" id="{96D305FA-AB30-3059-B2F4-2B56EDE29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325" r="2856" b="2325"/>
          <a:stretch>
            <a:fillRect/>
          </a:stretch>
        </p:blipFill>
        <p:spPr bwMode="auto">
          <a:xfrm>
            <a:off x="7848600" y="4210050"/>
            <a:ext cx="25146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>
            <a:extLst>
              <a:ext uri="{FF2B5EF4-FFF2-40B4-BE49-F238E27FC236}">
                <a16:creationId xmlns:a16="http://schemas.microsoft.com/office/drawing/2014/main" id="{CF9DFC6D-0F50-15C0-5FA6-64D4D91A46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>
                <a:latin typeface="Comic Sans MS" panose="030F0702030302020204" pitchFamily="66" charset="0"/>
              </a:rPr>
              <a:t>WHY IS WATER IMPORTANT?</a:t>
            </a: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AE7909D6-FCD5-864D-B6EF-1BF675E6F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914400"/>
            <a:ext cx="86106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b="1" dirty="0"/>
              <a:t>Water makes up </a:t>
            </a:r>
            <a:r>
              <a:rPr lang="en-US" altLang="en-US" b="1" u="sng" dirty="0">
                <a:solidFill>
                  <a:srgbClr val="0000FF"/>
                </a:solidFill>
              </a:rPr>
              <a:t>60-70%</a:t>
            </a:r>
            <a:r>
              <a:rPr lang="en-US" altLang="en-US" b="1" u="sng" dirty="0"/>
              <a:t> </a:t>
            </a:r>
            <a:r>
              <a:rPr lang="en-US" altLang="en-US" b="1" dirty="0"/>
              <a:t>of your body</a:t>
            </a:r>
            <a:br>
              <a:rPr lang="en-US" altLang="en-US" b="1" dirty="0"/>
            </a:br>
            <a:endParaRPr lang="en-US" altLang="en-US" b="1" dirty="0"/>
          </a:p>
          <a:p>
            <a:pPr eaLnBrk="1" hangingPunct="1"/>
            <a:r>
              <a:rPr lang="en-US" altLang="en-US" b="1" dirty="0"/>
              <a:t>Water provides Oxygen and Hydrogen</a:t>
            </a:r>
          </a:p>
          <a:p>
            <a:pPr eaLnBrk="1" hangingPunct="1"/>
            <a:r>
              <a:rPr lang="en-US" altLang="en-US" b="1" dirty="0"/>
              <a:t> found in all the </a:t>
            </a:r>
            <a:r>
              <a:rPr lang="en-US" altLang="en-US" b="1" u="sng" dirty="0">
                <a:solidFill>
                  <a:srgbClr val="FF0000"/>
                </a:solidFill>
              </a:rPr>
              <a:t>building blocks </a:t>
            </a:r>
            <a:r>
              <a:rPr lang="en-US" altLang="en-US" b="1" dirty="0"/>
              <a:t>of cells.</a:t>
            </a:r>
            <a:br>
              <a:rPr lang="en-US" altLang="en-US" b="1" dirty="0"/>
            </a:br>
            <a:r>
              <a:rPr lang="en-US" altLang="en-US" b="1" dirty="0"/>
              <a:t>   (carbohydrates, proteins, </a:t>
            </a:r>
          </a:p>
          <a:p>
            <a:pPr eaLnBrk="1" hangingPunct="1"/>
            <a:r>
              <a:rPr lang="en-US" altLang="en-US" b="1" dirty="0"/>
              <a:t>	nucleic acids, lipids)</a:t>
            </a:r>
            <a:br>
              <a:rPr lang="en-US" altLang="en-US" b="1" dirty="0"/>
            </a:br>
            <a:endParaRPr lang="en-US" altLang="en-US" b="1" dirty="0"/>
          </a:p>
          <a:p>
            <a:pPr eaLnBrk="1" hangingPunct="1"/>
            <a:r>
              <a:rPr lang="en-US" altLang="en-US" b="1" dirty="0"/>
              <a:t>Water provides protons (H</a:t>
            </a:r>
            <a:r>
              <a:rPr lang="en-US" altLang="en-US" b="1" baseline="30000" dirty="0"/>
              <a:t>+</a:t>
            </a:r>
            <a:r>
              <a:rPr lang="en-US" altLang="en-US" b="1" dirty="0"/>
              <a:t>) and </a:t>
            </a:r>
          </a:p>
          <a:p>
            <a:pPr eaLnBrk="1" hangingPunct="1"/>
            <a:r>
              <a:rPr lang="en-US" altLang="en-US" b="1" dirty="0"/>
              <a:t>&amp; electrons necessary for </a:t>
            </a:r>
          </a:p>
          <a:p>
            <a:pPr eaLnBrk="1" hangingPunct="1"/>
            <a:r>
              <a:rPr lang="en-US" altLang="en-US" b="1" dirty="0"/>
              <a:t>for_______________</a:t>
            </a: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DF56164D-DFFC-4A2A-9E16-2D29A2403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1" y="6613526"/>
            <a:ext cx="2701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CC0099"/>
                </a:solidFill>
                <a:latin typeface="Arial" panose="020B0604020202020204" pitchFamily="34" charset="0"/>
              </a:rPr>
              <a:t>http://www.lsbu.ac.uk/water/molecule.htm</a:t>
            </a:r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9360F898-847F-B5C2-63DA-4AFD7E502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1" y="5307014"/>
            <a:ext cx="30591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photosynthesis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ater mol">
            <a:extLst>
              <a:ext uri="{FF2B5EF4-FFF2-40B4-BE49-F238E27FC236}">
                <a16:creationId xmlns:a16="http://schemas.microsoft.com/office/drawing/2014/main" id="{2586ADBD-2D04-4E15-2CC7-C57837292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325" r="2856" b="2325"/>
          <a:stretch>
            <a:fillRect/>
          </a:stretch>
        </p:blipFill>
        <p:spPr bwMode="auto">
          <a:xfrm>
            <a:off x="8153400" y="4572000"/>
            <a:ext cx="17526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>
            <a:extLst>
              <a:ext uri="{FF2B5EF4-FFF2-40B4-BE49-F238E27FC236}">
                <a16:creationId xmlns:a16="http://schemas.microsoft.com/office/drawing/2014/main" id="{C3624EBD-DF5B-145C-2C29-CA427624FC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>
                <a:latin typeface="Comic Sans MS" panose="030F0702030302020204" pitchFamily="66" charset="0"/>
              </a:rPr>
              <a:t>WHY IS WATER IMPORTANT?</a:t>
            </a: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385AAF8D-29DC-A36D-33C0-96907D695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219201"/>
            <a:ext cx="86106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b="1" dirty="0"/>
              <a:t>Water is a good _________________</a:t>
            </a:r>
          </a:p>
          <a:p>
            <a:pPr eaLnBrk="1" hangingPunct="1"/>
            <a:r>
              <a:rPr lang="en-US" altLang="en-US" b="1" dirty="0"/>
              <a:t>Many molecules dissolve in water so it</a:t>
            </a:r>
          </a:p>
          <a:p>
            <a:pPr eaLnBrk="1" hangingPunct="1"/>
            <a:r>
              <a:rPr lang="en-US" altLang="en-US" b="1" dirty="0"/>
              <a:t>provides a place for chemical reactions</a:t>
            </a:r>
          </a:p>
          <a:p>
            <a:pPr eaLnBrk="1" hangingPunct="1"/>
            <a:r>
              <a:rPr lang="en-US" altLang="en-US" b="1" dirty="0"/>
              <a:t>to happen in the body. </a:t>
            </a:r>
          </a:p>
          <a:p>
            <a:pPr eaLnBrk="1" hangingPunct="1"/>
            <a:endParaRPr lang="en-US" altLang="en-US" b="1" dirty="0"/>
          </a:p>
          <a:p>
            <a:pPr eaLnBrk="1" hangingPunct="1"/>
            <a:endParaRPr lang="en-US" altLang="en-US" b="1" dirty="0"/>
          </a:p>
          <a:p>
            <a:pPr eaLnBrk="1" hangingPunct="1"/>
            <a:r>
              <a:rPr lang="en-US" altLang="en-US" b="1" dirty="0"/>
              <a:t>Water doesn’t change temperature easily so it helps with</a:t>
            </a:r>
          </a:p>
          <a:p>
            <a:pPr eaLnBrk="1" hangingPunct="1"/>
            <a:r>
              <a:rPr lang="en-US" altLang="en-US" b="1" dirty="0"/>
              <a:t>________________________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CA55E7BD-D84D-33AE-41E7-1B7DA6678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1" y="6613526"/>
            <a:ext cx="2701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CC0099"/>
                </a:solidFill>
                <a:latin typeface="Arial" panose="020B0604020202020204" pitchFamily="34" charset="0"/>
              </a:rPr>
              <a:t>http://www.lsbu.ac.uk/water/molecule.htm</a:t>
            </a:r>
          </a:p>
        </p:txBody>
      </p:sp>
      <p:sp>
        <p:nvSpPr>
          <p:cNvPr id="37894" name="Text Box 6">
            <a:extLst>
              <a:ext uri="{FF2B5EF4-FFF2-40B4-BE49-F238E27FC236}">
                <a16:creationId xmlns:a16="http://schemas.microsoft.com/office/drawing/2014/main" id="{1881FC4B-B34D-B930-D20D-2169EDB04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1" y="1066800"/>
            <a:ext cx="21320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SOLVENT</a:t>
            </a:r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90F1EBB9-6747-9561-DBBB-724433A7D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1" y="5105401"/>
            <a:ext cx="54022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</a:rPr>
              <a:t>TEMPERATURE </a:t>
            </a:r>
            <a:r>
              <a:rPr lang="en-US" altLang="en-US" sz="2800" b="1" dirty="0"/>
              <a:t>REGULATION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/>
      <p:bldP spid="3789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>
            <a:extLst>
              <a:ext uri="{FF2B5EF4-FFF2-40B4-BE49-F238E27FC236}">
                <a16:creationId xmlns:a16="http://schemas.microsoft.com/office/drawing/2014/main" id="{182DE5FF-C5D5-EA62-1F9F-049E0770E0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8915400" cy="1295400"/>
          </a:xfrm>
        </p:spPr>
        <p:txBody>
          <a:bodyPr/>
          <a:lstStyle/>
          <a:p>
            <a:pPr eaLnBrk="1" hangingPunct="1"/>
            <a:r>
              <a:rPr lang="en-US" altLang="en-US" sz="4000" b="1">
                <a:latin typeface="Comic Sans MS" panose="030F0702030302020204" pitchFamily="66" charset="0"/>
              </a:rPr>
              <a:t>WATER CYCLE</a:t>
            </a:r>
            <a:endParaRPr lang="en-US" altLang="en-US" sz="4000">
              <a:latin typeface="Comic Sans MS" panose="030F0702030302020204" pitchFamily="66" charset="0"/>
            </a:endParaRPr>
          </a:p>
        </p:txBody>
      </p:sp>
      <p:pic>
        <p:nvPicPr>
          <p:cNvPr id="9219" name="Picture 1037" descr="evaporation">
            <a:extLst>
              <a:ext uri="{FF2B5EF4-FFF2-40B4-BE49-F238E27FC236}">
                <a16:creationId xmlns:a16="http://schemas.microsoft.com/office/drawing/2014/main" id="{2D0272D0-8968-FCB9-2906-AE8D1AED5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447800"/>
            <a:ext cx="19335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039" descr="evap cond">
            <a:extLst>
              <a:ext uri="{FF2B5EF4-FFF2-40B4-BE49-F238E27FC236}">
                <a16:creationId xmlns:a16="http://schemas.microsoft.com/office/drawing/2014/main" id="{D48B8DDA-1059-61C1-CFDE-899CEEB0E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743200"/>
            <a:ext cx="394335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4" name="Rectangle 1040">
            <a:extLst>
              <a:ext uri="{FF2B5EF4-FFF2-40B4-BE49-F238E27FC236}">
                <a16:creationId xmlns:a16="http://schemas.microsoft.com/office/drawing/2014/main" id="{FCF2A009-D754-CB3D-AE46-17A0DC2A6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962400"/>
            <a:ext cx="24209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66"/>
                </a:solidFill>
              </a:rPr>
              <a:t>evaporation</a:t>
            </a:r>
          </a:p>
        </p:txBody>
      </p:sp>
      <p:sp>
        <p:nvSpPr>
          <p:cNvPr id="48145" name="Rectangle 1041">
            <a:extLst>
              <a:ext uri="{FF2B5EF4-FFF2-40B4-BE49-F238E27FC236}">
                <a16:creationId xmlns:a16="http://schemas.microsoft.com/office/drawing/2014/main" id="{EB5C46F7-0417-AD88-DD85-75D31A2ED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105400"/>
            <a:ext cx="26558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condensation</a:t>
            </a:r>
          </a:p>
        </p:txBody>
      </p:sp>
      <p:pic>
        <p:nvPicPr>
          <p:cNvPr id="9223" name="Picture 1044" descr="c_buee_c">
            <a:extLst>
              <a:ext uri="{FF2B5EF4-FFF2-40B4-BE49-F238E27FC236}">
                <a16:creationId xmlns:a16="http://schemas.microsoft.com/office/drawing/2014/main" id="{17F90F4B-7ECA-C5A3-7BDB-6B32E95AD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2209801"/>
            <a:ext cx="3668713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Rectangle 1045">
            <a:extLst>
              <a:ext uri="{FF2B5EF4-FFF2-40B4-BE49-F238E27FC236}">
                <a16:creationId xmlns:a16="http://schemas.microsoft.com/office/drawing/2014/main" id="{98597213-A79A-27A0-87E7-9D68DBA70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1" y="6400801"/>
            <a:ext cx="43973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CC3399"/>
                </a:solidFill>
                <a:latin typeface="Arial" panose="020B0604020202020204" pitchFamily="34" charset="0"/>
              </a:rPr>
              <a:t>http://www.radio-canada.ca/jeunesse/fd6/000_images/cat/c_buee_c.gif</a:t>
            </a:r>
          </a:p>
        </p:txBody>
      </p:sp>
      <p:pic>
        <p:nvPicPr>
          <p:cNvPr id="14338" name="Picture 2" descr="Water Cycle Diagram, Drawing for Kids of Class 3, 4 with ...">
            <a:extLst>
              <a:ext uri="{FF2B5EF4-FFF2-40B4-BE49-F238E27FC236}">
                <a16:creationId xmlns:a16="http://schemas.microsoft.com/office/drawing/2014/main" id="{6153C533-9F60-DB4B-D6FD-57532DEA5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1" y="-216931"/>
            <a:ext cx="12001499" cy="686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4" grpId="0" autoUpdateAnimBg="0"/>
      <p:bldP spid="4814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02449-E3F5-C2B1-A8BE-F2AAAAD68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Water </a:t>
            </a:r>
            <a:r>
              <a:rPr lang="en-US" i="1" dirty="0"/>
              <a:t>Cycle?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BE4A2-01E7-F665-5241-7F100D48A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Evaporation: Liquid </a:t>
            </a:r>
            <a:r>
              <a:rPr lang="en-US" dirty="0">
                <a:sym typeface="Wingdings" panose="05000000000000000000" pitchFamily="2" charset="2"/>
              </a:rPr>
              <a:t> Gas     </a:t>
            </a:r>
          </a:p>
          <a:p>
            <a:r>
              <a:rPr lang="en-US" dirty="0">
                <a:sym typeface="Wingdings" panose="05000000000000000000" pitchFamily="2" charset="2"/>
              </a:rPr>
              <a:t>Condensation: Gas  Liquid </a:t>
            </a:r>
            <a:endParaRPr lang="en-US" dirty="0"/>
          </a:p>
        </p:txBody>
      </p:sp>
      <p:pic>
        <p:nvPicPr>
          <p:cNvPr id="4" name="Picture 2" descr="What are the changes of state in water? Explain. - Sarthaks eConnect |  Largest Online Education Community">
            <a:extLst>
              <a:ext uri="{FF2B5EF4-FFF2-40B4-BE49-F238E27FC236}">
                <a16:creationId xmlns:a16="http://schemas.microsoft.com/office/drawing/2014/main" id="{666AE733-50BA-C770-D563-70BDDB0CE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61264"/>
            <a:ext cx="5676900" cy="389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797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C2444-7305-AC31-ACE8-D5579F0C7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0C710-1961-6E95-44EC-C46C535BC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DO –</a:t>
            </a:r>
            <a:r>
              <a:rPr lang="en-US" sz="2400" dirty="0">
                <a:solidFill>
                  <a:srgbClr val="000000"/>
                </a:solidFill>
              </a:rPr>
              <a:t>Seek and analyze patterns, trends, and connections in data, including describing relationships between variables (dependent and independent) and identifying inconsistencies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- Construct, analyze and interpret graphs (including interpolation and extrapolation), models and/or diagrams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-Contribute to care for self, others, community, and world through individual or collaborative approaches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 - Transfer and apply learning to new situations</a:t>
            </a:r>
          </a:p>
          <a:p>
            <a:pPr marL="0" indent="0">
              <a:buNone/>
            </a:pPr>
            <a:r>
              <a:rPr lang="en-US" sz="2400" dirty="0"/>
              <a:t>KNOW: Matter cycles within biotic and abiotic components of ecosystems </a:t>
            </a:r>
          </a:p>
          <a:p>
            <a:pPr marL="0" indent="0">
              <a:buNone/>
            </a:pPr>
            <a:r>
              <a:rPr lang="en-US" sz="2400" dirty="0"/>
              <a:t>UNDERSTAND: How nutrients are cycled. Effect of living organisms when nutrient cycles disrupted by humans. </a:t>
            </a:r>
          </a:p>
        </p:txBody>
      </p:sp>
    </p:spTree>
    <p:extLst>
      <p:ext uri="{BB962C8B-B14F-4D97-AF65-F5344CB8AC3E}">
        <p14:creationId xmlns:p14="http://schemas.microsoft.com/office/powerpoint/2010/main" val="3938453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Water Cycle – Definition &amp; Steps Explained With Simple Diagram">
            <a:extLst>
              <a:ext uri="{FF2B5EF4-FFF2-40B4-BE49-F238E27FC236}">
                <a16:creationId xmlns:a16="http://schemas.microsoft.com/office/drawing/2014/main" id="{601E9D98-E55E-277F-FEA7-0703122F9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49" y="0"/>
            <a:ext cx="12592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365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060">
            <a:extLst>
              <a:ext uri="{FF2B5EF4-FFF2-40B4-BE49-F238E27FC236}">
                <a16:creationId xmlns:a16="http://schemas.microsoft.com/office/drawing/2014/main" id="{CBC9B75F-2E34-2D72-EADE-3809A8528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6813" y="4648201"/>
            <a:ext cx="577433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b="1"/>
              <a:t>The return of water to</a:t>
            </a:r>
            <a:br>
              <a:rPr lang="en-US" altLang="en-US" b="1"/>
            </a:br>
            <a:r>
              <a:rPr lang="en-US" altLang="en-US" b="1"/>
              <a:t>the surface in the form of</a:t>
            </a:r>
          </a:p>
          <a:p>
            <a:pPr eaLnBrk="1" hangingPunct="1"/>
            <a:r>
              <a:rPr lang="en-US" altLang="en-US" b="1"/>
              <a:t>rain, snow, sleet, hail, etc.</a:t>
            </a:r>
          </a:p>
          <a:p>
            <a:pPr eaLnBrk="1" hangingPunct="1"/>
            <a:r>
              <a:rPr lang="en-US" altLang="en-US" b="1"/>
              <a:t>= ____________________</a:t>
            </a:r>
          </a:p>
        </p:txBody>
      </p:sp>
      <p:sp>
        <p:nvSpPr>
          <p:cNvPr id="10243" name="Text Box 2052">
            <a:extLst>
              <a:ext uri="{FF2B5EF4-FFF2-40B4-BE49-F238E27FC236}">
                <a16:creationId xmlns:a16="http://schemas.microsoft.com/office/drawing/2014/main" id="{E81865BE-496E-0770-1671-D64508F40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914401"/>
            <a:ext cx="8610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b="1"/>
              <a:t>The evaporation of water from the surface of plant leaves </a:t>
            </a:r>
          </a:p>
          <a:p>
            <a:pPr eaLnBrk="1" hangingPunct="1"/>
            <a:r>
              <a:rPr lang="en-US" altLang="en-US" b="1"/>
              <a:t>  = ________________</a:t>
            </a:r>
          </a:p>
          <a:p>
            <a:pPr eaLnBrk="1" hangingPunct="1"/>
            <a:endParaRPr lang="en-US" altLang="en-US" b="1"/>
          </a:p>
          <a:p>
            <a:pPr eaLnBrk="1" hangingPunct="1"/>
            <a:endParaRPr lang="en-US" altLang="en-US" b="1"/>
          </a:p>
        </p:txBody>
      </p:sp>
      <p:sp>
        <p:nvSpPr>
          <p:cNvPr id="10244" name="Rectangle 2053">
            <a:extLst>
              <a:ext uri="{FF2B5EF4-FFF2-40B4-BE49-F238E27FC236}">
                <a16:creationId xmlns:a16="http://schemas.microsoft.com/office/drawing/2014/main" id="{0ED80574-DC33-3B7E-BAA3-072C139A5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1" y="228601"/>
            <a:ext cx="3883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CC3399"/>
                </a:solidFill>
                <a:latin typeface="Arial" panose="020B0604020202020204" pitchFamily="34" charset="0"/>
              </a:rPr>
              <a:t>http://www.css.cornell.edu/faculty/hmv1/watrshed/Etrans.htm</a:t>
            </a:r>
          </a:p>
        </p:txBody>
      </p:sp>
      <p:sp>
        <p:nvSpPr>
          <p:cNvPr id="50182" name="Text Box 2054">
            <a:extLst>
              <a:ext uri="{FF2B5EF4-FFF2-40B4-BE49-F238E27FC236}">
                <a16:creationId xmlns:a16="http://schemas.microsoft.com/office/drawing/2014/main" id="{8005232C-C19A-1735-2132-099A03D2E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1" y="1828800"/>
            <a:ext cx="3751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TRANSPIRATION</a:t>
            </a:r>
          </a:p>
        </p:txBody>
      </p:sp>
      <p:sp>
        <p:nvSpPr>
          <p:cNvPr id="50183" name="Rectangle 2055">
            <a:extLst>
              <a:ext uri="{FF2B5EF4-FFF2-40B4-BE49-F238E27FC236}">
                <a16:creationId xmlns:a16="http://schemas.microsoft.com/office/drawing/2014/main" id="{25E43AC9-E10F-2D8A-5AE1-C0FF33E45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1" y="6172201"/>
            <a:ext cx="31416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</a:rPr>
              <a:t>PRECIPITATION</a:t>
            </a:r>
          </a:p>
        </p:txBody>
      </p:sp>
      <p:pic>
        <p:nvPicPr>
          <p:cNvPr id="10247" name="Picture 2057" descr="CDIA1D5">
            <a:extLst>
              <a:ext uri="{FF2B5EF4-FFF2-40B4-BE49-F238E27FC236}">
                <a16:creationId xmlns:a16="http://schemas.microsoft.com/office/drawing/2014/main" id="{F62B6643-62E2-0816-9284-C42B23DFA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0201"/>
            <a:ext cx="411480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2059" descr="istockphoto_786289_weather_symbols">
            <a:extLst>
              <a:ext uri="{FF2B5EF4-FFF2-40B4-BE49-F238E27FC236}">
                <a16:creationId xmlns:a16="http://schemas.microsoft.com/office/drawing/2014/main" id="{C140E4E3-E2E6-4279-72A4-F05C8E731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14801"/>
            <a:ext cx="3048000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/>
      <p:bldP spid="5018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84096A7E-B637-892B-D51E-4B2239827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867401"/>
            <a:ext cx="45989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2000" b="1">
                <a:latin typeface="Arial" panose="020B0604020202020204" pitchFamily="34" charset="0"/>
                <a:hlinkClick r:id="rId2"/>
              </a:rPr>
              <a:t>PH ONLINE LINK </a:t>
            </a:r>
            <a:endParaRPr lang="en-US" altLang="en-US" sz="2000" b="1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2000" b="1">
                <a:latin typeface="Arial" panose="020B0604020202020204" pitchFamily="34" charset="0"/>
              </a:rPr>
              <a:t>Put in code: cbp-2033   Choose Start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D799A903-E3D4-6236-ACBB-23A2E2845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"/>
            <a:ext cx="5080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FF33CC"/>
                </a:solidFill>
                <a:latin typeface="Arial" panose="020B0604020202020204" pitchFamily="34" charset="0"/>
              </a:rPr>
              <a:t>Image edited from: http://www.cotf.edu/ete/modules/msese/earthsysflr/water.html</a:t>
            </a: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208CCFA3-7A8C-749B-8D5C-317298F62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1" y="152400"/>
            <a:ext cx="3114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b="1"/>
              <a:t>WATER CYCLE</a:t>
            </a:r>
          </a:p>
        </p:txBody>
      </p:sp>
      <p:pic>
        <p:nvPicPr>
          <p:cNvPr id="11269" name="Picture 5" descr="watercycle paint">
            <a:extLst>
              <a:ext uri="{FF2B5EF4-FFF2-40B4-BE49-F238E27FC236}">
                <a16:creationId xmlns:a16="http://schemas.microsoft.com/office/drawing/2014/main" id="{3E78655A-FD19-FBEA-C6CA-8219EAE3D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9601"/>
            <a:ext cx="6934200" cy="523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5">
            <a:extLst>
              <a:ext uri="{FF2B5EF4-FFF2-40B4-BE49-F238E27FC236}">
                <a16:creationId xmlns:a16="http://schemas.microsoft.com/office/drawing/2014/main" id="{E5BE6C71-5D10-00AE-E1D7-37EA06034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1" y="4419600"/>
            <a:ext cx="536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/>
              <a:t>2.</a:t>
            </a:r>
          </a:p>
        </p:txBody>
      </p:sp>
      <p:sp>
        <p:nvSpPr>
          <p:cNvPr id="11271" name="TextBox 6">
            <a:extLst>
              <a:ext uri="{FF2B5EF4-FFF2-40B4-BE49-F238E27FC236}">
                <a16:creationId xmlns:a16="http://schemas.microsoft.com/office/drawing/2014/main" id="{F057CDE8-D699-FDE2-62EF-50682FE84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181600"/>
            <a:ext cx="471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/>
              <a:t>1.</a:t>
            </a:r>
          </a:p>
        </p:txBody>
      </p:sp>
      <p:sp>
        <p:nvSpPr>
          <p:cNvPr id="11272" name="TextBox 7">
            <a:extLst>
              <a:ext uri="{FF2B5EF4-FFF2-40B4-BE49-F238E27FC236}">
                <a16:creationId xmlns:a16="http://schemas.microsoft.com/office/drawing/2014/main" id="{BC932C38-E8C4-BA08-676E-FFF57BB93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1" y="1676400"/>
            <a:ext cx="536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/>
              <a:t>4.</a:t>
            </a:r>
          </a:p>
        </p:txBody>
      </p:sp>
      <p:sp>
        <p:nvSpPr>
          <p:cNvPr id="11273" name="TextBox 8">
            <a:extLst>
              <a:ext uri="{FF2B5EF4-FFF2-40B4-BE49-F238E27FC236}">
                <a16:creationId xmlns:a16="http://schemas.microsoft.com/office/drawing/2014/main" id="{3B35A1A2-1D7F-FE2F-A13B-D8D369CAC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1" y="1828800"/>
            <a:ext cx="536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/>
              <a:t>3.</a:t>
            </a:r>
          </a:p>
        </p:txBody>
      </p:sp>
      <p:sp>
        <p:nvSpPr>
          <p:cNvPr id="11274" name="TextBox 9">
            <a:extLst>
              <a:ext uri="{FF2B5EF4-FFF2-40B4-BE49-F238E27FC236}">
                <a16:creationId xmlns:a16="http://schemas.microsoft.com/office/drawing/2014/main" id="{F385CF31-C7FB-FB7D-A7CB-480C5A100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1" y="1600200"/>
            <a:ext cx="536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/>
              <a:t>6.</a:t>
            </a:r>
          </a:p>
        </p:txBody>
      </p:sp>
      <p:sp>
        <p:nvSpPr>
          <p:cNvPr id="11275" name="TextBox 10">
            <a:extLst>
              <a:ext uri="{FF2B5EF4-FFF2-40B4-BE49-F238E27FC236}">
                <a16:creationId xmlns:a16="http://schemas.microsoft.com/office/drawing/2014/main" id="{881D21F3-2ABE-AD5B-F465-5789B2D35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1" y="609600"/>
            <a:ext cx="536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/>
              <a:t>5.</a:t>
            </a:r>
          </a:p>
        </p:txBody>
      </p:sp>
      <p:sp>
        <p:nvSpPr>
          <p:cNvPr id="11276" name="TextBox 12">
            <a:extLst>
              <a:ext uri="{FF2B5EF4-FFF2-40B4-BE49-F238E27FC236}">
                <a16:creationId xmlns:a16="http://schemas.microsoft.com/office/drawing/2014/main" id="{82FE48A2-1244-D33B-4025-3C686233C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1" y="3962400"/>
            <a:ext cx="536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/>
              <a:t>2.</a:t>
            </a:r>
          </a:p>
        </p:txBody>
      </p:sp>
      <p:sp>
        <p:nvSpPr>
          <p:cNvPr id="11277" name="TextBox 13">
            <a:extLst>
              <a:ext uri="{FF2B5EF4-FFF2-40B4-BE49-F238E27FC236}">
                <a16:creationId xmlns:a16="http://schemas.microsoft.com/office/drawing/2014/main" id="{298BA20D-E567-6248-BB26-AF450639C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1" y="3886200"/>
            <a:ext cx="536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/>
              <a:t>2.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8576F62-74FB-B759-EEE8-AE6A989BE5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572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z="4000" b="1">
                <a:latin typeface="Comic Sans MS" panose="030F0702030302020204" pitchFamily="66" charset="0"/>
              </a:rPr>
              <a:t>WHY IS CARBON IMPORTANT?</a:t>
            </a: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59576CD8-7138-2A1F-DAB8-790F9C6DC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0" y="1447800"/>
            <a:ext cx="916789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b="1"/>
              <a:t>Found in all the _______________ of cells:</a:t>
            </a:r>
            <a:br>
              <a:rPr lang="en-US" altLang="en-US" b="1"/>
            </a:br>
            <a:r>
              <a:rPr lang="en-US" altLang="en-US" b="1"/>
              <a:t>   carbohydrates, proteins, </a:t>
            </a:r>
          </a:p>
          <a:p>
            <a:pPr eaLnBrk="1" hangingPunct="1"/>
            <a:r>
              <a:rPr lang="en-US" altLang="en-US" b="1"/>
              <a:t>	nucleic acids, lipids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85AD98A4-F585-AC33-FB56-0B4D6F795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0" y="6248401"/>
            <a:ext cx="1181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9900CC"/>
                </a:solidFill>
                <a:latin typeface="Arial" panose="020B0604020202020204" pitchFamily="34" charset="0"/>
              </a:rPr>
              <a:t>Image by Riedell</a:t>
            </a:r>
          </a:p>
        </p:txBody>
      </p:sp>
      <p:pic>
        <p:nvPicPr>
          <p:cNvPr id="14341" name="Picture 5" descr="dna helix">
            <a:extLst>
              <a:ext uri="{FF2B5EF4-FFF2-40B4-BE49-F238E27FC236}">
                <a16:creationId xmlns:a16="http://schemas.microsoft.com/office/drawing/2014/main" id="{6B015FE7-105E-A221-B24A-D7AD96D53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657600"/>
            <a:ext cx="13954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6">
            <a:extLst>
              <a:ext uri="{FF2B5EF4-FFF2-40B4-BE49-F238E27FC236}">
                <a16:creationId xmlns:a16="http://schemas.microsoft.com/office/drawing/2014/main" id="{B2F5C716-C307-4AE0-CF38-A09C187D0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1" y="6477001"/>
            <a:ext cx="31146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990099"/>
                </a:solidFill>
                <a:latin typeface="Arial" panose="020B0604020202020204" pitchFamily="34" charset="0"/>
              </a:rPr>
              <a:t>http://web.jjay.cuny.edu/~acarpi/NSC/12-dna.htm</a:t>
            </a:r>
          </a:p>
        </p:txBody>
      </p:sp>
      <p:pic>
        <p:nvPicPr>
          <p:cNvPr id="14343" name="Picture 7" descr="aminoacidpaint">
            <a:extLst>
              <a:ext uri="{FF2B5EF4-FFF2-40B4-BE49-F238E27FC236}">
                <a16:creationId xmlns:a16="http://schemas.microsoft.com/office/drawing/2014/main" id="{E24EA40E-FF8A-099E-3A00-61B3AE5FE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114801"/>
            <a:ext cx="1862138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lipid chain">
            <a:extLst>
              <a:ext uri="{FF2B5EF4-FFF2-40B4-BE49-F238E27FC236}">
                <a16:creationId xmlns:a16="http://schemas.microsoft.com/office/drawing/2014/main" id="{85194EA5-B362-427E-9F2F-1A0DFA2E3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953000"/>
            <a:ext cx="30480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glucose no db">
            <a:extLst>
              <a:ext uri="{FF2B5EF4-FFF2-40B4-BE49-F238E27FC236}">
                <a16:creationId xmlns:a16="http://schemas.microsoft.com/office/drawing/2014/main" id="{A74D5CCC-C5B5-0CA1-5EDD-96D2E6495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95800"/>
            <a:ext cx="15049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Rectangle 10">
            <a:extLst>
              <a:ext uri="{FF2B5EF4-FFF2-40B4-BE49-F238E27FC236}">
                <a16:creationId xmlns:a16="http://schemas.microsoft.com/office/drawing/2014/main" id="{E0E7403C-37F1-B9C3-AF7D-9351C7DC6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371600"/>
            <a:ext cx="4002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BUILDING BLOCKS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3B3797D-6D93-E5F8-64B1-04A6BFFF58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z="4000" b="1">
                <a:latin typeface="Comic Sans MS" panose="030F0702030302020204" pitchFamily="66" charset="0"/>
              </a:rPr>
              <a:t>WHY IS CARBON IMPORTANT?</a:t>
            </a: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3121057A-07C5-E822-54E1-DBBE2A161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1" y="1219201"/>
            <a:ext cx="847539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b="1"/>
              <a:t>Carbon in CO</a:t>
            </a:r>
            <a:r>
              <a:rPr lang="en-US" altLang="en-US" b="1" baseline="-25000"/>
              <a:t>2 </a:t>
            </a:r>
            <a:r>
              <a:rPr lang="en-US" altLang="en-US" b="1"/>
              <a:t>provides the atoms for </a:t>
            </a:r>
          </a:p>
          <a:p>
            <a:pPr eaLnBrk="1" hangingPunct="1"/>
            <a:r>
              <a:rPr lang="en-US" altLang="en-US" b="1"/>
              <a:t>__________ production during </a:t>
            </a:r>
            <a:br>
              <a:rPr lang="en-US" altLang="en-US" b="1"/>
            </a:br>
            <a:r>
              <a:rPr lang="en-US" altLang="en-US" b="1"/>
              <a:t>__________________...</a:t>
            </a:r>
          </a:p>
          <a:p>
            <a:pPr eaLnBrk="1" hangingPunct="1"/>
            <a:r>
              <a:rPr lang="en-US" altLang="en-US" b="1"/>
              <a:t> the fuel that all living things depend on.</a:t>
            </a:r>
          </a:p>
        </p:txBody>
      </p:sp>
      <p:pic>
        <p:nvPicPr>
          <p:cNvPr id="15364" name="Picture 10" descr="chloro wo labels">
            <a:extLst>
              <a:ext uri="{FF2B5EF4-FFF2-40B4-BE49-F238E27FC236}">
                <a16:creationId xmlns:a16="http://schemas.microsoft.com/office/drawing/2014/main" id="{565C890A-96C6-C598-8665-DD438BDC9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29000"/>
            <a:ext cx="44958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1" descr="mito nolabels book">
            <a:extLst>
              <a:ext uri="{FF2B5EF4-FFF2-40B4-BE49-F238E27FC236}">
                <a16:creationId xmlns:a16="http://schemas.microsoft.com/office/drawing/2014/main" id="{B47E1B72-E002-5697-2B6C-D11BABF79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276601"/>
            <a:ext cx="28575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12">
            <a:extLst>
              <a:ext uri="{FF2B5EF4-FFF2-40B4-BE49-F238E27FC236}">
                <a16:creationId xmlns:a16="http://schemas.microsoft.com/office/drawing/2014/main" id="{A57053B5-D0CE-E7AC-2294-9F1EB71F0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6400801"/>
            <a:ext cx="46180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CC0099"/>
                </a:solidFill>
                <a:latin typeface="Arial" panose="020B0604020202020204" pitchFamily="34" charset="0"/>
              </a:rPr>
              <a:t>http://www.science.siu.edu/plant-biology/PLB117/JPEGs%20CD/0076.JPG</a:t>
            </a:r>
          </a:p>
        </p:txBody>
      </p:sp>
      <p:sp>
        <p:nvSpPr>
          <p:cNvPr id="15367" name="Rectangle 13">
            <a:extLst>
              <a:ext uri="{FF2B5EF4-FFF2-40B4-BE49-F238E27FC236}">
                <a16:creationId xmlns:a16="http://schemas.microsoft.com/office/drawing/2014/main" id="{B9854551-BFEE-650D-1004-6070476B9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6400801"/>
            <a:ext cx="3048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CC0099"/>
                </a:solidFill>
                <a:latin typeface="Arial" panose="020B0604020202020204" pitchFamily="34" charset="0"/>
              </a:rPr>
              <a:t>http://www.biologyclass.net/mitochondria.jpg</a:t>
            </a:r>
          </a:p>
        </p:txBody>
      </p:sp>
      <p:sp>
        <p:nvSpPr>
          <p:cNvPr id="35854" name="Rectangle 14">
            <a:extLst>
              <a:ext uri="{FF2B5EF4-FFF2-40B4-BE49-F238E27FC236}">
                <a16:creationId xmlns:a16="http://schemas.microsoft.com/office/drawing/2014/main" id="{3D5F09CE-8872-B577-F929-0879D1FDA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676400"/>
            <a:ext cx="2089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GLUCOSE</a:t>
            </a:r>
          </a:p>
        </p:txBody>
      </p:sp>
      <p:sp>
        <p:nvSpPr>
          <p:cNvPr id="35855" name="Rectangle 15">
            <a:extLst>
              <a:ext uri="{FF2B5EF4-FFF2-40B4-BE49-F238E27FC236}">
                <a16:creationId xmlns:a16="http://schemas.microsoft.com/office/drawing/2014/main" id="{128CEE0F-4160-5CED-9FBC-23AFEC634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133600"/>
            <a:ext cx="4127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PHOTOSYNTHESIS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4" grpId="0"/>
      <p:bldP spid="3585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BB0CE45-3950-88B9-5E42-EF2541FE66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7700" y="0"/>
            <a:ext cx="11258550" cy="12954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latin typeface="Comic Sans MS" panose="030F0702030302020204" pitchFamily="66" charset="0"/>
              </a:rPr>
              <a:t>4 main CARBON reservoirs </a:t>
            </a:r>
            <a:endParaRPr lang="en-US" altLang="en-US" sz="4000" dirty="0">
              <a:latin typeface="Comic Sans MS" panose="030F0702030302020204" pitchFamily="66" charset="0"/>
            </a:endParaRPr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8F2BC37D-5670-99FC-D0A0-651C2C556496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6188" y="3727451"/>
            <a:ext cx="3048000" cy="2917825"/>
          </a:xfrm>
          <a:noFill/>
        </p:spPr>
      </p:pic>
      <p:sp>
        <p:nvSpPr>
          <p:cNvPr id="12292" name="Rectangle 4">
            <a:extLst>
              <a:ext uri="{FF2B5EF4-FFF2-40B4-BE49-F238E27FC236}">
                <a16:creationId xmlns:a16="http://schemas.microsoft.com/office/drawing/2014/main" id="{3D7E408B-99E3-B3A0-0A39-1CD4E043F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3810000"/>
            <a:ext cx="129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900" b="1">
                <a:latin typeface="Arial" panose="020B0604020202020204" pitchFamily="34" charset="0"/>
              </a:rPr>
              <a:t>CO</a:t>
            </a:r>
            <a:r>
              <a:rPr lang="en-US" altLang="en-US" sz="900" b="1" baseline="-25000">
                <a:latin typeface="Arial" panose="020B0604020202020204" pitchFamily="34" charset="0"/>
              </a:rPr>
              <a:t>2 </a:t>
            </a:r>
            <a:r>
              <a:rPr lang="en-US" altLang="en-US" sz="900" b="1">
                <a:latin typeface="Arial" panose="020B0604020202020204" pitchFamily="34" charset="0"/>
              </a:rPr>
              <a:t>in</a:t>
            </a:r>
          </a:p>
          <a:p>
            <a:pPr eaLnBrk="1" hangingPunct="1"/>
            <a:r>
              <a:rPr lang="en-US" altLang="en-US" sz="900" b="1">
                <a:latin typeface="Arial" panose="020B0604020202020204" pitchFamily="34" charset="0"/>
              </a:rPr>
              <a:t>atmosphere</a:t>
            </a: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5F16FD8F-9E79-921B-5EDA-D5503D4FB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5257801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1000" b="1">
                <a:latin typeface="Arial" panose="020B0604020202020204" pitchFamily="34" charset="0"/>
              </a:rPr>
              <a:t>CO</a:t>
            </a:r>
            <a:r>
              <a:rPr lang="en-US" altLang="en-US" sz="1000" b="1" baseline="-25000">
                <a:latin typeface="Arial" panose="020B0604020202020204" pitchFamily="34" charset="0"/>
              </a:rPr>
              <a:t>2</a:t>
            </a:r>
            <a:r>
              <a:rPr lang="en-US" altLang="en-US" sz="1000" b="1">
                <a:latin typeface="Arial" panose="020B0604020202020204" pitchFamily="34" charset="0"/>
              </a:rPr>
              <a:t> in</a:t>
            </a:r>
          </a:p>
          <a:p>
            <a:pPr eaLnBrk="1" hangingPunct="1"/>
            <a:r>
              <a:rPr lang="en-US" altLang="en-US" sz="1000" b="1">
                <a:latin typeface="Arial" panose="020B0604020202020204" pitchFamily="34" charset="0"/>
              </a:rPr>
              <a:t>Ocean</a:t>
            </a: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2DC944DD-9FC7-0ED9-C531-265D97D8E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6400801"/>
            <a:ext cx="30718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9900CC"/>
                </a:solidFill>
                <a:latin typeface="Arial" panose="020B0604020202020204" pitchFamily="34" charset="0"/>
              </a:rPr>
              <a:t>BIOLOGY; Miller and Levine; Prentice Hall; 2006</a:t>
            </a:r>
          </a:p>
        </p:txBody>
      </p:sp>
      <p:sp>
        <p:nvSpPr>
          <p:cNvPr id="12295" name="Text Box 7">
            <a:extLst>
              <a:ext uri="{FF2B5EF4-FFF2-40B4-BE49-F238E27FC236}">
                <a16:creationId xmlns:a16="http://schemas.microsoft.com/office/drawing/2014/main" id="{FF0A1AED-AA5F-FB4C-E8AA-B63EA25DC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447801"/>
            <a:ext cx="9144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b="1"/>
              <a:t>In ____________ as CO</a:t>
            </a:r>
            <a:r>
              <a:rPr lang="en-US" altLang="en-US" b="1" baseline="-25000"/>
              <a:t>2 </a:t>
            </a:r>
            <a:r>
              <a:rPr lang="en-US" altLang="en-US" b="1"/>
              <a:t> gas </a:t>
            </a:r>
          </a:p>
          <a:p>
            <a:pPr eaLnBrk="1" hangingPunct="1">
              <a:buFontTx/>
              <a:buAutoNum type="arabicPeriod"/>
            </a:pPr>
            <a:r>
              <a:rPr lang="en-US" altLang="en-US" b="1"/>
              <a:t>In _______ as dissolved CO</a:t>
            </a:r>
            <a:r>
              <a:rPr lang="en-US" altLang="en-US" b="1" baseline="-25000"/>
              <a:t>2</a:t>
            </a:r>
            <a:r>
              <a:rPr lang="en-US" altLang="en-US" b="1"/>
              <a:t>  gas</a:t>
            </a:r>
          </a:p>
          <a:p>
            <a:pPr eaLnBrk="1" hangingPunct="1">
              <a:buFontTx/>
              <a:buAutoNum type="arabicPeriod"/>
            </a:pPr>
            <a:r>
              <a:rPr lang="en-US" altLang="en-US" b="1"/>
              <a:t>On _______ in organisms, rocks, soil</a:t>
            </a:r>
          </a:p>
          <a:p>
            <a:pPr eaLnBrk="1" hangingPunct="1">
              <a:buFontTx/>
              <a:buAutoNum type="arabicPeriod"/>
            </a:pPr>
            <a:r>
              <a:rPr lang="en-US" altLang="en-US" b="1"/>
              <a:t>__________ as coal &amp; petroleum (fossil fuels) and calcium carbonate in rocks</a:t>
            </a:r>
            <a:endParaRPr lang="en-US" altLang="en-US" sz="1400" b="1">
              <a:latin typeface="Arial" panose="020B0604020202020204" pitchFamily="34" charset="0"/>
            </a:endParaRPr>
          </a:p>
        </p:txBody>
      </p:sp>
      <p:sp>
        <p:nvSpPr>
          <p:cNvPr id="12296" name="Rectangle 8">
            <a:extLst>
              <a:ext uri="{FF2B5EF4-FFF2-40B4-BE49-F238E27FC236}">
                <a16:creationId xmlns:a16="http://schemas.microsoft.com/office/drawing/2014/main" id="{7FA8E162-AB86-8C1B-08E8-44C7A6406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447800"/>
            <a:ext cx="2432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atmosphere</a:t>
            </a:r>
          </a:p>
        </p:txBody>
      </p:sp>
      <p:sp>
        <p:nvSpPr>
          <p:cNvPr id="12297" name="Rectangle 9">
            <a:extLst>
              <a:ext uri="{FF2B5EF4-FFF2-40B4-BE49-F238E27FC236}">
                <a16:creationId xmlns:a16="http://schemas.microsoft.com/office/drawing/2014/main" id="{F111EC55-A280-A9DB-E0E2-84E505F53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1" y="1905000"/>
            <a:ext cx="1273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ocean</a:t>
            </a:r>
          </a:p>
        </p:txBody>
      </p:sp>
      <p:sp>
        <p:nvSpPr>
          <p:cNvPr id="12298" name="Rectangle 10">
            <a:extLst>
              <a:ext uri="{FF2B5EF4-FFF2-40B4-BE49-F238E27FC236}">
                <a16:creationId xmlns:a16="http://schemas.microsoft.com/office/drawing/2014/main" id="{5A3FF7E4-2384-E6FF-841D-91821C190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438400"/>
            <a:ext cx="971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land</a:t>
            </a:r>
          </a:p>
        </p:txBody>
      </p:sp>
      <p:sp>
        <p:nvSpPr>
          <p:cNvPr id="12299" name="Rectangle 11">
            <a:extLst>
              <a:ext uri="{FF2B5EF4-FFF2-40B4-BE49-F238E27FC236}">
                <a16:creationId xmlns:a16="http://schemas.microsoft.com/office/drawing/2014/main" id="{7919D420-FD2E-08F9-17EB-70B5D4314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1" y="2895600"/>
            <a:ext cx="26447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Underground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  <p:bldP spid="12297" grpId="0"/>
      <p:bldP spid="12298" grpId="0"/>
      <p:bldP spid="1229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85FFB-5763-4E03-A462-E0962C764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 descr="Image result for carbon cycle diagram">
            <a:extLst>
              <a:ext uri="{FF2B5EF4-FFF2-40B4-BE49-F238E27FC236}">
                <a16:creationId xmlns:a16="http://schemas.microsoft.com/office/drawing/2014/main" id="{E63FC85F-A980-435E-BDF2-F6FE5D2913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8701216" cy="668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150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827D70C-E7A9-62FB-61D0-3865891230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"/>
            <a:ext cx="8915400" cy="792163"/>
          </a:xfrm>
        </p:spPr>
        <p:txBody>
          <a:bodyPr/>
          <a:lstStyle/>
          <a:p>
            <a:pPr eaLnBrk="1" hangingPunct="1"/>
            <a:r>
              <a:rPr lang="en-US" altLang="en-US" sz="3200" b="1">
                <a:latin typeface="Comic Sans MS" panose="030F0702030302020204" pitchFamily="66" charset="0"/>
              </a:rPr>
              <a:t>Where does CO</a:t>
            </a:r>
            <a:r>
              <a:rPr lang="en-US" altLang="en-US" sz="3200" b="1" baseline="-25000">
                <a:latin typeface="Comic Sans MS" panose="030F0702030302020204" pitchFamily="66" charset="0"/>
              </a:rPr>
              <a:t>2</a:t>
            </a:r>
            <a:r>
              <a:rPr lang="en-US" altLang="en-US" sz="3200" b="1">
                <a:latin typeface="Comic Sans MS" panose="030F0702030302020204" pitchFamily="66" charset="0"/>
              </a:rPr>
              <a:t> in atmosphere come from?</a:t>
            </a:r>
            <a:endParaRPr lang="en-US" altLang="en-US" sz="3200">
              <a:latin typeface="Comic Sans MS" panose="030F0702030302020204" pitchFamily="66" charset="0"/>
            </a:endParaRPr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00812F70-03FE-3552-F1F3-6E9A29B81007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609601"/>
            <a:ext cx="4495800" cy="4303713"/>
          </a:xfrm>
          <a:noFill/>
        </p:spPr>
      </p:pic>
      <p:sp>
        <p:nvSpPr>
          <p:cNvPr id="13316" name="Rectangle 4">
            <a:extLst>
              <a:ext uri="{FF2B5EF4-FFF2-40B4-BE49-F238E27FC236}">
                <a16:creationId xmlns:a16="http://schemas.microsoft.com/office/drawing/2014/main" id="{D39ABC14-9842-D491-9D44-BEA65C9E2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85800"/>
            <a:ext cx="129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1400" b="1">
                <a:latin typeface="Arial" panose="020B0604020202020204" pitchFamily="34" charset="0"/>
              </a:rPr>
              <a:t>CO</a:t>
            </a:r>
            <a:r>
              <a:rPr lang="en-US" altLang="en-US" sz="1400" b="1" baseline="-25000">
                <a:latin typeface="Arial" panose="020B0604020202020204" pitchFamily="34" charset="0"/>
              </a:rPr>
              <a:t>2 </a:t>
            </a:r>
            <a:r>
              <a:rPr lang="en-US" altLang="en-US" sz="1400" b="1">
                <a:latin typeface="Arial" panose="020B0604020202020204" pitchFamily="34" charset="0"/>
              </a:rPr>
              <a:t>in</a:t>
            </a:r>
          </a:p>
          <a:p>
            <a:pPr eaLnBrk="1" hangingPunct="1"/>
            <a:r>
              <a:rPr lang="en-US" altLang="en-US" sz="1400" b="1">
                <a:latin typeface="Arial" panose="020B0604020202020204" pitchFamily="34" charset="0"/>
              </a:rPr>
              <a:t>atmosphere</a:t>
            </a:r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4FEC990D-5EA4-0918-9E5A-8C229A40A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895600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1400" b="1">
                <a:latin typeface="Arial" panose="020B0604020202020204" pitchFamily="34" charset="0"/>
              </a:rPr>
              <a:t>CO</a:t>
            </a:r>
            <a:r>
              <a:rPr lang="en-US" altLang="en-US" sz="1400" b="1" baseline="-25000">
                <a:latin typeface="Arial" panose="020B0604020202020204" pitchFamily="34" charset="0"/>
              </a:rPr>
              <a:t>2</a:t>
            </a:r>
            <a:r>
              <a:rPr lang="en-US" altLang="en-US" sz="1400" b="1">
                <a:latin typeface="Arial" panose="020B0604020202020204" pitchFamily="34" charset="0"/>
              </a:rPr>
              <a:t> in</a:t>
            </a:r>
          </a:p>
          <a:p>
            <a:pPr eaLnBrk="1" hangingPunct="1"/>
            <a:r>
              <a:rPr lang="en-US" altLang="en-US" sz="1400" b="1">
                <a:latin typeface="Arial" panose="020B0604020202020204" pitchFamily="34" charset="0"/>
              </a:rPr>
              <a:t>Ocean</a:t>
            </a: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0AC4B1BD-921E-4700-B806-499C17FE6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6400801"/>
            <a:ext cx="30718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9900CC"/>
                </a:solidFill>
                <a:latin typeface="Arial" panose="020B0604020202020204" pitchFamily="34" charset="0"/>
              </a:rPr>
              <a:t>BIOLOGY; Miller and Levine; Prentice Hall; 2006</a:t>
            </a:r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id="{001CAE89-7805-22A2-3291-F9BC21A1D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419601"/>
            <a:ext cx="89154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b="1"/>
              <a:t>________________ </a:t>
            </a:r>
          </a:p>
          <a:p>
            <a:pPr eaLnBrk="1" hangingPunct="1">
              <a:buFontTx/>
              <a:buAutoNum type="arabicPeriod"/>
            </a:pPr>
            <a:r>
              <a:rPr lang="en-US" altLang="en-US" b="1"/>
              <a:t>______________ </a:t>
            </a:r>
          </a:p>
          <a:p>
            <a:pPr eaLnBrk="1" hangingPunct="1">
              <a:buFontTx/>
              <a:buAutoNum type="arabicPeriod"/>
            </a:pPr>
            <a:r>
              <a:rPr lang="en-US" altLang="en-US" b="1"/>
              <a:t>_________________</a:t>
            </a:r>
          </a:p>
          <a:p>
            <a:pPr eaLnBrk="1" hangingPunct="1">
              <a:buFontTx/>
              <a:buAutoNum type="arabicPeriod"/>
            </a:pPr>
            <a:r>
              <a:rPr lang="en-US" altLang="en-US" b="1"/>
              <a:t>____________ of dead organisms</a:t>
            </a:r>
            <a:endParaRPr lang="en-US" altLang="en-US" sz="1400" b="1">
              <a:latin typeface="Arial" panose="020B0604020202020204" pitchFamily="34" charset="0"/>
            </a:endParaRPr>
          </a:p>
        </p:txBody>
      </p:sp>
      <p:sp>
        <p:nvSpPr>
          <p:cNvPr id="13320" name="Rectangle 8">
            <a:extLst>
              <a:ext uri="{FF2B5EF4-FFF2-40B4-BE49-F238E27FC236}">
                <a16:creationId xmlns:a16="http://schemas.microsoft.com/office/drawing/2014/main" id="{7167CCEA-D4C7-F180-110B-8779BEA0E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343400"/>
            <a:ext cx="340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Volcanic activity</a:t>
            </a:r>
          </a:p>
        </p:txBody>
      </p:sp>
      <p:sp>
        <p:nvSpPr>
          <p:cNvPr id="13321" name="Rectangle 9">
            <a:extLst>
              <a:ext uri="{FF2B5EF4-FFF2-40B4-BE49-F238E27FC236}">
                <a16:creationId xmlns:a16="http://schemas.microsoft.com/office/drawing/2014/main" id="{59B7DC41-E17E-19F6-788E-256EA293C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1" y="4876800"/>
            <a:ext cx="73374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Human activity (burning fossil fuels)</a:t>
            </a:r>
          </a:p>
        </p:txBody>
      </p:sp>
      <p:sp>
        <p:nvSpPr>
          <p:cNvPr id="13322" name="Rectangle 10">
            <a:extLst>
              <a:ext uri="{FF2B5EF4-FFF2-40B4-BE49-F238E27FC236}">
                <a16:creationId xmlns:a16="http://schemas.microsoft.com/office/drawing/2014/main" id="{180AB261-5FD5-739A-FDAE-23E355D7D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1" y="5410200"/>
            <a:ext cx="39100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Cellular respiration</a:t>
            </a:r>
          </a:p>
        </p:txBody>
      </p:sp>
      <p:sp>
        <p:nvSpPr>
          <p:cNvPr id="13323" name="Rectangle 11">
            <a:extLst>
              <a:ext uri="{FF2B5EF4-FFF2-40B4-BE49-F238E27FC236}">
                <a16:creationId xmlns:a16="http://schemas.microsoft.com/office/drawing/2014/main" id="{4CE31A21-728F-5532-FFFB-FBB048390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867400"/>
            <a:ext cx="2922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Decomposition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autoUpdateAnimBg="0"/>
      <p:bldP spid="13321" grpId="0" autoUpdateAnimBg="0"/>
      <p:bldP spid="13322" grpId="0" autoUpdateAnimBg="0"/>
      <p:bldP spid="13323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857E1FD-7E20-7AD1-59B8-0631C61C40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en-US" sz="3200">
                <a:latin typeface="Comic Sans MS" panose="030F0702030302020204" pitchFamily="66" charset="0"/>
              </a:rPr>
              <a:t>CARBON CYCLE</a:t>
            </a:r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C37F6BE6-82E7-7C87-440B-015989745DCC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609600"/>
            <a:ext cx="8534400" cy="6248400"/>
          </a:xfrm>
          <a:noFill/>
        </p:spPr>
      </p:pic>
      <p:sp>
        <p:nvSpPr>
          <p:cNvPr id="11268" name="Rectangle 4">
            <a:extLst>
              <a:ext uri="{FF2B5EF4-FFF2-40B4-BE49-F238E27FC236}">
                <a16:creationId xmlns:a16="http://schemas.microsoft.com/office/drawing/2014/main" id="{2225D09D-CB98-1695-2775-47ED79E14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838200"/>
            <a:ext cx="259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2000" b="1">
                <a:latin typeface="Arial" panose="020B0604020202020204" pitchFamily="34" charset="0"/>
              </a:rPr>
              <a:t>CO</a:t>
            </a:r>
            <a:r>
              <a:rPr lang="en-US" altLang="en-US" sz="2000" b="1" baseline="-25000">
                <a:latin typeface="Arial" panose="020B0604020202020204" pitchFamily="34" charset="0"/>
              </a:rPr>
              <a:t>2 </a:t>
            </a:r>
            <a:r>
              <a:rPr lang="en-US" altLang="en-US" sz="2000" b="1">
                <a:latin typeface="Arial" panose="020B0604020202020204" pitchFamily="34" charset="0"/>
              </a:rPr>
              <a:t>in atmosphere</a:t>
            </a: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2530720E-8AEA-2114-AE4B-87E163D15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114800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2000" b="1">
                <a:latin typeface="Arial" panose="020B0604020202020204" pitchFamily="34" charset="0"/>
              </a:rPr>
              <a:t>CO</a:t>
            </a:r>
            <a:r>
              <a:rPr lang="en-US" altLang="en-US" sz="2000" b="1" baseline="-25000">
                <a:latin typeface="Arial" panose="020B0604020202020204" pitchFamily="34" charset="0"/>
              </a:rPr>
              <a:t>2</a:t>
            </a:r>
            <a:r>
              <a:rPr lang="en-US" altLang="en-US" sz="2000" b="1">
                <a:latin typeface="Arial" panose="020B0604020202020204" pitchFamily="34" charset="0"/>
              </a:rPr>
              <a:t> in ocean</a:t>
            </a: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F9A1A809-1CFA-5C9B-F50C-8E93D9D4E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6400801"/>
            <a:ext cx="30718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9900CC"/>
                </a:solidFill>
                <a:latin typeface="Arial" panose="020B0604020202020204" pitchFamily="34" charset="0"/>
              </a:rPr>
              <a:t>BIOLOGY; Miller and Levine; Prentice Hall; 2006</a:t>
            </a:r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E911F0F8-5C7A-C37A-8D1A-F6BE066F2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791200"/>
            <a:ext cx="36576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altLang="en-US" sz="800"/>
              <a:t>Carbon videoclip (2:34min): </a:t>
            </a:r>
            <a:r>
              <a:rPr lang="en-US" altLang="en-US" sz="800">
                <a:hlinkClick r:id="rId3"/>
              </a:rPr>
              <a:t>http://www.youtube.com/watch?v=jNIQ9KTMimQ&amp;feature=related</a:t>
            </a:r>
            <a:endParaRPr lang="en-US" altLang="en-US" sz="800"/>
          </a:p>
          <a:p>
            <a:pPr eaLnBrk="1" hangingPunct="1">
              <a:spcBef>
                <a:spcPct val="50000"/>
              </a:spcBef>
            </a:pPr>
            <a:r>
              <a:rPr lang="en-US" altLang="en-US" sz="800"/>
              <a:t>NASA Carbon (5:39min): </a:t>
            </a:r>
            <a:r>
              <a:rPr lang="en-US" altLang="en-US" sz="800">
                <a:hlinkClick r:id="rId4"/>
              </a:rPr>
              <a:t>http://www.youtube.com/watch?v=HrIr3xDhQ0E</a:t>
            </a:r>
            <a:endParaRPr lang="en-US" altLang="en-US" sz="800"/>
          </a:p>
          <a:p>
            <a:pPr eaLnBrk="1" hangingPunct="1">
              <a:spcBef>
                <a:spcPct val="50000"/>
              </a:spcBef>
            </a:pPr>
            <a:endParaRPr lang="en-US" altLang="en-US" sz="80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3448ADE-34DA-9DE4-CEF9-C75CCE1B9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429000"/>
            <a:ext cx="1828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2000" b="1">
                <a:latin typeface="Arial" panose="020B0604020202020204" pitchFamily="34" charset="0"/>
              </a:rPr>
              <a:t>respiration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84E840BB-6D40-58B6-2B8C-8D641D6A7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962400"/>
            <a:ext cx="2133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2000" b="1">
                <a:latin typeface="Arial" panose="020B0604020202020204" pitchFamily="34" charset="0"/>
              </a:rPr>
              <a:t>decomposition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B29EAD5B-3A61-4EED-549B-9CA4BEF5B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572000"/>
            <a:ext cx="1828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2000" b="1">
                <a:latin typeface="Arial" panose="020B0604020202020204" pitchFamily="34" charset="0"/>
              </a:rPr>
              <a:t>deposition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7B049234-C148-E69C-F039-9896F8026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514600"/>
            <a:ext cx="2133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2000" b="1">
                <a:latin typeface="Arial" panose="020B0604020202020204" pitchFamily="34" charset="0"/>
              </a:rPr>
              <a:t>photosynthesis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07430-A0C7-4D18-8456-5240179DE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Where is Carbon Stored?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0B34D-BF68-4C56-9F6C-E4670BDBE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2491"/>
            <a:ext cx="6085114" cy="4204471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en-CA" dirty="0">
                <a:cs typeface="Calibri"/>
              </a:rPr>
              <a:t>MOST of the carbon is found in </a:t>
            </a:r>
            <a:r>
              <a:rPr lang="en-CA" b="1" dirty="0">
                <a:cs typeface="Calibri"/>
              </a:rPr>
              <a:t>long-terms</a:t>
            </a:r>
            <a:r>
              <a:rPr lang="en-CA" dirty="0">
                <a:cs typeface="Calibri"/>
              </a:rPr>
              <a:t> stores in </a:t>
            </a:r>
            <a:r>
              <a:rPr lang="en-CA" b="1" u="sng" dirty="0" err="1">
                <a:cs typeface="Calibri"/>
              </a:rPr>
              <a:t>geosphere</a:t>
            </a:r>
            <a:r>
              <a:rPr lang="en-CA" dirty="0">
                <a:cs typeface="Calibri"/>
              </a:rPr>
              <a:t> (soil and rock) as coal deposits</a:t>
            </a:r>
            <a:r>
              <a:rPr lang="en-US" dirty="0"/>
              <a:t> in oil and gas deposits, which formed million of years ago. Coal, oil, and natural gas are fossil fuels that are formed from dead plants and animals. The largest long-term stores of carbon are found in marine sediments and sedimentary rock.</a:t>
            </a:r>
            <a:r>
              <a:rPr lang="en-CA" dirty="0">
                <a:cs typeface="Calibri"/>
              </a:rPr>
              <a:t>.</a:t>
            </a:r>
          </a:p>
          <a:p>
            <a:r>
              <a:rPr lang="en-CA" b="1" dirty="0">
                <a:cs typeface="Calibri"/>
              </a:rPr>
              <a:t>Short-term stores </a:t>
            </a:r>
            <a:r>
              <a:rPr lang="en-CA" dirty="0">
                <a:cs typeface="Calibri"/>
              </a:rPr>
              <a:t>include </a:t>
            </a:r>
            <a:r>
              <a:rPr lang="en-CA" b="1" u="sng" dirty="0"/>
              <a:t>atmosphere,</a:t>
            </a:r>
            <a:r>
              <a:rPr lang="en-CA" dirty="0"/>
              <a:t> (in form of CO2 gas) and in all </a:t>
            </a:r>
            <a:r>
              <a:rPr lang="en-CA" b="1" u="sng" dirty="0"/>
              <a:t>living things</a:t>
            </a:r>
            <a:r>
              <a:rPr lang="en-CA" u="sng" dirty="0"/>
              <a:t> (v</a:t>
            </a:r>
            <a:r>
              <a:rPr lang="en-US" dirty="0" err="1"/>
              <a:t>egetation</a:t>
            </a:r>
            <a:r>
              <a:rPr lang="en-US" dirty="0"/>
              <a:t> on land, in plants in oceans, in land-based and marine animals, and in decaying organic matter in soil).</a:t>
            </a:r>
          </a:p>
          <a:p>
            <a:r>
              <a:rPr lang="en-US" dirty="0"/>
              <a:t>It is also stored, in its dissolved form, in the top layers of the </a:t>
            </a:r>
            <a:r>
              <a:rPr lang="en-US" b="1" dirty="0"/>
              <a:t>ocean.</a:t>
            </a:r>
          </a:p>
          <a:p>
            <a:pPr>
              <a:buNone/>
            </a:pPr>
            <a:endParaRPr lang="en-CA" dirty="0"/>
          </a:p>
          <a:p>
            <a:r>
              <a:rPr lang="en-CA" dirty="0"/>
              <a:t>Carbon moves between stores via six main processes:</a:t>
            </a:r>
          </a:p>
          <a:p>
            <a:endParaRPr lang="en-CA" dirty="0"/>
          </a:p>
        </p:txBody>
      </p:sp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6223" y="1435055"/>
            <a:ext cx="4440827" cy="365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6362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26A3F-798A-48E2-BA65-C0B5C16CD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are nutrients?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9334A-6129-4959-9060-20A55309F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Nutrients are substances that provides nourishment essential for growth and the maintenance of life</a:t>
            </a:r>
          </a:p>
          <a:p>
            <a:r>
              <a:rPr lang="en-CA" dirty="0"/>
              <a:t>How many can you name? </a:t>
            </a:r>
          </a:p>
        </p:txBody>
      </p:sp>
    </p:spTree>
    <p:extLst>
      <p:ext uri="{BB962C8B-B14F-4D97-AF65-F5344CB8AC3E}">
        <p14:creationId xmlns:p14="http://schemas.microsoft.com/office/powerpoint/2010/main" val="38118723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living things contain billions of carbon atoms in their cells. </a:t>
            </a:r>
          </a:p>
          <a:p>
            <a:r>
              <a:rPr lang="en-US" dirty="0"/>
              <a:t>Carbon is an essential component in the chemical reactions that sustain life, such as cellular respiration.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5903" y="4067175"/>
            <a:ext cx="52959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3EA64-8D34-4DDA-BE29-B24E46AE0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1. Photosynthesis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218B3-ECAA-4073-A4C1-BA8856D38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Converts CO</a:t>
            </a:r>
            <a:r>
              <a:rPr lang="en-CA" sz="2000" dirty="0"/>
              <a:t>2</a:t>
            </a:r>
            <a:r>
              <a:rPr lang="en-CA" dirty="0"/>
              <a:t> gas from atmosphere into chemical energy. </a:t>
            </a:r>
          </a:p>
        </p:txBody>
      </p:sp>
      <p:pic>
        <p:nvPicPr>
          <p:cNvPr id="6146" name="Picture 2" descr="Image result for fern">
            <a:extLst>
              <a:ext uri="{FF2B5EF4-FFF2-40B4-BE49-F238E27FC236}">
                <a16:creationId xmlns:a16="http://schemas.microsoft.com/office/drawing/2014/main" id="{3BEFA5BE-9678-4FF6-9164-E17F8D287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81" y="4184650"/>
            <a:ext cx="40576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photosynthesis">
            <a:extLst>
              <a:ext uri="{FF2B5EF4-FFF2-40B4-BE49-F238E27FC236}">
                <a16:creationId xmlns:a16="http://schemas.microsoft.com/office/drawing/2014/main" id="{758D2ED6-8B9E-49C4-8BBE-F580BCDC3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62" y="2844800"/>
            <a:ext cx="6947587" cy="362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572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BFD09-13FB-4C88-AF4B-D143625B3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2. Cellular respiration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2A65C-B0EF-4722-82A0-6770B25DA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2321"/>
            <a:ext cx="10515600" cy="3234641"/>
          </a:xfrm>
        </p:spPr>
        <p:txBody>
          <a:bodyPr/>
          <a:lstStyle/>
          <a:p>
            <a:r>
              <a:rPr lang="en-CA" dirty="0"/>
              <a:t>CO</a:t>
            </a:r>
            <a:r>
              <a:rPr lang="en-CA" sz="2000" dirty="0"/>
              <a:t>2</a:t>
            </a:r>
            <a:r>
              <a:rPr lang="en-CA" dirty="0"/>
              <a:t> is a waste product of cellular respiration when organisms consume nutrients to make energy. </a:t>
            </a:r>
          </a:p>
        </p:txBody>
      </p:sp>
      <p:pic>
        <p:nvPicPr>
          <p:cNvPr id="1026" name="Picture 2" descr="Image result for animal breathing mist image">
            <a:extLst>
              <a:ext uri="{FF2B5EF4-FFF2-40B4-BE49-F238E27FC236}">
                <a16:creationId xmlns:a16="http://schemas.microsoft.com/office/drawing/2014/main" id="{EDAABA2E-CE0E-4364-A162-B67306C1B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465" y="0"/>
            <a:ext cx="3454687" cy="257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ellular respiration formula">
            <a:extLst>
              <a:ext uri="{FF2B5EF4-FFF2-40B4-BE49-F238E27FC236}">
                <a16:creationId xmlns:a16="http://schemas.microsoft.com/office/drawing/2014/main" id="{5686DC15-0677-4AC8-98CA-FEF06720B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06" y="4046537"/>
            <a:ext cx="10577246" cy="226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4827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EA00A-E234-4C24-B9C2-28D2F8494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3. Decomposition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04F8B-D36F-438F-8B04-075EF7A45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3536"/>
            <a:ext cx="9494520" cy="4351338"/>
          </a:xfrm>
        </p:spPr>
        <p:txBody>
          <a:bodyPr/>
          <a:lstStyle/>
          <a:p>
            <a:r>
              <a:rPr lang="en-CA" dirty="0"/>
              <a:t>Decomposers release carbon and other nutrients into the soil and atmosphere by breaking down dead organisms</a:t>
            </a:r>
          </a:p>
        </p:txBody>
      </p:sp>
      <p:pic>
        <p:nvPicPr>
          <p:cNvPr id="5124" name="Picture 4" descr="Image result for mushrooms growing on rotting log">
            <a:extLst>
              <a:ext uri="{FF2B5EF4-FFF2-40B4-BE49-F238E27FC236}">
                <a16:creationId xmlns:a16="http://schemas.microsoft.com/office/drawing/2014/main" id="{409422F1-8635-4118-8F04-973B380C7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426" y="3121552"/>
            <a:ext cx="5231027" cy="37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4192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363A4-995C-41CA-BEB9-5718AF68D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4. Ocean processes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A615F-47B6-4938-AFE1-A956C8AB1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88880" cy="4351338"/>
          </a:xfrm>
        </p:spPr>
        <p:txBody>
          <a:bodyPr/>
          <a:lstStyle/>
          <a:p>
            <a:r>
              <a:rPr lang="en-CA" dirty="0"/>
              <a:t>Oceans are HUGE stores of </a:t>
            </a:r>
            <a:r>
              <a:rPr lang="en-CA" i="1" dirty="0"/>
              <a:t>dissolved CO</a:t>
            </a:r>
            <a:r>
              <a:rPr lang="en-CA" sz="2000" i="1" dirty="0"/>
              <a:t>2</a:t>
            </a:r>
            <a:r>
              <a:rPr lang="en-CA" i="1" dirty="0"/>
              <a:t> gas </a:t>
            </a:r>
            <a:r>
              <a:rPr lang="en-CA" dirty="0"/>
              <a:t>from atmosphere.</a:t>
            </a:r>
          </a:p>
          <a:p>
            <a:r>
              <a:rPr lang="en-CA" dirty="0"/>
              <a:t>Marine organisms also store carbon in the form of </a:t>
            </a:r>
            <a:r>
              <a:rPr lang="en-CA" i="1" dirty="0"/>
              <a:t>calcium carbonate (</a:t>
            </a:r>
            <a:r>
              <a:rPr lang="en-US" dirty="0"/>
              <a:t>CaCO</a:t>
            </a:r>
            <a:r>
              <a:rPr lang="en-US" sz="2000" dirty="0"/>
              <a:t>3</a:t>
            </a:r>
            <a:r>
              <a:rPr lang="en-US" dirty="0"/>
              <a:t>) </a:t>
            </a:r>
            <a:r>
              <a:rPr lang="en-CA" dirty="0"/>
              <a:t>in their shells.</a:t>
            </a:r>
          </a:p>
          <a:p>
            <a:endParaRPr lang="en-CA" dirty="0"/>
          </a:p>
        </p:txBody>
      </p:sp>
      <p:pic>
        <p:nvPicPr>
          <p:cNvPr id="4100" name="Picture 4" descr="Image result for calcium carbonate shells">
            <a:extLst>
              <a:ext uri="{FF2B5EF4-FFF2-40B4-BE49-F238E27FC236}">
                <a16:creationId xmlns:a16="http://schemas.microsoft.com/office/drawing/2014/main" id="{E82EE562-A982-467F-B9CB-6385D38CC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492" y="4001294"/>
            <a:ext cx="3488267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4337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071E0-CCDB-4B26-9527-D546EB543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5. Volcanic Eruptions</a:t>
            </a:r>
          </a:p>
        </p:txBody>
      </p:sp>
      <p:pic>
        <p:nvPicPr>
          <p:cNvPr id="3074" name="Picture 2" descr="Image result for volcanic eruption">
            <a:extLst>
              <a:ext uri="{FF2B5EF4-FFF2-40B4-BE49-F238E27FC236}">
                <a16:creationId xmlns:a16="http://schemas.microsoft.com/office/drawing/2014/main" id="{84012B32-04E1-48D8-A844-E676A822D5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1905794"/>
            <a:ext cx="62865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2211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51EC3-8248-4596-87E3-4DEBB2F8F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6. Forest Fires</a:t>
            </a:r>
          </a:p>
        </p:txBody>
      </p:sp>
      <p:pic>
        <p:nvPicPr>
          <p:cNvPr id="2050" name="Picture 2" descr="Image result for forest fire image">
            <a:extLst>
              <a:ext uri="{FF2B5EF4-FFF2-40B4-BE49-F238E27FC236}">
                <a16:creationId xmlns:a16="http://schemas.microsoft.com/office/drawing/2014/main" id="{B3D114F5-1368-4A0C-BEA1-9FAEE08DB5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306" y="1825625"/>
            <a:ext cx="653338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7187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726AB-4A16-6C66-30B3-902EFC3A0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A1FD9-5DBF-4128-E9BA-74891C251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Human Impact on Nutrient Cycles? 10min </a:t>
            </a:r>
          </a:p>
          <a:p>
            <a:r>
              <a:rPr lang="en-CA" dirty="0">
                <a:hlinkClick r:id="rId2"/>
              </a:rPr>
              <a:t>https://www.youtube.com/watch?v=2RC3Hsk90t8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8582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5D4AE-5F68-4F05-83ED-1CE02C138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Human Activities affect the Carbon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8E1B0-4B33-4E3D-BCB3-5597B1EE0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CA" b="1" dirty="0"/>
              <a:t>Burning Fossil Fuels: </a:t>
            </a:r>
            <a:r>
              <a:rPr lang="en-CA" sz="2800" i="1" dirty="0"/>
              <a:t>Fast release of Carbon from long term stores (geosphere) into atmosphere</a:t>
            </a:r>
          </a:p>
          <a:p>
            <a:r>
              <a:rPr lang="en-CA" b="1" dirty="0"/>
              <a:t>Land clearing, agriculture, and urban expansion</a:t>
            </a:r>
            <a:endParaRPr lang="en-CA" dirty="0"/>
          </a:p>
          <a:p>
            <a:r>
              <a:rPr lang="en-CA" sz="2400" dirty="0"/>
              <a:t>Burning plants </a:t>
            </a:r>
            <a:r>
              <a:rPr lang="en-CA" sz="2400" b="1" dirty="0"/>
              <a:t>releases</a:t>
            </a:r>
            <a:r>
              <a:rPr lang="en-CA" sz="2400" dirty="0"/>
              <a:t> their stored carbon into the </a:t>
            </a:r>
            <a:r>
              <a:rPr lang="en-CA" sz="2400" b="1" dirty="0"/>
              <a:t>atmosphere </a:t>
            </a:r>
            <a:endParaRPr lang="en-CA" sz="2400" b="1" dirty="0">
              <a:cs typeface="Calibri"/>
            </a:endParaRPr>
          </a:p>
          <a:p>
            <a:r>
              <a:rPr lang="en-CA" sz="2400" dirty="0"/>
              <a:t>Removing plants </a:t>
            </a:r>
            <a:r>
              <a:rPr lang="en-CA" sz="2400" b="1" dirty="0"/>
              <a:t>reduces photosynthesis</a:t>
            </a:r>
            <a:endParaRPr lang="en-CA" sz="2400" b="1" dirty="0">
              <a:cs typeface="Calibri"/>
            </a:endParaRPr>
          </a:p>
          <a:p>
            <a:endParaRPr lang="en-CA" i="1" dirty="0"/>
          </a:p>
          <a:p>
            <a:endParaRPr lang="en-CA" i="1" dirty="0"/>
          </a:p>
        </p:txBody>
      </p:sp>
      <p:pic>
        <p:nvPicPr>
          <p:cNvPr id="32772" name="Picture 4" descr="Image result for burning fossil fuels">
            <a:extLst>
              <a:ext uri="{FF2B5EF4-FFF2-40B4-BE49-F238E27FC236}">
                <a16:creationId xmlns:a16="http://schemas.microsoft.com/office/drawing/2014/main" id="{CA37C24F-BCEA-44E7-B747-7B4D64136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723" y="4001294"/>
            <a:ext cx="42481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clear cut">
            <a:extLst>
              <a:ext uri="{FF2B5EF4-FFF2-40B4-BE49-F238E27FC236}">
                <a16:creationId xmlns:a16="http://schemas.microsoft.com/office/drawing/2014/main" id="{85A26B3C-1DAA-4962-85BB-EA8A08DFC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86" y="4369054"/>
            <a:ext cx="4673600" cy="311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1342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EA810-3746-4F6B-A1D7-8FBA122A7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890E5EA9-99CC-472E-B6CC-19E2DEC52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63504" y="181106"/>
            <a:ext cx="12017304" cy="688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66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26A3F-798A-48E2-BA65-C0B5C16CD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are nutrients?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9334A-6129-4959-9060-20A55309F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Nutrients are substances that provides nourishment essential for growth and the maintenance of life</a:t>
            </a:r>
          </a:p>
          <a:p>
            <a:r>
              <a:rPr lang="en-CA" b="1" u="sng" dirty="0">
                <a:solidFill>
                  <a:srgbClr val="FF0000"/>
                </a:solidFill>
              </a:rPr>
              <a:t>Oxygen, Water, Carbon, Nitrogen, Phosphorous</a:t>
            </a:r>
            <a:r>
              <a:rPr lang="en-CA" dirty="0"/>
              <a:t>, </a:t>
            </a:r>
            <a:r>
              <a:rPr lang="en-CA" dirty="0" err="1"/>
              <a:t>etc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90194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C93F1-900D-4384-BBDF-EF1766183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4" descr="carboncycle">
            <a:extLst>
              <a:ext uri="{FF2B5EF4-FFF2-40B4-BE49-F238E27FC236}">
                <a16:creationId xmlns:a16="http://schemas.microsoft.com/office/drawing/2014/main" id="{7FA5FC49-5F64-4B84-B278-DFC4601643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609312"/>
            <a:ext cx="12192000" cy="79492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8477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E6883-067F-4987-853E-02C96E0E4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Effects of Excess Carbon in the Atmosphere: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2D6E7-5E70-4CB9-B1BD-D1458C25F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Burning fossil fuels releases huge amounts of carbon into the atmosphere at a much faster rate that it is getting stored.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Excess carbon in atmosphere creates</a:t>
            </a:r>
            <a:r>
              <a:rPr lang="en-US" dirty="0">
                <a:cs typeface="Calibri"/>
                <a:sym typeface="Wingdings" panose="05000000000000000000" pitchFamily="2" charset="2"/>
              </a:rPr>
              <a:t> </a:t>
            </a:r>
            <a:r>
              <a:rPr lang="en-US" b="1" dirty="0">
                <a:cs typeface="Calibri"/>
              </a:rPr>
              <a:t>Green House Gases</a:t>
            </a:r>
            <a:r>
              <a:rPr lang="en-US" dirty="0">
                <a:cs typeface="Calibri"/>
              </a:rPr>
              <a:t>, which causes</a:t>
            </a:r>
            <a:r>
              <a:rPr lang="en-US" dirty="0">
                <a:cs typeface="Calibri"/>
                <a:sym typeface="Wingdings" panose="05000000000000000000" pitchFamily="2" charset="2"/>
              </a:rPr>
              <a:t> </a:t>
            </a:r>
            <a:r>
              <a:rPr lang="en-US" b="1" dirty="0">
                <a:cs typeface="Calibri"/>
                <a:sym typeface="Wingdings" panose="05000000000000000000" pitchFamily="2" charset="2"/>
              </a:rPr>
              <a:t>G</a:t>
            </a:r>
            <a:r>
              <a:rPr lang="en-US" b="1" dirty="0">
                <a:cs typeface="Calibri"/>
              </a:rPr>
              <a:t>lobal Warming</a:t>
            </a:r>
            <a:r>
              <a:rPr lang="en-US" dirty="0">
                <a:cs typeface="Calibri"/>
              </a:rPr>
              <a:t>.</a:t>
            </a:r>
          </a:p>
          <a:p>
            <a:pPr>
              <a:buNone/>
            </a:pPr>
            <a:endParaRPr lang="en-US" dirty="0"/>
          </a:p>
          <a:p>
            <a:r>
              <a:rPr lang="en-US" sz="3300" i="1" dirty="0"/>
              <a:t>A Greenhouse gas (GHG) is a gas that traps heat energy from the sun that reflects off the Earth, causing a “Greenhouse Effect” .</a:t>
            </a:r>
          </a:p>
          <a:p>
            <a:r>
              <a:rPr lang="en-US" sz="3300" i="1" dirty="0"/>
              <a:t>The primary greenhouse gases in Earth's atmosphere are water vapor (H2O), carbon dioxide (CO2), methane (CH).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70185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reenhouse gases - U.S. Energy Information Administration (EIA)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3143" y="0"/>
            <a:ext cx="115388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E6883-067F-4987-853E-02C96E0E4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So What? People like warm weather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2D6E7-5E70-4CB9-B1BD-D1458C25F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Warmer Temperatures may cause: 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cs typeface="Calibri"/>
              </a:rPr>
              <a:t>Extreme Weather </a:t>
            </a:r>
            <a:r>
              <a:rPr lang="en-US" dirty="0">
                <a:cs typeface="Calibri"/>
                <a:sym typeface="Wingdings" panose="05000000000000000000" pitchFamily="2" charset="2"/>
              </a:rPr>
              <a:t></a:t>
            </a:r>
            <a:r>
              <a:rPr lang="en-US" dirty="0">
                <a:cs typeface="Calibri"/>
              </a:rPr>
              <a:t> more heat waves, droughts, fires </a:t>
            </a:r>
            <a:r>
              <a:rPr lang="en-US" dirty="0">
                <a:cs typeface="Calibri"/>
                <a:sym typeface="Wingdings" panose="05000000000000000000" pitchFamily="2" charset="2"/>
              </a:rPr>
              <a:t></a:t>
            </a:r>
            <a:r>
              <a:rPr lang="en-US" dirty="0">
                <a:cs typeface="Calibri"/>
              </a:rPr>
              <a:t> possible fatalities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cs typeface="Calibri"/>
              </a:rPr>
              <a:t>Sea ice melting </a:t>
            </a:r>
            <a:r>
              <a:rPr lang="en-US" dirty="0">
                <a:cs typeface="Calibri"/>
                <a:sym typeface="Wingdings" panose="05000000000000000000" pitchFamily="2" charset="2"/>
              </a:rPr>
              <a:t></a:t>
            </a:r>
            <a:r>
              <a:rPr lang="en-US" dirty="0">
                <a:cs typeface="Calibri"/>
              </a:rPr>
              <a:t> sea level rises </a:t>
            </a:r>
            <a:r>
              <a:rPr lang="en-US" dirty="0">
                <a:cs typeface="Calibri"/>
                <a:sym typeface="Wingdings" panose="05000000000000000000" pitchFamily="2" charset="2"/>
              </a:rPr>
              <a:t></a:t>
            </a:r>
            <a:r>
              <a:rPr lang="en-US" dirty="0">
                <a:cs typeface="Calibri"/>
              </a:rPr>
              <a:t> coastal flooding </a:t>
            </a:r>
            <a:r>
              <a:rPr lang="en-US" dirty="0">
                <a:cs typeface="Calibri"/>
                <a:sym typeface="Wingdings" panose="05000000000000000000" pitchFamily="2" charset="2"/>
              </a:rPr>
              <a:t>  climate refugees</a:t>
            </a:r>
            <a:endParaRPr lang="en-US" dirty="0">
              <a:cs typeface="Calibri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cs typeface="Calibri"/>
              </a:rPr>
              <a:t>Warmer Oceans </a:t>
            </a:r>
            <a:r>
              <a:rPr lang="en-US" dirty="0">
                <a:cs typeface="Calibri"/>
                <a:sym typeface="Wingdings" pitchFamily="2" charset="2"/>
              </a:rPr>
              <a:t> warmer water </a:t>
            </a:r>
            <a:r>
              <a:rPr lang="en-US" dirty="0">
                <a:cs typeface="Calibri"/>
              </a:rPr>
              <a:t>absorbs more CO2 </a:t>
            </a:r>
            <a:r>
              <a:rPr lang="en-US" dirty="0">
                <a:cs typeface="Calibri"/>
                <a:sym typeface="Wingdings" panose="05000000000000000000" pitchFamily="2" charset="2"/>
              </a:rPr>
              <a:t></a:t>
            </a:r>
            <a:r>
              <a:rPr lang="en-US" dirty="0">
                <a:cs typeface="Calibri"/>
              </a:rPr>
              <a:t> ocean acidification</a:t>
            </a:r>
            <a:r>
              <a:rPr lang="en-US" dirty="0">
                <a:cs typeface="Calibri"/>
                <a:sym typeface="Wingdings" panose="05000000000000000000" pitchFamily="2" charset="2"/>
              </a:rPr>
              <a:t></a:t>
            </a:r>
            <a:r>
              <a:rPr lang="en-US" dirty="0">
                <a:cs typeface="Calibri"/>
              </a:rPr>
              <a:t> coral reef harmed, declining fish populations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83942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002" y="365760"/>
            <a:ext cx="10883016" cy="4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E6883-067F-4987-853E-02C96E0E4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Ocean Acidification </a:t>
            </a:r>
          </a:p>
        </p:txBody>
      </p:sp>
      <p:pic>
        <p:nvPicPr>
          <p:cNvPr id="1026" name="Picture 2" descr="Image result for ocean acidification">
            <a:extLst>
              <a:ext uri="{FF2B5EF4-FFF2-40B4-BE49-F238E27FC236}">
                <a16:creationId xmlns:a16="http://schemas.microsoft.com/office/drawing/2014/main" id="{0BDC4EB7-E2C6-4117-8A98-FA1618D572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598" y="1362028"/>
            <a:ext cx="8037984" cy="549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8199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02258-B3C0-4FEF-83A1-D7912BEC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42D9C-B8CC-4BA8-A3FE-65B56C308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/>
              <a:t>Why is the carbon cycle important?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How is carbon stored?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How is carbon cycled?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Name several human activities that affect the carbon cycle.</a:t>
            </a:r>
          </a:p>
        </p:txBody>
      </p:sp>
    </p:spTree>
    <p:extLst>
      <p:ext uri="{BB962C8B-B14F-4D97-AF65-F5344CB8AC3E}">
        <p14:creationId xmlns:p14="http://schemas.microsoft.com/office/powerpoint/2010/main" val="9194856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2A2431E-90D7-0C32-BD46-197A0AD6BA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>
                <a:latin typeface="Comic Sans MS" panose="030F0702030302020204" pitchFamily="66" charset="0"/>
              </a:rPr>
              <a:t>WHY IS NITROGEN IMPORTANT?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C6468C7-A0FF-DF7A-970B-6499C1699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6248401"/>
            <a:ext cx="1181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9900CC"/>
                </a:solidFill>
                <a:latin typeface="Arial" panose="020B0604020202020204" pitchFamily="34" charset="0"/>
              </a:rPr>
              <a:t>Image by Riedell</a:t>
            </a: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966BA47A-4766-97A2-7588-582DA693B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1676400"/>
            <a:ext cx="953471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b="1" dirty="0"/>
              <a:t>Nitrogen is found in every living thing:</a:t>
            </a:r>
          </a:p>
          <a:p>
            <a:pPr eaLnBrk="1" hangingPunct="1"/>
            <a:r>
              <a:rPr lang="en-US" altLang="en-US" b="1" dirty="0"/>
              <a:t>Nitrogen makes up </a:t>
            </a:r>
            <a:r>
              <a:rPr lang="en-US" altLang="en-US" b="1" u="sng" dirty="0">
                <a:solidFill>
                  <a:srgbClr val="CC0099"/>
                </a:solidFill>
              </a:rPr>
              <a:t>nitrogenous bases </a:t>
            </a:r>
            <a:r>
              <a:rPr lang="en-US" altLang="en-US" b="1" dirty="0"/>
              <a:t>in DNA and RNA, adenine in </a:t>
            </a:r>
            <a:r>
              <a:rPr lang="en-US" altLang="en-US" b="1" u="sng" dirty="0">
                <a:solidFill>
                  <a:srgbClr val="FF0000"/>
                </a:solidFill>
              </a:rPr>
              <a:t>ATP</a:t>
            </a:r>
            <a:r>
              <a:rPr lang="en-US" altLang="en-US" b="1" dirty="0"/>
              <a:t>, and the amino part of </a:t>
            </a:r>
            <a:r>
              <a:rPr lang="en-US" altLang="en-US" b="1" u="sng" dirty="0">
                <a:solidFill>
                  <a:srgbClr val="FF0000"/>
                </a:solidFill>
              </a:rPr>
              <a:t>amino acids </a:t>
            </a:r>
            <a:r>
              <a:rPr lang="en-US" altLang="en-US" b="1" dirty="0"/>
              <a:t>(building blocks of protein)</a:t>
            </a:r>
          </a:p>
        </p:txBody>
      </p:sp>
      <p:sp>
        <p:nvSpPr>
          <p:cNvPr id="17415" name="Rectangle 8">
            <a:extLst>
              <a:ext uri="{FF2B5EF4-FFF2-40B4-BE49-F238E27FC236}">
                <a16:creationId xmlns:a16="http://schemas.microsoft.com/office/drawing/2014/main" id="{36725E6C-8C08-CB71-94EE-9C185CB3B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0" y="6248401"/>
            <a:ext cx="1181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9900CC"/>
                </a:solidFill>
                <a:latin typeface="Arial" panose="020B0604020202020204" pitchFamily="34" charset="0"/>
              </a:rPr>
              <a:t>Image by Riedell</a:t>
            </a:r>
          </a:p>
        </p:txBody>
      </p:sp>
      <p:pic>
        <p:nvPicPr>
          <p:cNvPr id="17416" name="Picture 9" descr="dna helix">
            <a:extLst>
              <a:ext uri="{FF2B5EF4-FFF2-40B4-BE49-F238E27FC236}">
                <a16:creationId xmlns:a16="http://schemas.microsoft.com/office/drawing/2014/main" id="{A8EBD73F-F95A-171A-ED30-D0BF2A275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026" y="4419600"/>
            <a:ext cx="10559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Rectangle 10">
            <a:extLst>
              <a:ext uri="{FF2B5EF4-FFF2-40B4-BE49-F238E27FC236}">
                <a16:creationId xmlns:a16="http://schemas.microsoft.com/office/drawing/2014/main" id="{BDCD6571-0A43-0609-8D6F-7211E7CDD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1" y="6477001"/>
            <a:ext cx="31146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990099"/>
                </a:solidFill>
                <a:latin typeface="Arial" panose="020B0604020202020204" pitchFamily="34" charset="0"/>
              </a:rPr>
              <a:t>http://web.jjay.cuny.edu/~acarpi/NSC/12-dna.htm</a:t>
            </a:r>
          </a:p>
        </p:txBody>
      </p:sp>
      <p:pic>
        <p:nvPicPr>
          <p:cNvPr id="17418" name="Picture 11" descr="aminoacidpaint">
            <a:extLst>
              <a:ext uri="{FF2B5EF4-FFF2-40B4-BE49-F238E27FC236}">
                <a16:creationId xmlns:a16="http://schemas.microsoft.com/office/drawing/2014/main" id="{76D44EB4-8E4F-AD4A-9EB5-B276CFE16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560" y="4782014"/>
            <a:ext cx="1267577" cy="126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3" descr="ATP">
            <a:extLst>
              <a:ext uri="{FF2B5EF4-FFF2-40B4-BE49-F238E27FC236}">
                <a16:creationId xmlns:a16="http://schemas.microsoft.com/office/drawing/2014/main" id="{5EB1046E-5AFF-6E17-FA3C-925DE76C9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9"/>
          <a:stretch>
            <a:fillRect/>
          </a:stretch>
        </p:blipFill>
        <p:spPr bwMode="auto">
          <a:xfrm>
            <a:off x="5467350" y="4782014"/>
            <a:ext cx="2381250" cy="116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6552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A6BD6-5B89-40C6-83EB-3243AD2C1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Nitrogen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80312-1A26-48F5-BBCF-9915B2C6E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4186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dirty="0"/>
              <a:t>MOST Nitrogen is stored in the </a:t>
            </a:r>
            <a:r>
              <a:rPr lang="en-CA" b="1" u="sng" dirty="0"/>
              <a:t>atmosphere</a:t>
            </a:r>
            <a:r>
              <a:rPr lang="en-CA" dirty="0"/>
              <a:t> as N</a:t>
            </a:r>
            <a:r>
              <a:rPr lang="en-CA" sz="2400" dirty="0"/>
              <a:t>2</a:t>
            </a:r>
            <a:r>
              <a:rPr lang="en-CA" dirty="0"/>
              <a:t> gas </a:t>
            </a:r>
            <a:r>
              <a:rPr lang="en-CA" sz="2000" i="1" dirty="0"/>
              <a:t>(atmosphere is 78% nitrogen)</a:t>
            </a:r>
          </a:p>
          <a:p>
            <a:r>
              <a:rPr lang="en-CA" dirty="0"/>
              <a:t>But nitrogen gas is </a:t>
            </a:r>
            <a:r>
              <a:rPr lang="en-CA" b="1" i="1" dirty="0"/>
              <a:t>not usable </a:t>
            </a:r>
            <a:r>
              <a:rPr lang="en-CA" dirty="0"/>
              <a:t>by most living things. </a:t>
            </a:r>
          </a:p>
          <a:p>
            <a:endParaRPr lang="en-US" b="1" dirty="0"/>
          </a:p>
        </p:txBody>
      </p:sp>
      <p:pic>
        <p:nvPicPr>
          <p:cNvPr id="34820" name="Picture 4" descr="Image result for dna structure">
            <a:extLst>
              <a:ext uri="{FF2B5EF4-FFF2-40B4-BE49-F238E27FC236}">
                <a16:creationId xmlns:a16="http://schemas.microsoft.com/office/drawing/2014/main" id="{44E8565B-069D-4B44-9E19-A4A8B901A3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2" t="11215" b="11215"/>
          <a:stretch/>
        </p:blipFill>
        <p:spPr bwMode="auto">
          <a:xfrm>
            <a:off x="7179733" y="2385985"/>
            <a:ext cx="5012267" cy="259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4796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63A2293-234A-D669-527D-DEB2DEC52E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5577" y="875437"/>
            <a:ext cx="9638446" cy="17526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79% of the atmosphere is made up of NITROGEN gas (N</a:t>
            </a:r>
            <a:r>
              <a:rPr lang="en-US" altLang="en-US" sz="4000" b="1" baseline="-25000" dirty="0">
                <a:solidFill>
                  <a:schemeClr val="accent1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40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A558613-27BC-F3CD-6063-AC9EC6FC09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1676400"/>
            <a:ext cx="8915400" cy="3048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b="1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en-US" altLang="en-US" b="1">
              <a:latin typeface="Comic Sans MS" panose="030F0702030302020204" pitchFamily="66" charset="0"/>
            </a:endParaRP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B17F3AC2-B4E6-C8C3-0596-7E1B2A102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6248401"/>
            <a:ext cx="1181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9900CC"/>
                </a:solidFill>
                <a:latin typeface="Arial" panose="020B0604020202020204" pitchFamily="34" charset="0"/>
              </a:rPr>
              <a:t>Image by Riedell</a:t>
            </a:r>
          </a:p>
        </p:txBody>
      </p:sp>
      <p:sp>
        <p:nvSpPr>
          <p:cNvPr id="18437" name="Rectangle 9">
            <a:extLst>
              <a:ext uri="{FF2B5EF4-FFF2-40B4-BE49-F238E27FC236}">
                <a16:creationId xmlns:a16="http://schemas.microsoft.com/office/drawing/2014/main" id="{E36677BE-61A3-B8DE-6136-2C08373E7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0" y="6248401"/>
            <a:ext cx="1181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9900CC"/>
                </a:solidFill>
                <a:latin typeface="Arial" panose="020B0604020202020204" pitchFamily="34" charset="0"/>
              </a:rPr>
              <a:t>Image by Riedell</a:t>
            </a:r>
          </a:p>
        </p:txBody>
      </p:sp>
      <p:sp>
        <p:nvSpPr>
          <p:cNvPr id="18438" name="Rectangle 11">
            <a:extLst>
              <a:ext uri="{FF2B5EF4-FFF2-40B4-BE49-F238E27FC236}">
                <a16:creationId xmlns:a16="http://schemas.microsoft.com/office/drawing/2014/main" id="{FA927221-7DCF-9C95-865B-A817B6100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1" y="6477001"/>
            <a:ext cx="31146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990099"/>
                </a:solidFill>
                <a:latin typeface="Arial" panose="020B0604020202020204" pitchFamily="34" charset="0"/>
              </a:rPr>
              <a:t>http://web.jjay.cuny.edu/~acarpi/NSC/12-dna.htm</a:t>
            </a:r>
          </a:p>
        </p:txBody>
      </p:sp>
      <p:sp>
        <p:nvSpPr>
          <p:cNvPr id="18439" name="Text Box 13">
            <a:extLst>
              <a:ext uri="{FF2B5EF4-FFF2-40B4-BE49-F238E27FC236}">
                <a16:creationId xmlns:a16="http://schemas.microsoft.com/office/drawing/2014/main" id="{FC97FA65-2ACF-1215-A36A-2C4AAE62D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2894737"/>
            <a:ext cx="8305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3600" b="1" dirty="0"/>
              <a:t>The bond in N</a:t>
            </a:r>
            <a:r>
              <a:rPr lang="en-US" altLang="en-US" sz="3600" b="1" baseline="-25000" dirty="0"/>
              <a:t>2</a:t>
            </a:r>
            <a:r>
              <a:rPr lang="en-US" altLang="en-US" sz="3600" b="1" dirty="0"/>
              <a:t> gas is so strong it can only be broken by:</a:t>
            </a:r>
          </a:p>
        </p:txBody>
      </p:sp>
      <p:sp>
        <p:nvSpPr>
          <p:cNvPr id="39951" name="Rectangle 15">
            <a:extLst>
              <a:ext uri="{FF2B5EF4-FFF2-40B4-BE49-F238E27FC236}">
                <a16:creationId xmlns:a16="http://schemas.microsoft.com/office/drawing/2014/main" id="{1EFEF70A-CFD5-E899-982F-7B077D082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1" y="4648200"/>
            <a:ext cx="1808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66"/>
                </a:solidFill>
              </a:rPr>
              <a:t>lightning</a:t>
            </a:r>
          </a:p>
        </p:txBody>
      </p:sp>
      <p:sp>
        <p:nvSpPr>
          <p:cNvPr id="39952" name="Rectangle 16">
            <a:extLst>
              <a:ext uri="{FF2B5EF4-FFF2-40B4-BE49-F238E27FC236}">
                <a16:creationId xmlns:a16="http://schemas.microsoft.com/office/drawing/2014/main" id="{243643A8-F2DD-0135-B09B-0D3F70AAA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181600"/>
            <a:ext cx="340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66"/>
                </a:solidFill>
              </a:rPr>
              <a:t>Volcanic activity</a:t>
            </a:r>
          </a:p>
        </p:txBody>
      </p:sp>
      <p:sp>
        <p:nvSpPr>
          <p:cNvPr id="39953" name="Rectangle 17">
            <a:extLst>
              <a:ext uri="{FF2B5EF4-FFF2-40B4-BE49-F238E27FC236}">
                <a16:creationId xmlns:a16="http://schemas.microsoft.com/office/drawing/2014/main" id="{64C25A2A-B1FD-AC12-4FF3-EA1797FA2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1" y="5715000"/>
            <a:ext cx="4181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66"/>
                </a:solidFill>
              </a:rPr>
              <a:t>few special bacteria</a:t>
            </a:r>
          </a:p>
        </p:txBody>
      </p:sp>
    </p:spTree>
    <p:extLst>
      <p:ext uri="{BB962C8B-B14F-4D97-AF65-F5344CB8AC3E}">
        <p14:creationId xmlns:p14="http://schemas.microsoft.com/office/powerpoint/2010/main" val="207783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1" grpId="0"/>
      <p:bldP spid="39952" grpId="0"/>
      <p:bldP spid="399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Nutrient </a:t>
            </a:r>
            <a:r>
              <a:rPr lang="en-US" i="1" dirty="0"/>
              <a:t>Sources and Stores (Sinks)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72" y="1590494"/>
            <a:ext cx="10515600" cy="4351338"/>
          </a:xfrm>
        </p:spPr>
        <p:txBody>
          <a:bodyPr/>
          <a:lstStyle/>
          <a:p>
            <a:r>
              <a:rPr lang="en-US" dirty="0"/>
              <a:t>Nutrients </a:t>
            </a:r>
            <a:r>
              <a:rPr lang="en-US" b="1" i="1" dirty="0"/>
              <a:t>accumulate</a:t>
            </a:r>
            <a:r>
              <a:rPr lang="en-US" dirty="0"/>
              <a:t> for short or long periods of time in the atmosphere, oceans, and land.</a:t>
            </a:r>
          </a:p>
          <a:p>
            <a:r>
              <a:rPr lang="en-US" dirty="0"/>
              <a:t>Scientists refer to these accumulations as </a:t>
            </a:r>
            <a:r>
              <a:rPr lang="en-US" b="1" dirty="0"/>
              <a:t>stores or sinks.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9170" y="3533683"/>
            <a:ext cx="7587343" cy="303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BFC44-1E89-CF8F-C08A-16A04197F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Nitrogen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98F6B-5354-0215-A86F-6DCBEB131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Much of the nitrogen cycle involves making nitrogen </a:t>
            </a:r>
            <a:r>
              <a:rPr lang="en-CA" i="1" dirty="0"/>
              <a:t>available</a:t>
            </a:r>
            <a:r>
              <a:rPr lang="en-CA" dirty="0"/>
              <a:t> to plants and animals.</a:t>
            </a:r>
          </a:p>
          <a:p>
            <a:r>
              <a:rPr lang="en-CA" dirty="0"/>
              <a:t>This is done by </a:t>
            </a:r>
            <a:r>
              <a:rPr lang="en-CA" b="1" i="1" u="sng" dirty="0"/>
              <a:t>bacteria. </a:t>
            </a:r>
            <a:r>
              <a:rPr lang="en-CA" i="1" dirty="0"/>
              <a:t>That “fix” nitrogen gas into a useable form for plants. </a:t>
            </a:r>
          </a:p>
          <a:p>
            <a:r>
              <a:rPr lang="en-CA" i="1" dirty="0"/>
              <a:t>This process is called </a:t>
            </a:r>
            <a:r>
              <a:rPr lang="en-CA" b="1" i="1" u="sng" dirty="0"/>
              <a:t>Nitrogen Fixation</a:t>
            </a:r>
          </a:p>
          <a:p>
            <a:endParaRPr lang="en-US" dirty="0"/>
          </a:p>
        </p:txBody>
      </p:sp>
      <p:pic>
        <p:nvPicPr>
          <p:cNvPr id="4" name="Picture 13" descr="101nodules21">
            <a:extLst>
              <a:ext uri="{FF2B5EF4-FFF2-40B4-BE49-F238E27FC236}">
                <a16:creationId xmlns:a16="http://schemas.microsoft.com/office/drawing/2014/main" id="{2B28C2AA-5CEB-F3C5-DC98-FE6F1B8AC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3276600"/>
            <a:ext cx="26892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7620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E372C65-411C-4E63-8F32-17A8D80916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1676400"/>
            <a:ext cx="8915400" cy="3048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b="1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en-US" altLang="en-US" b="1">
              <a:latin typeface="Comic Sans MS" panose="030F0702030302020204" pitchFamily="66" charset="0"/>
            </a:endParaRPr>
          </a:p>
        </p:txBody>
      </p:sp>
      <p:sp>
        <p:nvSpPr>
          <p:cNvPr id="19459" name="Rectangle 5">
            <a:extLst>
              <a:ext uri="{FF2B5EF4-FFF2-40B4-BE49-F238E27FC236}">
                <a16:creationId xmlns:a16="http://schemas.microsoft.com/office/drawing/2014/main" id="{AEEE8F7D-B602-AADE-DC26-A319E2E86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1" y="6613526"/>
            <a:ext cx="4505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CC0099"/>
                </a:solidFill>
                <a:latin typeface="Arial" panose="020B0604020202020204" pitchFamily="34" charset="0"/>
              </a:rPr>
              <a:t>http://www.slic2.wsu.edu:82/hurlbert/micro101/images/101nodules21.gif</a:t>
            </a:r>
          </a:p>
        </p:txBody>
      </p:sp>
      <p:sp>
        <p:nvSpPr>
          <p:cNvPr id="19460" name="Text Box 6">
            <a:extLst>
              <a:ext uri="{FF2B5EF4-FFF2-40B4-BE49-F238E27FC236}">
                <a16:creationId xmlns:a16="http://schemas.microsoft.com/office/drawing/2014/main" id="{6A89FE90-FD00-C57F-1C7F-9BF8C9C67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1" y="304801"/>
            <a:ext cx="9739314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accent1"/>
                </a:solidFill>
              </a:rPr>
              <a:t>Bacteria that live ______________</a:t>
            </a:r>
          </a:p>
          <a:p>
            <a:pPr eaLnBrk="1" hangingPunct="1"/>
            <a:r>
              <a:rPr lang="en-US" altLang="en-US" sz="3600" b="1" dirty="0">
                <a:solidFill>
                  <a:schemeClr val="accent1"/>
                </a:solidFill>
              </a:rPr>
              <a:t>and in symbiotic relationships with</a:t>
            </a:r>
          </a:p>
          <a:p>
            <a:pPr eaLnBrk="1" hangingPunct="1"/>
            <a:r>
              <a:rPr lang="en-US" altLang="en-US" sz="3600" b="1" dirty="0">
                <a:solidFill>
                  <a:schemeClr val="accent1"/>
                </a:solidFill>
              </a:rPr>
              <a:t>plants called legumes take </a:t>
            </a:r>
          </a:p>
          <a:p>
            <a:pPr eaLnBrk="1" hangingPunct="1"/>
            <a:r>
              <a:rPr lang="en-US" altLang="en-US" sz="3600" b="1" dirty="0">
                <a:solidFill>
                  <a:schemeClr val="accent1"/>
                </a:solidFill>
              </a:rPr>
              <a:t>nitrogen from the atmosphere and </a:t>
            </a:r>
          </a:p>
          <a:p>
            <a:pPr eaLnBrk="1" hangingPunct="1"/>
            <a:r>
              <a:rPr lang="en-US" altLang="en-US" sz="3600" b="1" dirty="0">
                <a:solidFill>
                  <a:schemeClr val="accent1"/>
                </a:solidFill>
              </a:rPr>
              <a:t>turn it into ______________, a form </a:t>
            </a:r>
          </a:p>
          <a:p>
            <a:pPr eaLnBrk="1" hangingPunct="1"/>
            <a:r>
              <a:rPr lang="en-US" altLang="en-US" sz="3600" b="1" dirty="0">
                <a:solidFill>
                  <a:schemeClr val="accent1"/>
                </a:solidFill>
              </a:rPr>
              <a:t>that is usable by plants.</a:t>
            </a:r>
          </a:p>
          <a:p>
            <a:pPr eaLnBrk="1" hangingPunct="1"/>
            <a:endParaRPr lang="en-US" altLang="en-US" sz="3600" b="1" dirty="0"/>
          </a:p>
          <a:p>
            <a:pPr eaLnBrk="1" hangingPunct="1"/>
            <a:r>
              <a:rPr lang="en-US" altLang="en-US" sz="3600" b="1" dirty="0"/>
              <a:t>THIS PROCESS</a:t>
            </a:r>
          </a:p>
          <a:p>
            <a:pPr eaLnBrk="1" hangingPunct="1"/>
            <a:r>
              <a:rPr lang="en-US" altLang="en-US" sz="3600" b="1" dirty="0"/>
              <a:t>IS CALLED</a:t>
            </a:r>
            <a:br>
              <a:rPr lang="en-US" altLang="en-US" sz="3600" b="1" dirty="0"/>
            </a:br>
            <a:r>
              <a:rPr lang="en-US" altLang="en-US" sz="3600" b="1" dirty="0"/>
              <a:t>_________________</a:t>
            </a:r>
          </a:p>
        </p:txBody>
      </p:sp>
      <p:sp>
        <p:nvSpPr>
          <p:cNvPr id="43015" name="Text Box 7">
            <a:extLst>
              <a:ext uri="{FF2B5EF4-FFF2-40B4-BE49-F238E27FC236}">
                <a16:creationId xmlns:a16="http://schemas.microsoft.com/office/drawing/2014/main" id="{F8AC461E-0190-4341-326C-1DA93DD3A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2387" y="221455"/>
            <a:ext cx="2155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66"/>
                </a:solidFill>
              </a:rPr>
              <a:t>in the soil</a:t>
            </a:r>
          </a:p>
        </p:txBody>
      </p:sp>
      <p:sp>
        <p:nvSpPr>
          <p:cNvPr id="43018" name="Rectangle 10">
            <a:extLst>
              <a:ext uri="{FF2B5EF4-FFF2-40B4-BE49-F238E27FC236}">
                <a16:creationId xmlns:a16="http://schemas.microsoft.com/office/drawing/2014/main" id="{74C4210C-15ED-4388-25F3-D86329A85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1585" y="2512438"/>
            <a:ext cx="36888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66"/>
                </a:solidFill>
              </a:rPr>
              <a:t>AMMONIA (NH</a:t>
            </a:r>
            <a:r>
              <a:rPr lang="en-US" altLang="en-US" b="1" baseline="-25000" dirty="0">
                <a:solidFill>
                  <a:srgbClr val="FF0066"/>
                </a:solidFill>
              </a:rPr>
              <a:t>3</a:t>
            </a:r>
            <a:r>
              <a:rPr lang="en-US" altLang="en-US" b="1" dirty="0">
                <a:solidFill>
                  <a:srgbClr val="FF0066"/>
                </a:solidFill>
              </a:rPr>
              <a:t>)</a:t>
            </a:r>
          </a:p>
        </p:txBody>
      </p:sp>
      <p:sp>
        <p:nvSpPr>
          <p:cNvPr id="43019" name="Rectangle 11">
            <a:extLst>
              <a:ext uri="{FF2B5EF4-FFF2-40B4-BE49-F238E27FC236}">
                <a16:creationId xmlns:a16="http://schemas.microsoft.com/office/drawing/2014/main" id="{297DC568-F134-175E-BE79-C75990B9C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334000"/>
            <a:ext cx="4857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66"/>
                </a:solidFill>
              </a:rPr>
              <a:t>NITROGEN FIXATION</a:t>
            </a:r>
          </a:p>
        </p:txBody>
      </p:sp>
      <p:pic>
        <p:nvPicPr>
          <p:cNvPr id="19464" name="Picture 13" descr="101nodules21">
            <a:extLst>
              <a:ext uri="{FF2B5EF4-FFF2-40B4-BE49-F238E27FC236}">
                <a16:creationId xmlns:a16="http://schemas.microsoft.com/office/drawing/2014/main" id="{ED6514E1-91D5-C3DF-8BA0-AF0CDE1B0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3276600"/>
            <a:ext cx="26892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56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/>
      <p:bldP spid="43018" grpId="0"/>
      <p:bldP spid="4301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E77B81EE-A83F-A3BA-5886-90C3BBEB44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1676400"/>
            <a:ext cx="8915400" cy="3048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b="1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en-US" altLang="en-US" b="1">
              <a:latin typeface="Comic Sans MS" panose="030F0702030302020204" pitchFamily="66" charset="0"/>
            </a:endParaRPr>
          </a:p>
        </p:txBody>
      </p:sp>
      <p:sp>
        <p:nvSpPr>
          <p:cNvPr id="20483" name="Rectangle 5">
            <a:extLst>
              <a:ext uri="{FF2B5EF4-FFF2-40B4-BE49-F238E27FC236}">
                <a16:creationId xmlns:a16="http://schemas.microsoft.com/office/drawing/2014/main" id="{85C7CDEC-B8A2-E158-CF66-A07BEF4F8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9514" y="6096001"/>
            <a:ext cx="56784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CC0099"/>
                </a:solidFill>
                <a:latin typeface="Arial" panose="020B0604020202020204" pitchFamily="34" charset="0"/>
              </a:rPr>
              <a:t>Image from: http://www.utdallas.edu/images/departments/biology/misc/gonzalez-image.jpg </a:t>
            </a:r>
            <a:br>
              <a:rPr lang="en-US" altLang="en-US" sz="1000" b="1">
                <a:solidFill>
                  <a:srgbClr val="CC0099"/>
                </a:solidFill>
                <a:latin typeface="Arial" panose="020B0604020202020204" pitchFamily="34" charset="0"/>
              </a:rPr>
            </a:br>
            <a:r>
              <a:rPr lang="en-US" altLang="en-US" sz="1000" b="1">
                <a:solidFill>
                  <a:srgbClr val="CC0099"/>
                </a:solidFill>
                <a:latin typeface="Arial" panose="020B0604020202020204" pitchFamily="34" charset="0"/>
              </a:rPr>
              <a:t>and http://www.cibike.org/CartoonEating.gif </a:t>
            </a:r>
          </a:p>
          <a:p>
            <a:pPr eaLnBrk="1" hangingPunct="1"/>
            <a:r>
              <a:rPr lang="en-US" altLang="en-US" sz="1000" b="1">
                <a:solidFill>
                  <a:srgbClr val="CC0099"/>
                </a:solidFill>
                <a:latin typeface="Arial" panose="020B0604020202020204" pitchFamily="34" charset="0"/>
              </a:rPr>
              <a:t>modified by Riedell</a:t>
            </a:r>
          </a:p>
        </p:txBody>
      </p:sp>
      <p:sp>
        <p:nvSpPr>
          <p:cNvPr id="20484" name="Text Box 7">
            <a:extLst>
              <a:ext uri="{FF2B5EF4-FFF2-40B4-BE49-F238E27FC236}">
                <a16:creationId xmlns:a16="http://schemas.microsoft.com/office/drawing/2014/main" id="{1CE5EB18-A992-9E85-E346-521F62AE8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04801"/>
            <a:ext cx="996315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3600" b="1"/>
              <a:t>Other bacteria in the soil convert</a:t>
            </a:r>
          </a:p>
          <a:p>
            <a:pPr eaLnBrk="1" hangingPunct="1"/>
            <a:r>
              <a:rPr lang="en-US" altLang="en-US" sz="3600" b="1"/>
              <a:t>ammonia into ________________</a:t>
            </a:r>
          </a:p>
          <a:p>
            <a:pPr eaLnBrk="1" hangingPunct="1"/>
            <a:r>
              <a:rPr lang="en-US" altLang="en-US" sz="3600" b="1"/>
              <a:t>&amp; _________________</a:t>
            </a:r>
          </a:p>
          <a:p>
            <a:pPr eaLnBrk="1" hangingPunct="1"/>
            <a:r>
              <a:rPr lang="en-US" altLang="en-US" sz="3600" b="1"/>
              <a:t>which plants can also use. </a:t>
            </a:r>
            <a:endParaRPr lang="en-US" altLang="en-US" b="1">
              <a:solidFill>
                <a:srgbClr val="FF0066"/>
              </a:solidFill>
            </a:endParaRPr>
          </a:p>
          <a:p>
            <a:pPr eaLnBrk="1" hangingPunct="1"/>
            <a:r>
              <a:rPr lang="en-US" altLang="en-US" sz="3600" b="1"/>
              <a:t>The nitrogen we need for proteins, </a:t>
            </a:r>
          </a:p>
          <a:p>
            <a:pPr eaLnBrk="1" hangingPunct="1"/>
            <a:r>
              <a:rPr lang="en-US" altLang="en-US" sz="3600" b="1"/>
              <a:t>ATP, and nucleic acids comes from </a:t>
            </a:r>
          </a:p>
          <a:p>
            <a:pPr eaLnBrk="1" hangingPunct="1"/>
            <a:r>
              <a:rPr lang="en-US" altLang="en-US" sz="3600" b="1"/>
              <a:t>					the ___________ </a:t>
            </a:r>
          </a:p>
          <a:p>
            <a:pPr eaLnBrk="1" hangingPunct="1"/>
            <a:r>
              <a:rPr lang="en-US" altLang="en-US" sz="3600" b="1"/>
              <a:t>						___________ </a:t>
            </a:r>
          </a:p>
          <a:p>
            <a:pPr eaLnBrk="1" hangingPunct="1"/>
            <a:r>
              <a:rPr lang="en-US" altLang="en-US" sz="3600" b="1"/>
              <a:t>						we breathe!</a:t>
            </a:r>
          </a:p>
          <a:p>
            <a:pPr eaLnBrk="1" hangingPunct="1"/>
            <a:endParaRPr lang="en-US" altLang="en-US" sz="3600" b="1"/>
          </a:p>
        </p:txBody>
      </p:sp>
      <p:sp>
        <p:nvSpPr>
          <p:cNvPr id="41994" name="Rectangle 10">
            <a:extLst>
              <a:ext uri="{FF2B5EF4-FFF2-40B4-BE49-F238E27FC236}">
                <a16:creationId xmlns:a16="http://schemas.microsoft.com/office/drawing/2014/main" id="{28355557-8B1D-B3FB-3056-CC6EF97F1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2201" y="887414"/>
            <a:ext cx="40687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66"/>
                </a:solidFill>
              </a:rPr>
              <a:t>NITRATES (NO</a:t>
            </a:r>
            <a:r>
              <a:rPr lang="en-US" altLang="en-US" b="1" baseline="-25000">
                <a:solidFill>
                  <a:srgbClr val="FF0066"/>
                </a:solidFill>
              </a:rPr>
              <a:t>3</a:t>
            </a:r>
            <a:r>
              <a:rPr lang="en-US" altLang="en-US" b="1" baseline="30000">
                <a:solidFill>
                  <a:srgbClr val="FF0066"/>
                </a:solidFill>
              </a:rPr>
              <a:t>-</a:t>
            </a:r>
            <a:r>
              <a:rPr lang="en-US" altLang="en-US" b="1">
                <a:solidFill>
                  <a:srgbClr val="FF0066"/>
                </a:solidFill>
              </a:rPr>
              <a:t> )</a:t>
            </a:r>
          </a:p>
        </p:txBody>
      </p:sp>
      <p:sp>
        <p:nvSpPr>
          <p:cNvPr id="41995" name="Rectangle 11">
            <a:extLst>
              <a:ext uri="{FF2B5EF4-FFF2-40B4-BE49-F238E27FC236}">
                <a16:creationId xmlns:a16="http://schemas.microsoft.com/office/drawing/2014/main" id="{1618B1C8-B87E-BA87-A6EC-EE65020A1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657600"/>
            <a:ext cx="32337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66"/>
                </a:solidFill>
              </a:rPr>
              <a:t>FOOD WE EAT</a:t>
            </a:r>
          </a:p>
        </p:txBody>
      </p:sp>
      <p:sp>
        <p:nvSpPr>
          <p:cNvPr id="21511" name="Rectangle 13">
            <a:extLst>
              <a:ext uri="{FF2B5EF4-FFF2-40B4-BE49-F238E27FC236}">
                <a16:creationId xmlns:a16="http://schemas.microsoft.com/office/drawing/2014/main" id="{AC3BD4E6-A4DE-3902-0193-D000611A7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6026" y="4191000"/>
            <a:ext cx="31019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66"/>
                </a:solidFill>
              </a:rPr>
              <a:t>NOT THE AIR</a:t>
            </a:r>
          </a:p>
        </p:txBody>
      </p:sp>
      <p:pic>
        <p:nvPicPr>
          <p:cNvPr id="20488" name="Picture 16" descr="nitrogen cycle4">
            <a:extLst>
              <a:ext uri="{FF2B5EF4-FFF2-40B4-BE49-F238E27FC236}">
                <a16:creationId xmlns:a16="http://schemas.microsoft.com/office/drawing/2014/main" id="{B422FF4E-55A6-AFE1-8A80-397987B18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29014"/>
            <a:ext cx="4419600" cy="332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1" name="Rectangle 17">
            <a:extLst>
              <a:ext uri="{FF2B5EF4-FFF2-40B4-BE49-F238E27FC236}">
                <a16:creationId xmlns:a16="http://schemas.microsoft.com/office/drawing/2014/main" id="{D03D7084-1E9A-6E0A-29AC-3DA96A065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1" y="1447800"/>
            <a:ext cx="3814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66"/>
                </a:solidFill>
              </a:rPr>
              <a:t>NITRITES (NO</a:t>
            </a:r>
            <a:r>
              <a:rPr lang="en-US" altLang="en-US" b="1" baseline="-25000">
                <a:solidFill>
                  <a:srgbClr val="FF0066"/>
                </a:solidFill>
              </a:rPr>
              <a:t>2</a:t>
            </a:r>
            <a:r>
              <a:rPr lang="en-US" altLang="en-US" b="1" baseline="30000">
                <a:solidFill>
                  <a:srgbClr val="FF0066"/>
                </a:solidFill>
              </a:rPr>
              <a:t>-</a:t>
            </a:r>
            <a:r>
              <a:rPr lang="en-US" altLang="en-US" b="1">
                <a:solidFill>
                  <a:srgbClr val="FF0066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10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4" grpId="0"/>
      <p:bldP spid="41995" grpId="0"/>
      <p:bldP spid="21511" grpId="0"/>
      <p:bldP spid="4200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F6DEE9C-80FE-8980-96DA-B92B5ED224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1676400"/>
            <a:ext cx="8915400" cy="3048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b="1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en-US" altLang="en-US" b="1">
              <a:latin typeface="Comic Sans MS" panose="030F0702030302020204" pitchFamily="66" charset="0"/>
            </a:endParaRPr>
          </a:p>
        </p:txBody>
      </p:sp>
      <p:sp>
        <p:nvSpPr>
          <p:cNvPr id="21507" name="Text Box 4">
            <a:extLst>
              <a:ext uri="{FF2B5EF4-FFF2-40B4-BE49-F238E27FC236}">
                <a16:creationId xmlns:a16="http://schemas.microsoft.com/office/drawing/2014/main" id="{176F3D0D-64E6-50B6-1642-9D43B02F8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1" y="304801"/>
            <a:ext cx="833437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3600" b="1"/>
              <a:t>Bacteria that live ______________</a:t>
            </a:r>
          </a:p>
          <a:p>
            <a:pPr eaLnBrk="1" hangingPunct="1"/>
            <a:r>
              <a:rPr lang="en-US" altLang="en-US" sz="3600" b="1"/>
              <a:t>also carry out the reverse process</a:t>
            </a:r>
          </a:p>
          <a:p>
            <a:pPr eaLnBrk="1" hangingPunct="1"/>
            <a:endParaRPr lang="en-US" altLang="en-US" sz="3600" b="1"/>
          </a:p>
          <a:p>
            <a:pPr eaLnBrk="1" hangingPunct="1"/>
            <a:r>
              <a:rPr lang="en-US" altLang="en-US" sz="3600" b="1"/>
              <a:t>___________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en-US" b="1"/>
              <a:t>_____________</a:t>
            </a:r>
            <a:r>
              <a:rPr lang="en-US" altLang="en-US" sz="3600" b="1"/>
              <a:t>.</a:t>
            </a:r>
          </a:p>
          <a:p>
            <a:pPr eaLnBrk="1" hangingPunct="1"/>
            <a:endParaRPr lang="en-US" altLang="en-US" sz="3600" b="1"/>
          </a:p>
          <a:p>
            <a:pPr eaLnBrk="1" hangingPunct="1"/>
            <a:r>
              <a:rPr lang="en-US" altLang="en-US" sz="3600" b="1"/>
              <a:t>THIS PROCESS</a:t>
            </a:r>
          </a:p>
          <a:p>
            <a:pPr eaLnBrk="1" hangingPunct="1"/>
            <a:r>
              <a:rPr lang="en-US" altLang="en-US" sz="3600" b="1"/>
              <a:t>IS CALLED</a:t>
            </a:r>
            <a:br>
              <a:rPr lang="en-US" altLang="en-US" sz="3600" b="1"/>
            </a:br>
            <a:r>
              <a:rPr lang="en-US" altLang="en-US" sz="3600" b="1"/>
              <a:t>_________________</a:t>
            </a:r>
          </a:p>
        </p:txBody>
      </p:sp>
      <p:sp>
        <p:nvSpPr>
          <p:cNvPr id="47109" name="Text Box 5">
            <a:extLst>
              <a:ext uri="{FF2B5EF4-FFF2-40B4-BE49-F238E27FC236}">
                <a16:creationId xmlns:a16="http://schemas.microsoft.com/office/drawing/2014/main" id="{33257C10-1C1E-91C9-3872-15BE4806C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1" y="304800"/>
            <a:ext cx="2155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66"/>
                </a:solidFill>
              </a:rPr>
              <a:t>in the soil</a:t>
            </a:r>
          </a:p>
        </p:txBody>
      </p:sp>
      <p:sp>
        <p:nvSpPr>
          <p:cNvPr id="47110" name="Rectangle 6">
            <a:extLst>
              <a:ext uri="{FF2B5EF4-FFF2-40B4-BE49-F238E27FC236}">
                <a16:creationId xmlns:a16="http://schemas.microsoft.com/office/drawing/2014/main" id="{459CBC4B-6D35-9E82-1CA1-72DB70B62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447800"/>
            <a:ext cx="27638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66"/>
                </a:solidFill>
              </a:rPr>
              <a:t>NITRATES </a:t>
            </a:r>
          </a:p>
          <a:p>
            <a:pPr eaLnBrk="1" hangingPunct="1"/>
            <a:r>
              <a:rPr lang="en-US" altLang="en-US" b="1">
                <a:solidFill>
                  <a:srgbClr val="FF0066"/>
                </a:solidFill>
              </a:rPr>
              <a:t>&amp; NITRITES</a:t>
            </a:r>
          </a:p>
        </p:txBody>
      </p:sp>
      <p:sp>
        <p:nvSpPr>
          <p:cNvPr id="47111" name="Rectangle 7">
            <a:extLst>
              <a:ext uri="{FF2B5EF4-FFF2-40B4-BE49-F238E27FC236}">
                <a16:creationId xmlns:a16="http://schemas.microsoft.com/office/drawing/2014/main" id="{FB39BF07-FA43-3288-80FE-FAE65E581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1" y="1905000"/>
            <a:ext cx="3495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66"/>
                </a:solidFill>
              </a:rPr>
              <a:t>NITROGEN GAS</a:t>
            </a:r>
          </a:p>
        </p:txBody>
      </p:sp>
      <p:sp>
        <p:nvSpPr>
          <p:cNvPr id="47112" name="Rectangle 8">
            <a:extLst>
              <a:ext uri="{FF2B5EF4-FFF2-40B4-BE49-F238E27FC236}">
                <a16:creationId xmlns:a16="http://schemas.microsoft.com/office/drawing/2014/main" id="{282F1159-C96C-F984-E0DC-33B52E527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191000"/>
            <a:ext cx="42243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66"/>
                </a:solidFill>
              </a:rPr>
              <a:t>DENITRIFICATION</a:t>
            </a:r>
          </a:p>
        </p:txBody>
      </p:sp>
      <p:pic>
        <p:nvPicPr>
          <p:cNvPr id="21512" name="Picture 12" descr="denitrification">
            <a:extLst>
              <a:ext uri="{FF2B5EF4-FFF2-40B4-BE49-F238E27FC236}">
                <a16:creationId xmlns:a16="http://schemas.microsoft.com/office/drawing/2014/main" id="{5B52B172-F7AC-D536-50BE-32A297530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743201"/>
            <a:ext cx="2960688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48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  <p:bldP spid="47110" grpId="0"/>
      <p:bldP spid="47111" grpId="0"/>
      <p:bldP spid="471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6473FD8A-BD53-85FA-55AD-C0553499E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1"/>
            <a:ext cx="85344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>
            <a:extLst>
              <a:ext uri="{FF2B5EF4-FFF2-40B4-BE49-F238E27FC236}">
                <a16:creationId xmlns:a16="http://schemas.microsoft.com/office/drawing/2014/main" id="{E464D92A-294B-A76D-0394-5D8FC7425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1" y="838200"/>
            <a:ext cx="2320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000" b="1">
                <a:latin typeface="Arial" panose="020B0604020202020204" pitchFamily="34" charset="0"/>
              </a:rPr>
              <a:t>N</a:t>
            </a:r>
            <a:r>
              <a:rPr lang="en-US" altLang="en-US" sz="2000" b="1" baseline="-25000">
                <a:latin typeface="Arial" panose="020B0604020202020204" pitchFamily="34" charset="0"/>
              </a:rPr>
              <a:t>2</a:t>
            </a:r>
            <a:r>
              <a:rPr lang="en-US" altLang="en-US" sz="2000" b="1">
                <a:latin typeface="Arial" panose="020B0604020202020204" pitchFamily="34" charset="0"/>
              </a:rPr>
              <a:t> in Atmosphere</a:t>
            </a: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8304BAA8-20DA-224C-EBB4-A3424236C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257800"/>
            <a:ext cx="1352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000" b="1">
                <a:latin typeface="Arial" panose="020B0604020202020204" pitchFamily="34" charset="0"/>
              </a:rPr>
              <a:t>Ammonia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99C20464-A9AC-B7BA-2F25-77C11137A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724401"/>
            <a:ext cx="1676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000" b="1">
                <a:latin typeface="Arial" panose="020B0604020202020204" pitchFamily="34" charset="0"/>
              </a:rPr>
              <a:t>Nitrates &amp; nitrites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4711BE3D-69A2-FD8E-320E-965382199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762000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  <a:latin typeface="Arial" panose="020B0604020202020204" pitchFamily="34" charset="0"/>
              </a:rPr>
              <a:t>Section 3-3</a:t>
            </a:r>
          </a:p>
        </p:txBody>
      </p:sp>
      <p:sp>
        <p:nvSpPr>
          <p:cNvPr id="22535" name="Text Box 7">
            <a:extLst>
              <a:ext uri="{FF2B5EF4-FFF2-40B4-BE49-F238E27FC236}">
                <a16:creationId xmlns:a16="http://schemas.microsoft.com/office/drawing/2014/main" id="{28E2AE20-BCFC-0635-3DB4-615FEA618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1" y="0"/>
            <a:ext cx="51720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2536" name="Text Box 8">
            <a:extLst>
              <a:ext uri="{FF2B5EF4-FFF2-40B4-BE49-F238E27FC236}">
                <a16:creationId xmlns:a16="http://schemas.microsoft.com/office/drawing/2014/main" id="{03222EF2-30AD-8B1A-35B1-07B71B201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52401"/>
            <a:ext cx="3416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2800" b="1"/>
              <a:t>NITROGEN CYCLE</a:t>
            </a:r>
          </a:p>
        </p:txBody>
      </p:sp>
      <p:sp>
        <p:nvSpPr>
          <p:cNvPr id="22537" name="Rectangle 9">
            <a:extLst>
              <a:ext uri="{FF2B5EF4-FFF2-40B4-BE49-F238E27FC236}">
                <a16:creationId xmlns:a16="http://schemas.microsoft.com/office/drawing/2014/main" id="{88659779-8801-09BC-3D3E-E64C453C6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6613526"/>
            <a:ext cx="30718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9900CC"/>
                </a:solidFill>
                <a:latin typeface="Arial" panose="020B0604020202020204" pitchFamily="34" charset="0"/>
              </a:rPr>
              <a:t>BIOLOGY; Miller and Levine; Prentice Hall; 2006</a:t>
            </a:r>
          </a:p>
        </p:txBody>
      </p:sp>
      <p:sp>
        <p:nvSpPr>
          <p:cNvPr id="22538" name="Text Box 3">
            <a:extLst>
              <a:ext uri="{FF2B5EF4-FFF2-40B4-BE49-F238E27FC236}">
                <a16:creationId xmlns:a16="http://schemas.microsoft.com/office/drawing/2014/main" id="{ED21B2D6-2163-B544-FAFC-38284DC8E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048001"/>
            <a:ext cx="15240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000" b="1">
                <a:latin typeface="Arial" panose="020B0604020202020204" pitchFamily="34" charset="0"/>
              </a:rPr>
              <a:t>Uptake by producers</a:t>
            </a:r>
          </a:p>
        </p:txBody>
      </p:sp>
      <p:sp>
        <p:nvSpPr>
          <p:cNvPr id="22539" name="Text Box 3">
            <a:extLst>
              <a:ext uri="{FF2B5EF4-FFF2-40B4-BE49-F238E27FC236}">
                <a16:creationId xmlns:a16="http://schemas.microsoft.com/office/drawing/2014/main" id="{0BC4408F-9D91-8BE0-8F67-F051389C5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1752601"/>
            <a:ext cx="17526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000" b="1">
                <a:latin typeface="Arial" panose="020B0604020202020204" pitchFamily="34" charset="0"/>
              </a:rPr>
              <a:t>Atmospheric N fixation</a:t>
            </a:r>
          </a:p>
        </p:txBody>
      </p:sp>
      <p:sp>
        <p:nvSpPr>
          <p:cNvPr id="22540" name="Text Box 3">
            <a:extLst>
              <a:ext uri="{FF2B5EF4-FFF2-40B4-BE49-F238E27FC236}">
                <a16:creationId xmlns:a16="http://schemas.microsoft.com/office/drawing/2014/main" id="{BC0F6974-3AE4-8838-3A61-DF1DA439E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267201"/>
            <a:ext cx="22098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000" b="1">
                <a:latin typeface="Arial" panose="020B0604020202020204" pitchFamily="34" charset="0"/>
              </a:rPr>
              <a:t>Decomposition, excretion</a:t>
            </a:r>
          </a:p>
        </p:txBody>
      </p:sp>
      <p:sp>
        <p:nvSpPr>
          <p:cNvPr id="22541" name="Text Box 3">
            <a:extLst>
              <a:ext uri="{FF2B5EF4-FFF2-40B4-BE49-F238E27FC236}">
                <a16:creationId xmlns:a16="http://schemas.microsoft.com/office/drawing/2014/main" id="{6242E003-D972-783D-46BD-D07790EA2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362200"/>
            <a:ext cx="19812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000" b="1">
                <a:latin typeface="Arial" panose="020B0604020202020204" pitchFamily="34" charset="0"/>
              </a:rPr>
              <a:t>Denitrification</a:t>
            </a:r>
          </a:p>
        </p:txBody>
      </p:sp>
      <p:sp>
        <p:nvSpPr>
          <p:cNvPr id="22542" name="Text Box 3">
            <a:extLst>
              <a:ext uri="{FF2B5EF4-FFF2-40B4-BE49-F238E27FC236}">
                <a16:creationId xmlns:a16="http://schemas.microsoft.com/office/drawing/2014/main" id="{D4D513B9-400B-36CD-24AC-F1C402DB0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648201"/>
            <a:ext cx="15240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000" b="1">
                <a:latin typeface="Arial" panose="020B0604020202020204" pitchFamily="34" charset="0"/>
              </a:rPr>
              <a:t>Bacterial N fixation</a:t>
            </a:r>
          </a:p>
        </p:txBody>
      </p:sp>
    </p:spTree>
    <p:extLst>
      <p:ext uri="{BB962C8B-B14F-4D97-AF65-F5344CB8AC3E}">
        <p14:creationId xmlns:p14="http://schemas.microsoft.com/office/powerpoint/2010/main" val="3858029760"/>
      </p:ext>
    </p:extLst>
  </p:cSld>
  <p:clrMapOvr>
    <a:masterClrMapping/>
  </p:clrMapOvr>
  <p:transition advClick="0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C7515-77DE-4E69-8AAF-0992A44C7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Nitrogen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E584A-3030-4E1A-BF6C-C3A8BAD4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88" y="2506662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CA" b="1" dirty="0"/>
              <a:t>Nitrogen Fixation: </a:t>
            </a:r>
            <a:r>
              <a:rPr lang="en-CA" dirty="0"/>
              <a:t>bacteria in the soil convert nitrogen to Ammonia (NH</a:t>
            </a:r>
            <a:r>
              <a:rPr lang="en-CA" sz="2200" dirty="0"/>
              <a:t>2</a:t>
            </a:r>
            <a:r>
              <a:rPr lang="en-CA" dirty="0"/>
              <a:t>)</a:t>
            </a:r>
          </a:p>
          <a:p>
            <a:r>
              <a:rPr lang="en-CA" b="1" dirty="0"/>
              <a:t>Nitrification</a:t>
            </a:r>
            <a:r>
              <a:rPr lang="en-CA" dirty="0"/>
              <a:t>: bacteria convert Ammonia to Nitrite (NO</a:t>
            </a:r>
            <a:r>
              <a:rPr lang="en-CA" sz="2200" dirty="0"/>
              <a:t>2</a:t>
            </a:r>
            <a:r>
              <a:rPr lang="en-CA" dirty="0"/>
              <a:t>) to Nitrate (NO</a:t>
            </a:r>
            <a:r>
              <a:rPr lang="en-CA" sz="2200" dirty="0"/>
              <a:t>3</a:t>
            </a:r>
            <a:r>
              <a:rPr lang="en-CA" dirty="0"/>
              <a:t>)</a:t>
            </a:r>
          </a:p>
          <a:p>
            <a:r>
              <a:rPr lang="en-CA" b="1" dirty="0"/>
              <a:t>Uptake: </a:t>
            </a:r>
            <a:r>
              <a:rPr lang="en-CA" dirty="0"/>
              <a:t>Plants take up nitrate/nitrite</a:t>
            </a:r>
          </a:p>
          <a:p>
            <a:r>
              <a:rPr lang="en-CA" b="1" dirty="0"/>
              <a:t>Ammonification: </a:t>
            </a:r>
            <a:r>
              <a:rPr lang="en-CA" dirty="0"/>
              <a:t>Decomposers convert nitrogen in dead organisms back to ammonium (NH</a:t>
            </a:r>
            <a:r>
              <a:rPr lang="en-CA" sz="2200" dirty="0"/>
              <a:t>4</a:t>
            </a:r>
            <a:r>
              <a:rPr lang="en-CA" dirty="0"/>
              <a:t>+)</a:t>
            </a:r>
          </a:p>
          <a:p>
            <a:r>
              <a:rPr lang="en-CA" b="1" dirty="0"/>
              <a:t>Denitrification: </a:t>
            </a:r>
            <a:r>
              <a:rPr lang="en-CA" dirty="0"/>
              <a:t>Other soil bacteria convert nitrate back into N</a:t>
            </a:r>
            <a:r>
              <a:rPr lang="en-CA" sz="2200" dirty="0"/>
              <a:t>2</a:t>
            </a:r>
            <a:r>
              <a:rPr lang="en-CA" dirty="0"/>
              <a:t> gas to atmosphere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2" descr="Image result for nutrient cycle in environment">
            <a:extLst>
              <a:ext uri="{FF2B5EF4-FFF2-40B4-BE49-F238E27FC236}">
                <a16:creationId xmlns:a16="http://schemas.microsoft.com/office/drawing/2014/main" id="{E2732A63-9B3C-42D7-9DCB-2C91CC6B9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5750" y="169817"/>
            <a:ext cx="3667693" cy="224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8638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C95BD-2BA1-49C9-9799-6817C9A36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3554" name="Picture 2" descr="Image result for nitrogen fixation">
            <a:extLst>
              <a:ext uri="{FF2B5EF4-FFF2-40B4-BE49-F238E27FC236}">
                <a16:creationId xmlns:a16="http://schemas.microsoft.com/office/drawing/2014/main" id="{FAF94814-7404-453B-92A0-8816AFC474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4" y="0"/>
            <a:ext cx="8457100" cy="648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8439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nutrient cycle in environment">
            <a:extLst>
              <a:ext uri="{FF2B5EF4-FFF2-40B4-BE49-F238E27FC236}">
                <a16:creationId xmlns:a16="http://schemas.microsoft.com/office/drawing/2014/main" id="{E2732A63-9B3C-42D7-9DCB-2C91CC6B92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8899" y="643467"/>
            <a:ext cx="9094201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5063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7B461-F1AC-4B77-9EE9-ACF8C6FA2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Human Activities Affecting Nitrogen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534C8-69B8-41AC-B8AE-0BC2AE74C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31235"/>
            <a:ext cx="11353800" cy="4745728"/>
          </a:xfrm>
        </p:spPr>
        <p:txBody>
          <a:bodyPr>
            <a:normAutofit/>
          </a:bodyPr>
          <a:lstStyle/>
          <a:p>
            <a:pPr marL="838200" lvl="1" indent="-381000">
              <a:buFont typeface="Wingdings" panose="05000000000000000000" pitchFamily="2" charset="2"/>
              <a:buAutoNum type="arabicPeriod"/>
              <a:defRPr/>
            </a:pPr>
            <a:r>
              <a:rPr lang="en-US" altLang="en-US" sz="3600" dirty="0">
                <a:ea typeface="ＭＳ Ｐゴシック" panose="020B0600070205080204" pitchFamily="34" charset="-128"/>
              </a:rPr>
              <a:t>Burning fossil fuels </a:t>
            </a:r>
          </a:p>
          <a:p>
            <a:pPr marL="838200" lvl="1" indent="-381000">
              <a:buFont typeface="Wingdings" panose="05000000000000000000" pitchFamily="2" charset="2"/>
              <a:buAutoNum type="arabicPeriod"/>
              <a:defRPr/>
            </a:pPr>
            <a:r>
              <a:rPr lang="en-US" altLang="en-US" sz="3600" dirty="0">
                <a:ea typeface="ＭＳ Ｐゴシック" panose="020B0600070205080204" pitchFamily="34" charset="-128"/>
              </a:rPr>
              <a:t>Land-clearing by burning</a:t>
            </a:r>
          </a:p>
          <a:p>
            <a:pPr marL="457200" lvl="1" indent="0">
              <a:buNone/>
              <a:defRPr/>
            </a:pPr>
            <a:r>
              <a:rPr lang="en-US" altLang="en-US" sz="2800" dirty="0">
                <a:ea typeface="ＭＳ Ｐゴシック" panose="020B0600070205080204" pitchFamily="34" charset="-128"/>
              </a:rPr>
              <a:t>Both release nitrogen compounds into the atmosphere which combine with water to form nitric acid (HNO</a:t>
            </a:r>
            <a:r>
              <a:rPr lang="en-US" altLang="en-US" sz="2800" baseline="-25000" dirty="0">
                <a:ea typeface="ＭＳ Ｐゴシック" panose="020B0600070205080204" pitchFamily="34" charset="-128"/>
              </a:rPr>
              <a:t>3</a:t>
            </a:r>
            <a:r>
              <a:rPr lang="en-US" altLang="en-US" sz="2800" dirty="0">
                <a:ea typeface="ＭＳ Ｐゴシック" panose="020B0600070205080204" pitchFamily="34" charset="-128"/>
              </a:rPr>
              <a:t>) which comes down as acid rain.</a:t>
            </a:r>
          </a:p>
          <a:p>
            <a:endParaRPr lang="en-CA" dirty="0"/>
          </a:p>
        </p:txBody>
      </p:sp>
      <p:pic>
        <p:nvPicPr>
          <p:cNvPr id="28674" name="Picture 2" descr="Image result for slash and burn">
            <a:extLst>
              <a:ext uri="{FF2B5EF4-FFF2-40B4-BE49-F238E27FC236}">
                <a16:creationId xmlns:a16="http://schemas.microsoft.com/office/drawing/2014/main" id="{EA80B868-F4EC-4CD1-85AE-4B0D0DB1A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563" y="4001294"/>
            <a:ext cx="4436533" cy="295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Image result for burning fossil fuels">
            <a:extLst>
              <a:ext uri="{FF2B5EF4-FFF2-40B4-BE49-F238E27FC236}">
                <a16:creationId xmlns:a16="http://schemas.microsoft.com/office/drawing/2014/main" id="{CDCD53DE-D6A8-4C84-BD6F-7D36410ED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234" y="4001294"/>
            <a:ext cx="495300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8074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7B461-F1AC-4B77-9EE9-ACF8C6FA2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marL="838200" lvl="1" indent="-381000">
              <a:defRPr/>
            </a:pPr>
            <a:r>
              <a:rPr lang="en-US" altLang="en-US" sz="3600" dirty="0">
                <a:ea typeface="ＭＳ Ｐゴシック" panose="020B0600070205080204" pitchFamily="34" charset="-128"/>
              </a:rPr>
              <a:t>3.  Over Fertilization of crops: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534C8-69B8-41AC-B8AE-0BC2AE74C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1" y="1502229"/>
            <a:ext cx="11079480" cy="46747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defRPr/>
            </a:pPr>
            <a:r>
              <a:rPr lang="en-US" altLang="en-US" sz="3600" dirty="0">
                <a:ea typeface="ＭＳ Ｐゴシック" panose="020B0600070205080204" pitchFamily="34" charset="-128"/>
              </a:rPr>
              <a:t> Fertilizers contain nitrogen.</a:t>
            </a:r>
          </a:p>
          <a:p>
            <a:pPr marL="457200" lvl="1" indent="0">
              <a:defRPr/>
            </a:pPr>
            <a:r>
              <a:rPr lang="en-US" altLang="en-US" sz="3600" dirty="0">
                <a:ea typeface="ＭＳ Ｐゴシック" panose="020B0600070205080204" pitchFamily="34" charset="-128"/>
              </a:rPr>
              <a:t> Not all fertilizer is used by the plants. Excess fertilizers can be washed or </a:t>
            </a:r>
            <a:r>
              <a:rPr lang="en-US" altLang="en-US" sz="3600" b="1" dirty="0">
                <a:ea typeface="ＭＳ Ｐゴシック" panose="020B0600070205080204" pitchFamily="34" charset="-128"/>
              </a:rPr>
              <a:t>leached </a:t>
            </a:r>
            <a:r>
              <a:rPr lang="en-US" altLang="en-US" sz="3600" dirty="0">
                <a:ea typeface="ＭＳ Ｐゴシック" panose="020B0600070205080204" pitchFamily="34" charset="-128"/>
              </a:rPr>
              <a:t>from the soil by rain, collects in streams and lakes. This can an </a:t>
            </a:r>
            <a:r>
              <a:rPr lang="en-US" altLang="en-US" sz="3600" b="1" dirty="0">
                <a:ea typeface="ＭＳ Ｐゴシック" panose="020B0600070205080204" pitchFamily="34" charset="-128"/>
              </a:rPr>
              <a:t>algal bloom</a:t>
            </a:r>
            <a:r>
              <a:rPr lang="en-US" altLang="en-US" sz="3600" dirty="0">
                <a:ea typeface="ＭＳ Ｐゴシック" panose="020B0600070205080204" pitchFamily="34" charset="-128"/>
              </a:rPr>
              <a:t>.</a:t>
            </a:r>
          </a:p>
          <a:p>
            <a:pPr>
              <a:defRPr/>
            </a:pPr>
            <a:endParaRPr lang="en-CA" dirty="0"/>
          </a:p>
          <a:p>
            <a:pPr>
              <a:defRPr/>
            </a:pPr>
            <a:endParaRPr lang="en-CA" dirty="0"/>
          </a:p>
        </p:txBody>
      </p:sp>
      <p:pic>
        <p:nvPicPr>
          <p:cNvPr id="1026" name="Picture 2" descr="Image result for ground water runoff">
            <a:extLst>
              <a:ext uri="{FF2B5EF4-FFF2-40B4-BE49-F238E27FC236}">
                <a16:creationId xmlns:a16="http://schemas.microsoft.com/office/drawing/2014/main" id="{B1E07853-CDF3-4E5F-B94B-7958E92252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6" t="36828" b="19782"/>
          <a:stretch/>
        </p:blipFill>
        <p:spPr bwMode="auto">
          <a:xfrm>
            <a:off x="5368833" y="3788944"/>
            <a:ext cx="5590904" cy="266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34C662-E0F3-4FDC-B9F1-30CFF6002A41}"/>
              </a:ext>
            </a:extLst>
          </p:cNvPr>
          <p:cNvSpPr txBox="1"/>
          <p:nvPr/>
        </p:nvSpPr>
        <p:spPr>
          <a:xfrm>
            <a:off x="1031965" y="3670663"/>
            <a:ext cx="31555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3600" b="1" i="1" dirty="0">
                <a:ea typeface="ＭＳ Ｐゴシック" panose="020B0600070205080204" pitchFamily="34" charset="-128"/>
              </a:rPr>
              <a:t>Leaching</a:t>
            </a:r>
            <a:r>
              <a:rPr lang="en-US" altLang="en-US" sz="3600" i="1" dirty="0">
                <a:ea typeface="ＭＳ Ｐゴシック" panose="020B0600070205080204" pitchFamily="34" charset="-128"/>
              </a:rPr>
              <a:t> is the removal of a substance dissolved in soil by water</a:t>
            </a:r>
          </a:p>
        </p:txBody>
      </p:sp>
    </p:spTree>
    <p:extLst>
      <p:ext uri="{BB962C8B-B14F-4D97-AF65-F5344CB8AC3E}">
        <p14:creationId xmlns:p14="http://schemas.microsoft.com/office/powerpoint/2010/main" val="411711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>
            <a:extLst>
              <a:ext uri="{FF2B5EF4-FFF2-40B4-BE49-F238E27FC236}">
                <a16:creationId xmlns:a16="http://schemas.microsoft.com/office/drawing/2014/main" id="{4EE8F411-4EE0-01C1-C6D7-043BF3C7AE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Comic Sans MS" panose="030F0702030302020204" pitchFamily="66" charset="0"/>
              </a:rPr>
              <a:t>4 elements make up 95% of the body in most organisms</a:t>
            </a:r>
          </a:p>
        </p:txBody>
      </p:sp>
      <p:sp>
        <p:nvSpPr>
          <p:cNvPr id="32772" name="Text Box 1028">
            <a:extLst>
              <a:ext uri="{FF2B5EF4-FFF2-40B4-BE49-F238E27FC236}">
                <a16:creationId xmlns:a16="http://schemas.microsoft.com/office/drawing/2014/main" id="{8602B268-2A97-AEE8-52FE-9124436D2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1" y="1752600"/>
            <a:ext cx="1901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66FF"/>
                </a:solidFill>
              </a:rPr>
              <a:t>CARBON</a:t>
            </a:r>
          </a:p>
        </p:txBody>
      </p:sp>
      <p:sp>
        <p:nvSpPr>
          <p:cNvPr id="32773" name="Rectangle 1029">
            <a:extLst>
              <a:ext uri="{FF2B5EF4-FFF2-40B4-BE49-F238E27FC236}">
                <a16:creationId xmlns:a16="http://schemas.microsoft.com/office/drawing/2014/main" id="{6B9AB350-4C8B-01C4-E1DC-642865C66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1" y="2362200"/>
            <a:ext cx="24939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66"/>
                </a:solidFill>
              </a:rPr>
              <a:t>HYDROGEN</a:t>
            </a:r>
          </a:p>
        </p:txBody>
      </p:sp>
      <p:sp>
        <p:nvSpPr>
          <p:cNvPr id="32775" name="Rectangle 1031">
            <a:extLst>
              <a:ext uri="{FF2B5EF4-FFF2-40B4-BE49-F238E27FC236}">
                <a16:creationId xmlns:a16="http://schemas.microsoft.com/office/drawing/2014/main" id="{9A44A065-061E-4D61-8937-7B48533A7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1" y="1676400"/>
            <a:ext cx="1920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A50021"/>
                </a:solidFill>
              </a:rPr>
              <a:t>OXYGEN</a:t>
            </a:r>
          </a:p>
        </p:txBody>
      </p:sp>
      <p:sp>
        <p:nvSpPr>
          <p:cNvPr id="32776" name="Rectangle 1032">
            <a:extLst>
              <a:ext uri="{FF2B5EF4-FFF2-40B4-BE49-F238E27FC236}">
                <a16:creationId xmlns:a16="http://schemas.microsoft.com/office/drawing/2014/main" id="{3E552C6E-AD08-D8DB-AE6C-50A63CE32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2362200"/>
            <a:ext cx="2463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800080"/>
                </a:solidFill>
              </a:rPr>
              <a:t>NITROGEN</a:t>
            </a:r>
          </a:p>
        </p:txBody>
      </p:sp>
      <p:sp>
        <p:nvSpPr>
          <p:cNvPr id="5127" name="Rectangle 1033">
            <a:extLst>
              <a:ext uri="{FF2B5EF4-FFF2-40B4-BE49-F238E27FC236}">
                <a16:creationId xmlns:a16="http://schemas.microsoft.com/office/drawing/2014/main" id="{1AD0DA64-5E1E-315A-6E28-38378F5C3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657601"/>
            <a:ext cx="9005888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b="1"/>
              <a:t>The same molecules are passed around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3600" b="1"/>
              <a:t>again and again within the biosphere in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3600" b="1"/>
              <a:t>___________________________</a:t>
            </a:r>
          </a:p>
        </p:txBody>
      </p:sp>
      <p:sp>
        <p:nvSpPr>
          <p:cNvPr id="32778" name="Rectangle 1034">
            <a:extLst>
              <a:ext uri="{FF2B5EF4-FFF2-40B4-BE49-F238E27FC236}">
                <a16:creationId xmlns:a16="http://schemas.microsoft.com/office/drawing/2014/main" id="{5D939BE1-F901-D00C-C5ED-26F617BD7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876800"/>
            <a:ext cx="6400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800080"/>
                </a:solidFill>
              </a:rPr>
              <a:t>BIOGEOCHEMICAL CYCLES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utoUpdateAnimBg="0"/>
      <p:bldP spid="32773" grpId="0" autoUpdateAnimBg="0"/>
      <p:bldP spid="32775" grpId="0" autoUpdateAnimBg="0"/>
      <p:bldP spid="32776" grpId="0" autoUpdateAnimBg="0"/>
      <p:bldP spid="32778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Algal Bloom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230189" cy="4351338"/>
          </a:xfrm>
        </p:spPr>
        <p:txBody>
          <a:bodyPr/>
          <a:lstStyle/>
          <a:p>
            <a:pPr>
              <a:buNone/>
            </a:pPr>
            <a:r>
              <a:rPr lang="en-US" dirty="0"/>
              <a:t>A. Rain carries nitrogen from farms, gardens, and lawns into aquatic ecosystems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2447" y="1097280"/>
            <a:ext cx="7043012" cy="488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Algal Bloom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373880" cy="4351338"/>
          </a:xfrm>
        </p:spPr>
        <p:txBody>
          <a:bodyPr/>
          <a:lstStyle/>
          <a:p>
            <a:pPr>
              <a:buNone/>
            </a:pPr>
            <a:r>
              <a:rPr lang="en-US" dirty="0"/>
              <a:t>B. Algae and plants at the water’s surface grow quickly. This blocks sunlight from reaching deeper water.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7213" y="1510846"/>
            <a:ext cx="6402932" cy="473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Algal Bloom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347754" cy="4351338"/>
          </a:xfrm>
        </p:spPr>
        <p:txBody>
          <a:bodyPr/>
          <a:lstStyle/>
          <a:p>
            <a:pPr>
              <a:buNone/>
            </a:pPr>
            <a:r>
              <a:rPr lang="en-US" dirty="0"/>
              <a:t>C. Deep-water plants get no sunlight. They cannot carry out photosynthesis, so they no longer give off oxygen, and they soon starve to death. 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8439" y="1262651"/>
            <a:ext cx="6533561" cy="482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Algal Bloom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56760" cy="435133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/>
              <a:t>D. When the plants die, decomposers have lots of food. The number of decomposers increases quickly. They use up the oxygen in the water as they carry out cellular respiration. 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3965" y="1367155"/>
            <a:ext cx="6076361" cy="47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Algal Bloom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334691" cy="4351338"/>
          </a:xfrm>
        </p:spPr>
        <p:txBody>
          <a:bodyPr/>
          <a:lstStyle/>
          <a:p>
            <a:pPr>
              <a:buNone/>
            </a:pPr>
            <a:r>
              <a:rPr lang="en-US" dirty="0"/>
              <a:t>E. As oxygen in the </a:t>
            </a:r>
            <a:r>
              <a:rPr lang="en-US" dirty="0" err="1"/>
              <a:t>waeter</a:t>
            </a:r>
            <a:r>
              <a:rPr lang="en-US" dirty="0"/>
              <a:t> is used up, aquatic organism that need the oxygen suffocate and die. 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7577" y="1393280"/>
            <a:ext cx="6690315" cy="490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Related image">
            <a:extLst>
              <a:ext uri="{FF2B5EF4-FFF2-40B4-BE49-F238E27FC236}">
                <a16:creationId xmlns:a16="http://schemas.microsoft.com/office/drawing/2014/main" id="{020381F4-B7A3-462C-8A19-2F5717618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488" y="4663439"/>
            <a:ext cx="3003804" cy="188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A6D57-8665-4F4A-9AFE-40CD16494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Algal Bloom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F4E79-F78B-4261-B491-550187160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Some algae produce neurotoxin that enter the food web to shellfish, seabirds, marine mammals and humans.</a:t>
            </a:r>
          </a:p>
          <a:p>
            <a:r>
              <a:rPr lang="en-CA" dirty="0" err="1"/>
              <a:t>Eg</a:t>
            </a:r>
            <a:r>
              <a:rPr lang="en-CA" dirty="0"/>
              <a:t>. Red Tide</a:t>
            </a:r>
          </a:p>
        </p:txBody>
      </p:sp>
      <p:pic>
        <p:nvPicPr>
          <p:cNvPr id="29698" name="Picture 2" descr="Image result for algal bloom red tide">
            <a:extLst>
              <a:ext uri="{FF2B5EF4-FFF2-40B4-BE49-F238E27FC236}">
                <a16:creationId xmlns:a16="http://schemas.microsoft.com/office/drawing/2014/main" id="{DE928802-11A8-43FF-9DD6-E3C42C4E4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91" y="4096278"/>
            <a:ext cx="3670663" cy="244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Image result for algal bloom red tide">
            <a:extLst>
              <a:ext uri="{FF2B5EF4-FFF2-40B4-BE49-F238E27FC236}">
                <a16:creationId xmlns:a16="http://schemas.microsoft.com/office/drawing/2014/main" id="{14943509-FC14-4986-93E4-EA18044FA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63" y="3616854"/>
            <a:ext cx="5126020" cy="288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1833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02258-B3C0-4FEF-83A1-D7912BEC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42D9C-B8CC-4BA8-A3FE-65B56C308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/>
              <a:t>Why is the nitrogen cycle important?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How is nitrogen stored?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How is nitrogen cycled?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Name several human activities that affect the nitrogen cycle?</a:t>
            </a:r>
          </a:p>
        </p:txBody>
      </p:sp>
    </p:spTree>
    <p:extLst>
      <p:ext uri="{BB962C8B-B14F-4D97-AF65-F5344CB8AC3E}">
        <p14:creationId xmlns:p14="http://schemas.microsoft.com/office/powerpoint/2010/main" val="388981043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C54E5-7DF8-4FBE-9F31-30F773585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1. Nitrogen Fixation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B71ED-9115-4850-914E-F0C75E6F2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31011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CA" i="1" dirty="0"/>
              <a:t>Nitrogen Fixation is the process by which nitrogen gas (N2) is converted into nitrate (NO3-) and ammonium (NH4+),  which are usable by plants.</a:t>
            </a:r>
            <a:r>
              <a:rPr lang="en-CA" dirty="0"/>
              <a:t> </a:t>
            </a:r>
          </a:p>
          <a:p>
            <a:r>
              <a:rPr lang="en-CA" b="1" dirty="0"/>
              <a:t>Soil: </a:t>
            </a:r>
            <a:r>
              <a:rPr lang="en-CA" dirty="0"/>
              <a:t>Nitrogen fixation occurs mainly in the soil when </a:t>
            </a:r>
            <a:r>
              <a:rPr lang="en-CA" b="1" dirty="0"/>
              <a:t>nitrogen-fixing bacteria</a:t>
            </a:r>
            <a:r>
              <a:rPr lang="en-CA" dirty="0"/>
              <a:t> convert Nitrogen gas (N2) to forms usable by plants like ammonium (NH4+),</a:t>
            </a:r>
            <a:r>
              <a:rPr lang="en-CA" dirty="0">
                <a:cs typeface="Calibri"/>
              </a:rPr>
              <a:t> Nitrite and Nitrate. </a:t>
            </a:r>
          </a:p>
          <a:p>
            <a:endParaRPr lang="en-CA" b="1" dirty="0"/>
          </a:p>
        </p:txBody>
      </p:sp>
      <p:pic>
        <p:nvPicPr>
          <p:cNvPr id="18434" name="Picture 2" descr="Related image">
            <a:extLst>
              <a:ext uri="{FF2B5EF4-FFF2-40B4-BE49-F238E27FC236}">
                <a16:creationId xmlns:a16="http://schemas.microsoft.com/office/drawing/2014/main" id="{64FDBE95-34F5-47B4-B0D7-3A2F47C02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t="12179" r="7878" b="9584"/>
          <a:stretch/>
        </p:blipFill>
        <p:spPr bwMode="auto">
          <a:xfrm>
            <a:off x="6969211" y="0"/>
            <a:ext cx="5412259" cy="673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0832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C54E5-7DF8-4FBE-9F31-30F773585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1. Nitrogen Fixation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B71ED-9115-4850-914E-F0C75E6F2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131011" cy="4486275"/>
          </a:xfrm>
        </p:spPr>
        <p:txBody>
          <a:bodyPr>
            <a:normAutofit/>
          </a:bodyPr>
          <a:lstStyle/>
          <a:p>
            <a:r>
              <a:rPr lang="en-CA" b="1" dirty="0"/>
              <a:t>Water: </a:t>
            </a:r>
            <a:r>
              <a:rPr lang="en-CA" dirty="0"/>
              <a:t>Cyanobacteria  also fix nitrogen into ammonium</a:t>
            </a:r>
          </a:p>
          <a:p>
            <a:r>
              <a:rPr lang="en-CA" b="1" dirty="0"/>
              <a:t>Atmosphere: </a:t>
            </a:r>
            <a:r>
              <a:rPr lang="en-CA" dirty="0"/>
              <a:t>A very small amount of atmospheric nitrogen is fixed by lightning.</a:t>
            </a:r>
          </a:p>
          <a:p>
            <a:endParaRPr lang="en-CA" dirty="0"/>
          </a:p>
        </p:txBody>
      </p:sp>
      <p:pic>
        <p:nvPicPr>
          <p:cNvPr id="22530" name="Picture 2" descr="Image result for lightning">
            <a:extLst>
              <a:ext uri="{FF2B5EF4-FFF2-40B4-BE49-F238E27FC236}">
                <a16:creationId xmlns:a16="http://schemas.microsoft.com/office/drawing/2014/main" id="{8ADA8EEA-343F-4643-A46B-429011269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840" y="365125"/>
            <a:ext cx="3495160" cy="417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Image result for cyanobacteria">
            <a:extLst>
              <a:ext uri="{FF2B5EF4-FFF2-40B4-BE49-F238E27FC236}">
                <a16:creationId xmlns:a16="http://schemas.microsoft.com/office/drawing/2014/main" id="{7BC20326-F731-4E1F-BF7A-D4E36BDA6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853" y="3933825"/>
            <a:ext cx="47625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83508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CA821-8448-4C46-A1A4-96D03B37A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2. Nitrification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DCE79-A316-479E-A32D-7E93493DB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Ammonium is converted into nitrite (NO2-) and then nitrate (NO3-) by </a:t>
            </a:r>
            <a:r>
              <a:rPr lang="en-CA" b="1" dirty="0"/>
              <a:t>nitrifying bacteria. </a:t>
            </a:r>
          </a:p>
          <a:p>
            <a:endParaRPr lang="en-CA" dirty="0"/>
          </a:p>
        </p:txBody>
      </p:sp>
      <p:pic>
        <p:nvPicPr>
          <p:cNvPr id="12290" name="Picture 2" descr="Image result for nitrification">
            <a:extLst>
              <a:ext uri="{FF2B5EF4-FFF2-40B4-BE49-F238E27FC236}">
                <a16:creationId xmlns:a16="http://schemas.microsoft.com/office/drawing/2014/main" id="{3661BA51-7A43-4456-A9C0-62C97A255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86" y="3232335"/>
            <a:ext cx="4716403" cy="280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D74E46-D3EE-462B-A583-2FA883D40BE3}"/>
              </a:ext>
            </a:extLst>
          </p:cNvPr>
          <p:cNvSpPr txBox="1"/>
          <p:nvPr/>
        </p:nvSpPr>
        <p:spPr>
          <a:xfrm>
            <a:off x="6096000" y="2963333"/>
            <a:ext cx="29464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>
              <a:solidFill>
                <a:schemeClr val="bg1"/>
              </a:solidFill>
              <a:highlight>
                <a:srgbClr val="C0C0C0"/>
              </a:highlight>
            </a:endParaRPr>
          </a:p>
          <a:p>
            <a:endParaRPr lang="en-CA" dirty="0">
              <a:solidFill>
                <a:schemeClr val="bg1"/>
              </a:solidFill>
              <a:highlight>
                <a:srgbClr val="C0C0C0"/>
              </a:highlight>
            </a:endParaRPr>
          </a:p>
          <a:p>
            <a:endParaRPr lang="en-CA" dirty="0">
              <a:solidFill>
                <a:schemeClr val="bg1"/>
              </a:solidFill>
              <a:highlight>
                <a:srgbClr val="C0C0C0"/>
              </a:highlight>
            </a:endParaRPr>
          </a:p>
          <a:p>
            <a:endParaRPr lang="en-CA" dirty="0">
              <a:solidFill>
                <a:schemeClr val="bg1"/>
              </a:solidFill>
              <a:highlight>
                <a:srgbClr val="C0C0C0"/>
              </a:highlight>
            </a:endParaRPr>
          </a:p>
          <a:p>
            <a:endParaRPr lang="en-CA" dirty="0">
              <a:solidFill>
                <a:schemeClr val="bg1"/>
              </a:solidFill>
              <a:highlight>
                <a:srgbClr val="C0C0C0"/>
              </a:highlight>
            </a:endParaRPr>
          </a:p>
          <a:p>
            <a:endParaRPr lang="en-CA" dirty="0">
              <a:solidFill>
                <a:schemeClr val="bg1"/>
              </a:solidFill>
              <a:highlight>
                <a:srgbClr val="C0C0C0"/>
              </a:highlight>
            </a:endParaRPr>
          </a:p>
        </p:txBody>
      </p:sp>
      <p:pic>
        <p:nvPicPr>
          <p:cNvPr id="7" name="Picture 2" descr="Image result for nitrogen fixation">
            <a:extLst>
              <a:ext uri="{FF2B5EF4-FFF2-40B4-BE49-F238E27FC236}">
                <a16:creationId xmlns:a16="http://schemas.microsoft.com/office/drawing/2014/main" id="{3120E820-DD03-409B-A6A3-598A13E5A1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07" r="38130"/>
          <a:stretch/>
        </p:blipFill>
        <p:spPr bwMode="auto">
          <a:xfrm>
            <a:off x="5825068" y="3384735"/>
            <a:ext cx="5232399" cy="325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263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Chemical Elements Necessary for Life: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Carbon, hydrogen, oxygen, nitrogen, and phosphorus </a:t>
            </a:r>
            <a:r>
              <a:rPr lang="en-US" dirty="0"/>
              <a:t>determine amount of life possible in an ecosystem</a:t>
            </a:r>
          </a:p>
          <a:p>
            <a:r>
              <a:rPr lang="en-US" dirty="0"/>
              <a:t>They cycle between living organisms and the atmosphere.</a:t>
            </a:r>
          </a:p>
          <a:p>
            <a:r>
              <a:rPr lang="en-US" dirty="0"/>
              <a:t>Carbon, hydrogen, and oxygen make up molecules, such as deoxyribonucleic acid (DNA), carbohydrates, and proteins that are found in every living organism. </a:t>
            </a:r>
          </a:p>
          <a:p>
            <a:r>
              <a:rPr lang="en-US" dirty="0"/>
              <a:t>Nitrogen is found in proteins and DNA. </a:t>
            </a:r>
          </a:p>
          <a:p>
            <a:r>
              <a:rPr lang="en-US" dirty="0"/>
              <a:t>Phosphorus atoms enter the environment from sedimentary rock.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6450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EC497-722C-4C86-A144-F3B5F148C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3. Uptake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F5A72-8DE3-4D02-A059-B38903CD5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Once nitrates are made available by the nitrifying bacteria, plants can take up this usable form of nitrogen into their roots and incorporated it into plant proteins</a:t>
            </a:r>
          </a:p>
          <a:p>
            <a:r>
              <a:rPr lang="en-CA" dirty="0"/>
              <a:t>Consumers (herbivores and omnivores) incorporate nitrogen into their tissues by eating the plants. </a:t>
            </a:r>
          </a:p>
          <a:p>
            <a:endParaRPr lang="en-CA" dirty="0"/>
          </a:p>
        </p:txBody>
      </p:sp>
      <p:pic>
        <p:nvPicPr>
          <p:cNvPr id="5" name="Picture 4" descr="nitrogencycle">
            <a:extLst>
              <a:ext uri="{FF2B5EF4-FFF2-40B4-BE49-F238E27FC236}">
                <a16:creationId xmlns:a16="http://schemas.microsoft.com/office/drawing/2014/main" id="{17AA6F65-6120-4A90-8FE7-3C385D761B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6" t="21724" r="67990" b="49405"/>
          <a:stretch/>
        </p:blipFill>
        <p:spPr bwMode="auto">
          <a:xfrm>
            <a:off x="9595311" y="-530754"/>
            <a:ext cx="2455334" cy="222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42897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C3D7D-881D-49F7-BA6A-EB3212D3A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4. Ammonification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48911-5E1A-41D6-AF2A-69607D4A9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69476" cy="4351338"/>
          </a:xfrm>
        </p:spPr>
        <p:txBody>
          <a:bodyPr/>
          <a:lstStyle/>
          <a:p>
            <a:r>
              <a:rPr lang="en-CA" dirty="0"/>
              <a:t>Some types of decomposer bacteria and fungi uptake nitrogen trapped in the proteins and DNA of dead </a:t>
            </a:r>
            <a:r>
              <a:rPr lang="en-CA" dirty="0" err="1"/>
              <a:t>orangisms</a:t>
            </a:r>
            <a:r>
              <a:rPr lang="en-CA" dirty="0"/>
              <a:t> and convert it back to ammonium (NH4+). </a:t>
            </a:r>
          </a:p>
        </p:txBody>
      </p:sp>
      <p:pic>
        <p:nvPicPr>
          <p:cNvPr id="4" name="Picture 2" descr="Image result for nitrification cycle">
            <a:extLst>
              <a:ext uri="{FF2B5EF4-FFF2-40B4-BE49-F238E27FC236}">
                <a16:creationId xmlns:a16="http://schemas.microsoft.com/office/drawing/2014/main" id="{FDC78A38-7348-4149-8842-CD64C243D0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4" t="8825" r="38055" b="12780"/>
          <a:stretch/>
        </p:blipFill>
        <p:spPr bwMode="auto">
          <a:xfrm>
            <a:off x="7512908" y="1334529"/>
            <a:ext cx="2990335" cy="484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1060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C90F6-1570-409F-87A9-FD59ACAFA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5. Denitrification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4A3C4-A844-4504-90D8-682473B02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37667" cy="4351338"/>
          </a:xfrm>
        </p:spPr>
        <p:txBody>
          <a:bodyPr/>
          <a:lstStyle/>
          <a:p>
            <a:r>
              <a:rPr lang="en-CA" b="1" dirty="0"/>
              <a:t>Denitrifying bacteria </a:t>
            </a:r>
            <a:r>
              <a:rPr lang="en-CA" dirty="0"/>
              <a:t>convert nitrate back into atmospheric nitrogen.</a:t>
            </a:r>
          </a:p>
          <a:p>
            <a:endParaRPr lang="en-CA" dirty="0"/>
          </a:p>
        </p:txBody>
      </p:sp>
      <p:pic>
        <p:nvPicPr>
          <p:cNvPr id="4" name="Picture 2" descr="Image result for nitrogen fixation">
            <a:extLst>
              <a:ext uri="{FF2B5EF4-FFF2-40B4-BE49-F238E27FC236}">
                <a16:creationId xmlns:a16="http://schemas.microsoft.com/office/drawing/2014/main" id="{4A1550DB-9C9C-4456-8BD5-866D997CB4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4" b="9198"/>
          <a:stretch/>
        </p:blipFill>
        <p:spPr bwMode="auto">
          <a:xfrm>
            <a:off x="7382932" y="524934"/>
            <a:ext cx="4443901" cy="58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3069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46A9C-2822-4921-81DA-5763E36A4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 descr="Image result for nitrification cycle">
            <a:extLst>
              <a:ext uri="{FF2B5EF4-FFF2-40B4-BE49-F238E27FC236}">
                <a16:creationId xmlns:a16="http://schemas.microsoft.com/office/drawing/2014/main" id="{35DFA4C6-1FB6-4B7D-8FBA-2A1A485FC9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13" y="0"/>
            <a:ext cx="9001373" cy="617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69799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25708-45F6-4E57-B6DB-B9FC9FD3D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Phosphorous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E9EF6-9904-4A17-9B6D-1276F4F78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0242"/>
            <a:ext cx="10515600" cy="4785485"/>
          </a:xfrm>
        </p:spPr>
        <p:txBody>
          <a:bodyPr/>
          <a:lstStyle/>
          <a:p>
            <a:r>
              <a:rPr lang="en-CA" dirty="0"/>
              <a:t>Important for healthy root, stem and seed development in plants.</a:t>
            </a:r>
          </a:p>
          <a:p>
            <a:r>
              <a:rPr lang="en-CA" dirty="0"/>
              <a:t>Essential element in bones and in the energy molecule, ATP in animals.</a:t>
            </a:r>
          </a:p>
          <a:p>
            <a:endParaRPr lang="en-CA" dirty="0"/>
          </a:p>
        </p:txBody>
      </p:sp>
      <p:pic>
        <p:nvPicPr>
          <p:cNvPr id="30722" name="Picture 2" descr="Image result for phosphorus in plants">
            <a:extLst>
              <a:ext uri="{FF2B5EF4-FFF2-40B4-BE49-F238E27FC236}">
                <a16:creationId xmlns:a16="http://schemas.microsoft.com/office/drawing/2014/main" id="{FB48EBDC-700F-4965-A95C-CCBC06875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14" y="4235286"/>
            <a:ext cx="4919100" cy="245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Image result for xray foot bones">
            <a:extLst>
              <a:ext uri="{FF2B5EF4-FFF2-40B4-BE49-F238E27FC236}">
                <a16:creationId xmlns:a16="http://schemas.microsoft.com/office/drawing/2014/main" id="{EB16A2D8-2902-4572-92F9-848A9068B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711" y="0"/>
            <a:ext cx="3147303" cy="209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21BD3C-5054-4673-A2AD-AA0DF2DBE279}"/>
              </a:ext>
            </a:extLst>
          </p:cNvPr>
          <p:cNvSpPr txBox="1"/>
          <p:nvPr/>
        </p:nvSpPr>
        <p:spPr>
          <a:xfrm>
            <a:off x="448887" y="3995678"/>
            <a:ext cx="49034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/>
              <a:t>Mostly in long-term stores as phosphate (PO</a:t>
            </a:r>
            <a:r>
              <a:rPr lang="en-CA" sz="2000" dirty="0"/>
              <a:t>4</a:t>
            </a:r>
            <a:r>
              <a:rPr lang="en-CA" sz="3600" dirty="0"/>
              <a:t>-) in </a:t>
            </a:r>
            <a:r>
              <a:rPr lang="en-CA" sz="3600" b="1" dirty="0"/>
              <a:t>rock</a:t>
            </a:r>
            <a:r>
              <a:rPr lang="en-CA" sz="3600" dirty="0"/>
              <a:t> and ocean floor </a:t>
            </a:r>
            <a:r>
              <a:rPr lang="en-CA" sz="3600" b="1" dirty="0"/>
              <a:t>sediment</a:t>
            </a:r>
            <a:r>
              <a:rPr lang="en-CA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721550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6E652-5F9C-4034-8829-E9B142D14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does Phosphorous Cycle?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72F20-4797-4380-890E-1325E05E9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b="1" dirty="0"/>
              <a:t>Weathering</a:t>
            </a:r>
            <a:r>
              <a:rPr lang="en-CA" dirty="0"/>
              <a:t> (breaking down rock into smaller fragments) is the main method of cycling phosphorous.</a:t>
            </a:r>
          </a:p>
          <a:p>
            <a:pPr marL="514350" indent="-514350">
              <a:buFont typeface="+mj-lt"/>
              <a:buAutoNum type="arabicPeriod"/>
            </a:pPr>
            <a:r>
              <a:rPr lang="en-CA" b="1" dirty="0"/>
              <a:t>Uptake </a:t>
            </a:r>
            <a:r>
              <a:rPr lang="en-CA" dirty="0"/>
              <a:t>- Plant take up phosphorous from the soil by their roots.</a:t>
            </a:r>
          </a:p>
          <a:p>
            <a:pPr marL="514350" indent="-514350">
              <a:buFont typeface="+mj-lt"/>
              <a:buAutoNum type="arabicPeriod"/>
            </a:pPr>
            <a:r>
              <a:rPr lang="en-CA" b="1" dirty="0"/>
              <a:t>Decomposition - </a:t>
            </a:r>
            <a:r>
              <a:rPr lang="en-CA" dirty="0"/>
              <a:t>bacteria release phosphorous back into the soil by breaking down dead organisms.</a:t>
            </a:r>
          </a:p>
          <a:p>
            <a:pPr marL="514350" indent="-514350">
              <a:buFont typeface="+mj-lt"/>
              <a:buAutoNum type="arabicPeriod"/>
            </a:pPr>
            <a:r>
              <a:rPr lang="en-CA" b="1" dirty="0"/>
              <a:t>Geologic Uplift </a:t>
            </a:r>
            <a:r>
              <a:rPr lang="en-CA" dirty="0"/>
              <a:t>- a major geological event uncovers buried rock</a:t>
            </a:r>
          </a:p>
        </p:txBody>
      </p:sp>
    </p:spTree>
    <p:extLst>
      <p:ext uri="{BB962C8B-B14F-4D97-AF65-F5344CB8AC3E}">
        <p14:creationId xmlns:p14="http://schemas.microsoft.com/office/powerpoint/2010/main" val="424707813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3606F-95FA-4F4B-A4DD-3DB3584EB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EEE4822E-C79C-4AE2-8AA3-C40D390339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578" y="287248"/>
            <a:ext cx="10352391" cy="581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0414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F90DC-001F-45DC-B518-C47FCEC64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Human Activity and Phosphorous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69B23-54FE-4FF9-A7E6-A37902456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Phosphate is used in fertilizers and detergents.</a:t>
            </a:r>
          </a:p>
          <a:p>
            <a:r>
              <a:rPr lang="en-CA" dirty="0"/>
              <a:t>Slash and burn also releases excess phosphorous</a:t>
            </a:r>
          </a:p>
          <a:p>
            <a:endParaRPr lang="en-CA" dirty="0"/>
          </a:p>
        </p:txBody>
      </p:sp>
      <p:pic>
        <p:nvPicPr>
          <p:cNvPr id="31748" name="Picture 4" descr="Image result for phosphate free detergent">
            <a:extLst>
              <a:ext uri="{FF2B5EF4-FFF2-40B4-BE49-F238E27FC236}">
                <a16:creationId xmlns:a16="http://schemas.microsoft.com/office/drawing/2014/main" id="{8218D6D2-BCC4-4EF7-8A02-F04DFCF5E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061" y="3419957"/>
            <a:ext cx="3676006" cy="275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Image result for phosphate mining in florida">
            <a:extLst>
              <a:ext uri="{FF2B5EF4-FFF2-40B4-BE49-F238E27FC236}">
                <a16:creationId xmlns:a16="http://schemas.microsoft.com/office/drawing/2014/main" id="{F50777AD-8371-4D98-AC74-21F69A87F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19957"/>
            <a:ext cx="57150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Image result for phosphate free detergent">
            <a:extLst>
              <a:ext uri="{FF2B5EF4-FFF2-40B4-BE49-F238E27FC236}">
                <a16:creationId xmlns:a16="http://schemas.microsoft.com/office/drawing/2014/main" id="{705AFC77-0476-4592-B261-4645AAFE5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398" y="4379336"/>
            <a:ext cx="16192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08365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FE479-58C0-4541-AB62-C1CD5E20B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phosphorouscycle">
            <a:extLst>
              <a:ext uri="{FF2B5EF4-FFF2-40B4-BE49-F238E27FC236}">
                <a16:creationId xmlns:a16="http://schemas.microsoft.com/office/drawing/2014/main" id="{28FC3B7D-855C-4B11-8C75-910CBC2159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2782"/>
            <a:ext cx="11768667" cy="8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34666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D6E70-9C97-4BD9-9D84-CCE55048D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Excess Phosphorous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1438F-CF4E-44E9-BAB4-B0AB14C0F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Also leads to algal blooms and possible </a:t>
            </a:r>
            <a:r>
              <a:rPr lang="en-US" b="1" dirty="0">
                <a:cs typeface="Calibri"/>
              </a:rPr>
              <a:t>dead zones </a:t>
            </a:r>
            <a:r>
              <a:rPr lang="en-US" dirty="0">
                <a:cs typeface="Calibri"/>
              </a:rPr>
              <a:t>-  (</a:t>
            </a:r>
            <a:r>
              <a:rPr lang="en-CA" dirty="0"/>
              <a:t>low-oxygen) areas in oceans and lakes. </a:t>
            </a:r>
          </a:p>
          <a:p>
            <a:endParaRPr lang="en-US" dirty="0"/>
          </a:p>
        </p:txBody>
      </p:sp>
      <p:pic>
        <p:nvPicPr>
          <p:cNvPr id="4" name="Picture 2" descr="Image result for dead zone gulf of mexico">
            <a:extLst>
              <a:ext uri="{FF2B5EF4-FFF2-40B4-BE49-F238E27FC236}">
                <a16:creationId xmlns:a16="http://schemas.microsoft.com/office/drawing/2014/main" id="{E833F5CF-BCB9-4A21-8622-F0068F29E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596" y="3413356"/>
            <a:ext cx="5166966" cy="344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dead zones in oceans">
            <a:extLst>
              <a:ext uri="{FF2B5EF4-FFF2-40B4-BE49-F238E27FC236}">
                <a16:creationId xmlns:a16="http://schemas.microsoft.com/office/drawing/2014/main" id="{F7F2FAE8-A022-492E-A076-FEC2334866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4" r="41837" b="49038"/>
          <a:stretch/>
        </p:blipFill>
        <p:spPr bwMode="auto">
          <a:xfrm>
            <a:off x="704438" y="2878614"/>
            <a:ext cx="5047969" cy="361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dead zones in oceans canada">
            <a:extLst>
              <a:ext uri="{FF2B5EF4-FFF2-40B4-BE49-F238E27FC236}">
                <a16:creationId xmlns:a16="http://schemas.microsoft.com/office/drawing/2014/main" id="{B4F14346-95E3-47B9-A0C2-0ACEF4AB2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64" y="3087786"/>
            <a:ext cx="5990479" cy="376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824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Nutrients </a:t>
            </a:r>
            <a:r>
              <a:rPr lang="en-US" i="1" dirty="0"/>
              <a:t>Flow or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Nutrients cycle throughout the spheres due to Abiotic (</a:t>
            </a:r>
            <a:r>
              <a:rPr lang="en-US" dirty="0"/>
              <a:t>river run-off ) </a:t>
            </a:r>
            <a:r>
              <a:rPr lang="en-US" i="1" dirty="0"/>
              <a:t>and Biotic</a:t>
            </a:r>
            <a:r>
              <a:rPr lang="en-US" dirty="0"/>
              <a:t> processes (e.g. decomposition)</a:t>
            </a:r>
          </a:p>
          <a:p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Nutrient cycles are nearly in balance:  nutrients flowing </a:t>
            </a:r>
            <a:r>
              <a:rPr lang="en-US" i="1" dirty="0">
                <a:solidFill>
                  <a:schemeClr val="accent1"/>
                </a:solidFill>
              </a:rPr>
              <a:t>into</a:t>
            </a:r>
            <a:r>
              <a:rPr lang="en-US" dirty="0">
                <a:solidFill>
                  <a:schemeClr val="accent1"/>
                </a:solidFill>
              </a:rPr>
              <a:t> the stores are </a:t>
            </a:r>
            <a:r>
              <a:rPr lang="en-US" i="1" dirty="0">
                <a:solidFill>
                  <a:schemeClr val="accent1"/>
                </a:solidFill>
              </a:rPr>
              <a:t>nearly the same </a:t>
            </a:r>
            <a:r>
              <a:rPr lang="en-US" dirty="0">
                <a:solidFill>
                  <a:schemeClr val="accent1"/>
                </a:solidFill>
              </a:rPr>
              <a:t>as the amounts flowing </a:t>
            </a:r>
            <a:r>
              <a:rPr lang="en-US" u="sng" dirty="0">
                <a:solidFill>
                  <a:schemeClr val="accent1"/>
                </a:solidFill>
              </a:rPr>
              <a:t>out </a:t>
            </a:r>
            <a:r>
              <a:rPr lang="en-US" dirty="0">
                <a:solidFill>
                  <a:schemeClr val="accent1"/>
                </a:solidFill>
              </a:rPr>
              <a:t>of the stores. 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02258-B3C0-4FEF-83A1-D7912BEC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42D9C-B8CC-4BA8-A3FE-65B56C308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/>
              <a:t>Why is the phosphorous cycle important?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How is phosphorous stored?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How is phosphorous cycled?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Name several human activities that affect the phosphorous cycle?</a:t>
            </a:r>
          </a:p>
        </p:txBody>
      </p:sp>
    </p:spTree>
    <p:extLst>
      <p:ext uri="{BB962C8B-B14F-4D97-AF65-F5344CB8AC3E}">
        <p14:creationId xmlns:p14="http://schemas.microsoft.com/office/powerpoint/2010/main" val="156212012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91DA1-8268-4F9A-85A2-B8B4B1A49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EBA0A-50FC-4DEB-89D0-0B9C676CC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How are human activities harming the environment?</a:t>
            </a:r>
          </a:p>
          <a:p>
            <a:r>
              <a:rPr lang="en-CA" dirty="0"/>
              <a:t>Do you think these practices are sustainable?</a:t>
            </a:r>
          </a:p>
          <a:p>
            <a:r>
              <a:rPr lang="en-CA" dirty="0"/>
              <a:t>How long can we keep doing this? </a:t>
            </a:r>
          </a:p>
          <a:p>
            <a:r>
              <a:rPr lang="en-CA" dirty="0"/>
              <a:t>Are there alternatives?</a:t>
            </a:r>
          </a:p>
        </p:txBody>
      </p:sp>
    </p:spTree>
    <p:extLst>
      <p:ext uri="{BB962C8B-B14F-4D97-AF65-F5344CB8AC3E}">
        <p14:creationId xmlns:p14="http://schemas.microsoft.com/office/powerpoint/2010/main" val="347664628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E673C-6918-4A8E-A238-4595D3C2D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Assignment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23F7A-C53A-4290-82F8-120E0B3F4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531" y="1825625"/>
            <a:ext cx="10204269" cy="4351338"/>
          </a:xfrm>
        </p:spPr>
        <p:txBody>
          <a:bodyPr>
            <a:normAutofit fontScale="925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CA" dirty="0"/>
              <a:t>Research a topic where human activity is disrupting the delicate balance of nature. </a:t>
            </a:r>
          </a:p>
          <a:p>
            <a:pPr lvl="1"/>
            <a:r>
              <a:rPr lang="en-CA" sz="3000" dirty="0" err="1"/>
              <a:t>Eg.</a:t>
            </a:r>
            <a:r>
              <a:rPr lang="en-CA" sz="3000" dirty="0"/>
              <a:t> </a:t>
            </a:r>
            <a:r>
              <a:rPr lang="en-US" sz="3000" dirty="0"/>
              <a:t>overhunting/fishing, introduction of non-native species, destruction of natural habitats, pollution, burning fossil fuels</a:t>
            </a:r>
          </a:p>
          <a:p>
            <a:pPr marL="742950" indent="-742950">
              <a:buFont typeface="+mj-lt"/>
              <a:buAutoNum type="arabicPeriod"/>
            </a:pPr>
            <a:r>
              <a:rPr lang="en-CA" dirty="0"/>
              <a:t>Research what is being done to help curb or counteract the actions/effects or offer your own solution</a:t>
            </a:r>
          </a:p>
          <a:p>
            <a:pPr lvl="1"/>
            <a:r>
              <a:rPr lang="en-CA" sz="3000" dirty="0" err="1"/>
              <a:t>Eg.</a:t>
            </a:r>
            <a:r>
              <a:rPr lang="en-CA" sz="3000" dirty="0"/>
              <a:t> Bioremediation, banning pesticides, reforestation, fishing caps, greener sources of energy.</a:t>
            </a:r>
          </a:p>
        </p:txBody>
      </p:sp>
    </p:spTree>
    <p:extLst>
      <p:ext uri="{BB962C8B-B14F-4D97-AF65-F5344CB8AC3E}">
        <p14:creationId xmlns:p14="http://schemas.microsoft.com/office/powerpoint/2010/main" val="335437714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95387-5D4D-4929-A970-8101F5287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4" descr="nitrogencycle">
            <a:extLst>
              <a:ext uri="{FF2B5EF4-FFF2-40B4-BE49-F238E27FC236}">
                <a16:creationId xmlns:a16="http://schemas.microsoft.com/office/drawing/2014/main" id="{7D776D80-F641-4038-A2D4-FC78C1AE97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15" y="-78820"/>
            <a:ext cx="11796585" cy="769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83308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22402-EA46-4E0B-9A69-86AA766B1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DBF3C-7AC0-41EA-82F4-D70FCF248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Nutrient Cycle WS</a:t>
            </a:r>
          </a:p>
          <a:p>
            <a:r>
              <a:rPr lang="en-CA" dirty="0"/>
              <a:t>View remainder of PPT for Nitrogen and Phosphorous Cycles and how to destroy a lake. </a:t>
            </a:r>
          </a:p>
        </p:txBody>
      </p:sp>
    </p:spTree>
    <p:extLst>
      <p:ext uri="{BB962C8B-B14F-4D97-AF65-F5344CB8AC3E}">
        <p14:creationId xmlns:p14="http://schemas.microsoft.com/office/powerpoint/2010/main" val="220018121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9C192-167E-4B1F-AA28-317D3AD91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855971" cy="1325563"/>
          </a:xfrm>
        </p:spPr>
        <p:txBody>
          <a:bodyPr/>
          <a:lstStyle/>
          <a:p>
            <a:r>
              <a:rPr lang="en-US" dirty="0">
                <a:cs typeface="Calibri"/>
              </a:rPr>
              <a:t>Excess nitrogen in lakes causes </a:t>
            </a:r>
            <a:r>
              <a:rPr lang="en-US" b="1" i="1" dirty="0">
                <a:cs typeface="Calibri"/>
              </a:rPr>
              <a:t>Eutrophication</a:t>
            </a:r>
            <a:r>
              <a:rPr lang="en-US" dirty="0">
                <a:cs typeface="Calibri"/>
              </a:rPr>
              <a:t>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CE82F-E57A-44D2-AE9F-0A6CA43C7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5597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dirty="0"/>
              <a:t>overly enriched with nutrients causes excessive algae growth (</a:t>
            </a:r>
            <a:r>
              <a:rPr lang="en-US" dirty="0">
                <a:cs typeface="Calibri"/>
              </a:rPr>
              <a:t>algal bloom)</a:t>
            </a:r>
            <a:r>
              <a:rPr lang="en-CA" dirty="0"/>
              <a:t>. 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2050" name="Picture 2" descr="Image result for lake eutrophication">
            <a:extLst>
              <a:ext uri="{FF2B5EF4-FFF2-40B4-BE49-F238E27FC236}">
                <a16:creationId xmlns:a16="http://schemas.microsoft.com/office/drawing/2014/main" id="{FFECB31E-70F8-46A3-8084-6FB731263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930" y="226205"/>
            <a:ext cx="4705350" cy="626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94090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nutrient cycle in environment">
            <a:extLst>
              <a:ext uri="{FF2B5EF4-FFF2-40B4-BE49-F238E27FC236}">
                <a16:creationId xmlns:a16="http://schemas.microsoft.com/office/drawing/2014/main" id="{DA775659-475F-4A13-BFE8-C2C44476D6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234" y="365614"/>
            <a:ext cx="9048205" cy="638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48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365125"/>
            <a:ext cx="11092543" cy="1325563"/>
          </a:xfrm>
        </p:spPr>
        <p:txBody>
          <a:bodyPr/>
          <a:lstStyle/>
          <a:p>
            <a:r>
              <a:rPr lang="en-US" sz="3600" dirty="0"/>
              <a:t>General Nutrient Cycle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447" y="1825625"/>
            <a:ext cx="4820193" cy="4351338"/>
          </a:xfrm>
        </p:spPr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Where are nutrients stored?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What nutrients are flowing?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What patterns do you see?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Infer the way in which nutrients travel from land to oceans.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Identify the state in which nutrients enter the atmosphere (solid, liquid, gas)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Where is the fastest exchange of nutrients taking place?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How might producers contribute to nutrient cycles?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How might human activities might alter a nutrient cycle?</a:t>
            </a:r>
          </a:p>
          <a:p>
            <a:pPr lvl="0"/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3886" y="418012"/>
            <a:ext cx="7071359" cy="586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10849</TotalTime>
  <Words>3605</Words>
  <Application>Microsoft Office PowerPoint</Application>
  <PresentationFormat>Widescreen</PresentationFormat>
  <Paragraphs>420</Paragraphs>
  <Slides>87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6" baseType="lpstr">
      <vt:lpstr>ＭＳ Ｐゴシック</vt:lpstr>
      <vt:lpstr>Arial</vt:lpstr>
      <vt:lpstr>Arial Black</vt:lpstr>
      <vt:lpstr>Calibri</vt:lpstr>
      <vt:lpstr>Calibri Light</vt:lpstr>
      <vt:lpstr>Comic Sans MS</vt:lpstr>
      <vt:lpstr>Times New Roman</vt:lpstr>
      <vt:lpstr>Wingdings</vt:lpstr>
      <vt:lpstr>Office Theme</vt:lpstr>
      <vt:lpstr>FLOW OF NUTRIENTS THROUGH ECOSYSTEMSS</vt:lpstr>
      <vt:lpstr>Learning Goals</vt:lpstr>
      <vt:lpstr>What are nutrients?</vt:lpstr>
      <vt:lpstr>What are nutrients?</vt:lpstr>
      <vt:lpstr>Nutrient Sources and Stores (Sinks)</vt:lpstr>
      <vt:lpstr>4 elements make up 95% of the body in most organisms</vt:lpstr>
      <vt:lpstr>Five Chemical Elements Necessary for Life:</vt:lpstr>
      <vt:lpstr>Nutrients Flow or Cycle</vt:lpstr>
      <vt:lpstr>General Nutrient Cycle:</vt:lpstr>
      <vt:lpstr>Nutrient Cycles</vt:lpstr>
      <vt:lpstr>Effect of Human Activities on Nutrient Cycles</vt:lpstr>
      <vt:lpstr>Effect of Human Activities on Nutrient Cycles</vt:lpstr>
      <vt:lpstr>Check your understanding</vt:lpstr>
      <vt:lpstr>Five Chemical Elements Necessary for Life:</vt:lpstr>
      <vt:lpstr>WATER CYCLE = ___________________</vt:lpstr>
      <vt:lpstr>WHY IS WATER IMPORTANT?</vt:lpstr>
      <vt:lpstr>WHY IS WATER IMPORTANT?</vt:lpstr>
      <vt:lpstr>WATER CYCLE</vt:lpstr>
      <vt:lpstr>How does Water Cycle?</vt:lpstr>
      <vt:lpstr>PowerPoint Presentation</vt:lpstr>
      <vt:lpstr>PowerPoint Presentation</vt:lpstr>
      <vt:lpstr>PowerPoint Presentation</vt:lpstr>
      <vt:lpstr>WHY IS CARBON IMPORTANT?</vt:lpstr>
      <vt:lpstr>WHY IS CARBON IMPORTANT?</vt:lpstr>
      <vt:lpstr>4 main CARBON reservoirs </vt:lpstr>
      <vt:lpstr>PowerPoint Presentation</vt:lpstr>
      <vt:lpstr>Where does CO2 in atmosphere come from?</vt:lpstr>
      <vt:lpstr>CARBON CYCLE</vt:lpstr>
      <vt:lpstr>Where is Carbon Stored?</vt:lpstr>
      <vt:lpstr>Carbon </vt:lpstr>
      <vt:lpstr>1. Photosynthesis </vt:lpstr>
      <vt:lpstr>2. Cellular respiration</vt:lpstr>
      <vt:lpstr>3. Decomposition</vt:lpstr>
      <vt:lpstr>4. Ocean processes </vt:lpstr>
      <vt:lpstr>5. Volcanic Eruptions</vt:lpstr>
      <vt:lpstr>6. Forest Fires</vt:lpstr>
      <vt:lpstr>PowerPoint Presentation</vt:lpstr>
      <vt:lpstr>Human Activities affect the Carbon Cycle</vt:lpstr>
      <vt:lpstr>PowerPoint Presentation</vt:lpstr>
      <vt:lpstr>PowerPoint Presentation</vt:lpstr>
      <vt:lpstr>Effects of Excess Carbon in the Atmosphere:</vt:lpstr>
      <vt:lpstr>PowerPoint Presentation</vt:lpstr>
      <vt:lpstr>So What? People like warm weather</vt:lpstr>
      <vt:lpstr>PowerPoint Presentation</vt:lpstr>
      <vt:lpstr>Ocean Acidification </vt:lpstr>
      <vt:lpstr>Check your Understanding</vt:lpstr>
      <vt:lpstr>WHY IS NITROGEN IMPORTANT?</vt:lpstr>
      <vt:lpstr>Nitrogen </vt:lpstr>
      <vt:lpstr>79% of the atmosphere is made up of NITROGEN gas (N2)</vt:lpstr>
      <vt:lpstr>Nitrogen Cycle</vt:lpstr>
      <vt:lpstr>PowerPoint Presentation</vt:lpstr>
      <vt:lpstr>PowerPoint Presentation</vt:lpstr>
      <vt:lpstr>PowerPoint Presentation</vt:lpstr>
      <vt:lpstr>PowerPoint Presentation</vt:lpstr>
      <vt:lpstr>Nitrogen Cycle</vt:lpstr>
      <vt:lpstr>PowerPoint Presentation</vt:lpstr>
      <vt:lpstr>PowerPoint Presentation</vt:lpstr>
      <vt:lpstr>Human Activities Affecting Nitrogen Cycle</vt:lpstr>
      <vt:lpstr>3.  Over Fertilization of crops: </vt:lpstr>
      <vt:lpstr>Algal Bloom</vt:lpstr>
      <vt:lpstr>Algal Bloom</vt:lpstr>
      <vt:lpstr>Algal Bloom</vt:lpstr>
      <vt:lpstr>Algal Bloom</vt:lpstr>
      <vt:lpstr>Algal Bloom</vt:lpstr>
      <vt:lpstr>Algal Bloom</vt:lpstr>
      <vt:lpstr>Check your Understanding</vt:lpstr>
      <vt:lpstr>1. Nitrogen Fixation</vt:lpstr>
      <vt:lpstr>1. Nitrogen Fixation</vt:lpstr>
      <vt:lpstr>2. Nitrification </vt:lpstr>
      <vt:lpstr>3. Uptake</vt:lpstr>
      <vt:lpstr>4. Ammonification</vt:lpstr>
      <vt:lpstr>5. Denitrification </vt:lpstr>
      <vt:lpstr>PowerPoint Presentation</vt:lpstr>
      <vt:lpstr>Phosphorous</vt:lpstr>
      <vt:lpstr>How does Phosphorous Cycle?</vt:lpstr>
      <vt:lpstr>PowerPoint Presentation</vt:lpstr>
      <vt:lpstr>Human Activity and Phosphorous Cycle</vt:lpstr>
      <vt:lpstr>PowerPoint Presentation</vt:lpstr>
      <vt:lpstr>Excess Phosphorous</vt:lpstr>
      <vt:lpstr>Check your Understanding</vt:lpstr>
      <vt:lpstr>PowerPoint Presentation</vt:lpstr>
      <vt:lpstr>Extras</vt:lpstr>
      <vt:lpstr>Assignment </vt:lpstr>
      <vt:lpstr>PowerPoint Presentation</vt:lpstr>
      <vt:lpstr>Practice</vt:lpstr>
      <vt:lpstr>Excess nitrogen in lakes causes Eutrophication: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Nutrient Cycles</dc:title>
  <dc:creator>Tammy Wilson</dc:creator>
  <cp:lastModifiedBy>Tammy Wilson</cp:lastModifiedBy>
  <cp:revision>6</cp:revision>
  <dcterms:created xsi:type="dcterms:W3CDTF">2019-04-28T22:55:05Z</dcterms:created>
  <dcterms:modified xsi:type="dcterms:W3CDTF">2023-06-04T04:22:59Z</dcterms:modified>
</cp:coreProperties>
</file>