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72" r:id="rId3"/>
    <p:sldId id="346" r:id="rId4"/>
    <p:sldId id="347" r:id="rId5"/>
    <p:sldId id="348" r:id="rId6"/>
    <p:sldId id="258" r:id="rId7"/>
    <p:sldId id="279" r:id="rId8"/>
    <p:sldId id="301" r:id="rId9"/>
    <p:sldId id="307" r:id="rId10"/>
    <p:sldId id="308" r:id="rId11"/>
    <p:sldId id="362" r:id="rId12"/>
    <p:sldId id="363" r:id="rId13"/>
    <p:sldId id="360" r:id="rId14"/>
    <p:sldId id="356" r:id="rId15"/>
    <p:sldId id="321" r:id="rId16"/>
    <p:sldId id="319" r:id="rId17"/>
    <p:sldId id="322" r:id="rId18"/>
    <p:sldId id="312" r:id="rId19"/>
    <p:sldId id="341" r:id="rId20"/>
    <p:sldId id="351" r:id="rId21"/>
    <p:sldId id="364" r:id="rId22"/>
    <p:sldId id="359" r:id="rId23"/>
    <p:sldId id="336" r:id="rId24"/>
    <p:sldId id="374" r:id="rId25"/>
    <p:sldId id="315" r:id="rId26"/>
    <p:sldId id="316" r:id="rId27"/>
    <p:sldId id="317" r:id="rId28"/>
    <p:sldId id="334" r:id="rId29"/>
    <p:sldId id="335" r:id="rId30"/>
    <p:sldId id="343" r:id="rId31"/>
    <p:sldId id="369" r:id="rId32"/>
    <p:sldId id="370" r:id="rId33"/>
    <p:sldId id="373" r:id="rId34"/>
    <p:sldId id="344" r:id="rId35"/>
    <p:sldId id="355" r:id="rId36"/>
    <p:sldId id="318" r:id="rId37"/>
    <p:sldId id="339" r:id="rId38"/>
    <p:sldId id="332" r:id="rId39"/>
    <p:sldId id="266" r:id="rId40"/>
    <p:sldId id="276" r:id="rId41"/>
    <p:sldId id="281" r:id="rId42"/>
    <p:sldId id="260" r:id="rId43"/>
    <p:sldId id="333" r:id="rId44"/>
    <p:sldId id="342" r:id="rId45"/>
    <p:sldId id="345" r:id="rId46"/>
    <p:sldId id="349" r:id="rId47"/>
    <p:sldId id="350" r:id="rId48"/>
    <p:sldId id="353" r:id="rId49"/>
    <p:sldId id="35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77659-CFF6-4886-8240-6C459C7043C6}" v="2" dt="2023-10-15T20:16:06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7" autoAdjust="0"/>
    <p:restoredTop sz="73098" autoAdjust="0"/>
  </p:normalViewPr>
  <p:slideViewPr>
    <p:cSldViewPr snapToGrid="0">
      <p:cViewPr varScale="1">
        <p:scale>
          <a:sx n="52" d="100"/>
          <a:sy n="52" d="100"/>
        </p:scale>
        <p:origin x="12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14377659-CFF6-4886-8240-6C459C7043C6}"/>
    <pc:docChg chg="custSel addSld modSld sldOrd">
      <pc:chgData name="Tammy Wilson" userId="0392548a-554d-41ce-90db-a9cc305eb12d" providerId="ADAL" clId="{14377659-CFF6-4886-8240-6C459C7043C6}" dt="2023-10-15T20:16:20.901" v="107"/>
      <pc:docMkLst>
        <pc:docMk/>
      </pc:docMkLst>
      <pc:sldChg chg="modSp mod ord">
        <pc:chgData name="Tammy Wilson" userId="0392548a-554d-41ce-90db-a9cc305eb12d" providerId="ADAL" clId="{14377659-CFF6-4886-8240-6C459C7043C6}" dt="2023-10-15T20:16:20.901" v="107"/>
        <pc:sldMkLst>
          <pc:docMk/>
          <pc:sldMk cId="1560660658" sldId="335"/>
        </pc:sldMkLst>
        <pc:spChg chg="mod">
          <ac:chgData name="Tammy Wilson" userId="0392548a-554d-41ce-90db-a9cc305eb12d" providerId="ADAL" clId="{14377659-CFF6-4886-8240-6C459C7043C6}" dt="2023-10-15T20:15:24.554" v="51" actId="207"/>
          <ac:spMkLst>
            <pc:docMk/>
            <pc:sldMk cId="1560660658" sldId="335"/>
            <ac:spMk id="2" creationId="{40F0C4BF-D241-4A60-B3CB-41B73C191C17}"/>
          </ac:spMkLst>
        </pc:spChg>
        <pc:spChg chg="mod">
          <ac:chgData name="Tammy Wilson" userId="0392548a-554d-41ce-90db-a9cc305eb12d" providerId="ADAL" clId="{14377659-CFF6-4886-8240-6C459C7043C6}" dt="2023-10-15T20:16:02.983" v="99" actId="255"/>
          <ac:spMkLst>
            <pc:docMk/>
            <pc:sldMk cId="1560660658" sldId="335"/>
            <ac:spMk id="3" creationId="{917ACA81-21D4-467F-A960-1C7AA8125FB0}"/>
          </ac:spMkLst>
        </pc:spChg>
        <pc:picChg chg="mod">
          <ac:chgData name="Tammy Wilson" userId="0392548a-554d-41ce-90db-a9cc305eb12d" providerId="ADAL" clId="{14377659-CFF6-4886-8240-6C459C7043C6}" dt="2023-10-15T20:16:05.299" v="100" actId="1076"/>
          <ac:picMkLst>
            <pc:docMk/>
            <pc:sldMk cId="1560660658" sldId="335"/>
            <ac:picMk id="7" creationId="{BA6F2573-57B3-4F2D-9501-3F88B2BF848B}"/>
          </ac:picMkLst>
        </pc:picChg>
        <pc:picChg chg="mod">
          <ac:chgData name="Tammy Wilson" userId="0392548a-554d-41ce-90db-a9cc305eb12d" providerId="ADAL" clId="{14377659-CFF6-4886-8240-6C459C7043C6}" dt="2023-10-15T20:16:06.752" v="101" actId="1076"/>
          <ac:picMkLst>
            <pc:docMk/>
            <pc:sldMk cId="1560660658" sldId="335"/>
            <ac:picMk id="20482" creationId="{2C57A585-BC9B-0AC0-DF0B-488D222656CA}"/>
          </ac:picMkLst>
        </pc:picChg>
      </pc:sldChg>
      <pc:sldChg chg="modSp new mod">
        <pc:chgData name="Tammy Wilson" userId="0392548a-554d-41ce-90db-a9cc305eb12d" providerId="ADAL" clId="{14377659-CFF6-4886-8240-6C459C7043C6}" dt="2023-10-15T20:15:41.279" v="95" actId="20577"/>
        <pc:sldMkLst>
          <pc:docMk/>
          <pc:sldMk cId="1538964958" sldId="374"/>
        </pc:sldMkLst>
        <pc:spChg chg="mod">
          <ac:chgData name="Tammy Wilson" userId="0392548a-554d-41ce-90db-a9cc305eb12d" providerId="ADAL" clId="{14377659-CFF6-4886-8240-6C459C7043C6}" dt="2023-10-15T20:15:41.279" v="95" actId="20577"/>
          <ac:spMkLst>
            <pc:docMk/>
            <pc:sldMk cId="1538964958" sldId="374"/>
            <ac:spMk id="2" creationId="{22A2D1DD-8FE7-A94D-D1BD-B1DDE2DF60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A9ACA-ECF4-44BF-A775-807990F54BDA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ABE1E-2FC3-40AA-B35E-BEA827122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7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333333"/>
                </a:solidFill>
                <a:effectLst/>
              </a:rPr>
              <a:t>A mixture is the physical combination (not chemically </a:t>
            </a:r>
            <a:r>
              <a:rPr lang="en-US" sz="1200" dirty="0">
                <a:solidFill>
                  <a:srgbClr val="333333"/>
                </a:solidFill>
              </a:rPr>
              <a:t>joined) </a:t>
            </a:r>
            <a:r>
              <a:rPr lang="en-US" sz="1200" b="0" i="0" dirty="0">
                <a:solidFill>
                  <a:srgbClr val="333333"/>
                </a:solidFill>
                <a:effectLst/>
              </a:rPr>
              <a:t>of two or more substances in which each substance keeps its identity.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ABE1E-2FC3-40AA-B35E-BEA8271220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8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5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3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0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7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4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4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9A2BF-D341-4216-A40E-323689B411ED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2E17F-AAEC-4CC3-B3E9-20629A78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1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TEX38bQ-2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CLASSIFYING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90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E92AC0-037C-4038-A477-B083FBBA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6" name="Picture 2" descr="Image result for pure substances and mixtures">
            <a:extLst>
              <a:ext uri="{FF2B5EF4-FFF2-40B4-BE49-F238E27FC236}">
                <a16:creationId xmlns:a16="http://schemas.microsoft.com/office/drawing/2014/main" id="{4AB477FE-B77E-4D00-89B9-671E7D0C7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4" r="41222" b="302"/>
          <a:stretch/>
        </p:blipFill>
        <p:spPr bwMode="auto">
          <a:xfrm>
            <a:off x="468573" y="1619250"/>
            <a:ext cx="4414836" cy="49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2C7E70-7D6D-4231-99FF-FB06837B3FF1}"/>
              </a:ext>
            </a:extLst>
          </p:cNvPr>
          <p:cNvSpPr/>
          <p:nvPr/>
        </p:nvSpPr>
        <p:spPr>
          <a:xfrm>
            <a:off x="8615363" y="5214938"/>
            <a:ext cx="2257425" cy="1643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000C21-D2E3-4AC6-8322-AE472F17AF23}"/>
              </a:ext>
            </a:extLst>
          </p:cNvPr>
          <p:cNvSpPr/>
          <p:nvPr/>
        </p:nvSpPr>
        <p:spPr>
          <a:xfrm>
            <a:off x="8820151" y="5418817"/>
            <a:ext cx="1557336" cy="14573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DA35D-0334-4BF3-A452-76F2C7CAC3F3}"/>
              </a:ext>
            </a:extLst>
          </p:cNvPr>
          <p:cNvSpPr/>
          <p:nvPr/>
        </p:nvSpPr>
        <p:spPr>
          <a:xfrm>
            <a:off x="3800076" y="4306769"/>
            <a:ext cx="1900736" cy="2559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88D1C-C965-4099-A17F-A5E42DA1F5B0}"/>
              </a:ext>
            </a:extLst>
          </p:cNvPr>
          <p:cNvSpPr txBox="1"/>
          <p:nvPr/>
        </p:nvSpPr>
        <p:spPr>
          <a:xfrm>
            <a:off x="5525311" y="1048495"/>
            <a:ext cx="6666689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A" sz="3600" dirty="0"/>
              <a:t>COMPOUNDS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Made up of </a:t>
            </a:r>
            <a:r>
              <a:rPr lang="en-CA" sz="3600" b="1" u="sng" dirty="0"/>
              <a:t>TWO or MORE different elements chemically bound together </a:t>
            </a:r>
          </a:p>
        </p:txBody>
      </p:sp>
    </p:spTree>
    <p:extLst>
      <p:ext uri="{BB962C8B-B14F-4D97-AF65-F5344CB8AC3E}">
        <p14:creationId xmlns:p14="http://schemas.microsoft.com/office/powerpoint/2010/main" val="355513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E080-5A01-B53F-235C-3C6E9DE3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Atoms, Molecules,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9ABA-0B60-D237-BA38-6E00C8C95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33333"/>
                </a:solidFill>
                <a:effectLst/>
                <a:latin typeface="STIX2"/>
              </a:rPr>
              <a:t>An </a:t>
            </a:r>
            <a:r>
              <a:rPr lang="en-US" b="1" i="1" dirty="0">
                <a:solidFill>
                  <a:srgbClr val="333333"/>
                </a:solidFill>
                <a:effectLst/>
                <a:latin typeface="STIX2"/>
              </a:rPr>
              <a:t>atom</a:t>
            </a:r>
            <a:r>
              <a:rPr lang="en-US" b="0" i="0" dirty="0">
                <a:solidFill>
                  <a:srgbClr val="333333"/>
                </a:solidFill>
                <a:effectLst/>
                <a:latin typeface="STIX2"/>
              </a:rPr>
              <a:t> is the smalles</a:t>
            </a:r>
            <a:r>
              <a:rPr lang="en-US" dirty="0">
                <a:solidFill>
                  <a:srgbClr val="333333"/>
                </a:solidFill>
                <a:latin typeface="STIX2"/>
              </a:rPr>
              <a:t>t unit of an element</a:t>
            </a:r>
            <a:r>
              <a:rPr lang="en-US" b="0" i="0" dirty="0">
                <a:solidFill>
                  <a:srgbClr val="333333"/>
                </a:solidFill>
                <a:effectLst/>
                <a:latin typeface="STIX2"/>
              </a:rPr>
              <a:t>:</a:t>
            </a:r>
          </a:p>
          <a:p>
            <a:endParaRPr lang="en-US" dirty="0">
              <a:solidFill>
                <a:srgbClr val="333333"/>
              </a:solidFill>
              <a:latin typeface="STIX2"/>
            </a:endParaRPr>
          </a:p>
          <a:p>
            <a:endParaRPr lang="en-US" dirty="0">
              <a:solidFill>
                <a:srgbClr val="333333"/>
              </a:solidFill>
              <a:latin typeface="STIX2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STIX2"/>
              </a:rPr>
              <a:t>A </a:t>
            </a:r>
            <a:r>
              <a:rPr lang="en-US" b="1" i="1" dirty="0">
                <a:solidFill>
                  <a:srgbClr val="333333"/>
                </a:solidFill>
                <a:effectLst/>
                <a:latin typeface="STIX2"/>
              </a:rPr>
              <a:t>molecule</a:t>
            </a:r>
            <a:r>
              <a:rPr lang="en-US" b="0" i="0" dirty="0">
                <a:solidFill>
                  <a:srgbClr val="333333"/>
                </a:solidFill>
                <a:effectLst/>
                <a:latin typeface="STIX2"/>
              </a:rPr>
              <a:t> is a substance composed of two or more atoms bonded together. These atoms may be the same or different: </a:t>
            </a:r>
          </a:p>
          <a:p>
            <a:endParaRPr lang="en-US" dirty="0">
              <a:solidFill>
                <a:srgbClr val="333333"/>
              </a:solidFill>
              <a:latin typeface="STIX2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STIX2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STIX2"/>
            </a:endParaRPr>
          </a:p>
          <a:p>
            <a:r>
              <a:rPr lang="en-US" dirty="0">
                <a:solidFill>
                  <a:srgbClr val="333333"/>
                </a:solidFill>
                <a:latin typeface="STIX2"/>
              </a:rPr>
              <a:t>A </a:t>
            </a:r>
            <a:r>
              <a:rPr lang="en-US" b="1" i="1" dirty="0">
                <a:solidFill>
                  <a:srgbClr val="333333"/>
                </a:solidFill>
                <a:latin typeface="STIX2"/>
              </a:rPr>
              <a:t>compound</a:t>
            </a:r>
            <a:r>
              <a:rPr lang="en-US" dirty="0">
                <a:solidFill>
                  <a:srgbClr val="333333"/>
                </a:solidFill>
                <a:latin typeface="STIX2"/>
              </a:rPr>
              <a:t> contains two or more </a:t>
            </a:r>
            <a:r>
              <a:rPr lang="en-US" b="1" i="1" dirty="0">
                <a:solidFill>
                  <a:srgbClr val="333333"/>
                </a:solidFill>
                <a:latin typeface="STIX2"/>
              </a:rPr>
              <a:t>different elements  </a:t>
            </a:r>
            <a:endParaRPr lang="en-US" b="1" i="1" dirty="0">
              <a:solidFill>
                <a:srgbClr val="333333"/>
              </a:solidFill>
              <a:effectLst/>
              <a:latin typeface="STIX2"/>
            </a:endParaRPr>
          </a:p>
          <a:p>
            <a:endParaRPr lang="en-US" b="0" i="0" dirty="0">
              <a:solidFill>
                <a:srgbClr val="333333"/>
              </a:solidFill>
              <a:effectLst/>
              <a:latin typeface="STIX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4968F-0AEE-E3A4-EA96-328802A6B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8" r="39688"/>
          <a:stretch/>
        </p:blipFill>
        <p:spPr>
          <a:xfrm>
            <a:off x="3352800" y="4001294"/>
            <a:ext cx="2743200" cy="1362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49D23E-21AC-400E-45AA-53B48D62B6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5"/>
          <a:stretch/>
        </p:blipFill>
        <p:spPr>
          <a:xfrm>
            <a:off x="8307127" y="1059587"/>
            <a:ext cx="1472977" cy="1612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DC68B8-D2CC-33E4-93E8-D72D18F8F4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55" r="39688"/>
          <a:stretch/>
        </p:blipFill>
        <p:spPr>
          <a:xfrm>
            <a:off x="9780104" y="5130800"/>
            <a:ext cx="1318591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7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1DBA6-9C33-0D1A-8B77-1EA8C058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46" y="1732307"/>
            <a:ext cx="10555708" cy="33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1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B0B1-EB78-CB91-565F-72AE128B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 is a compound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E935B-C1E5-503F-D656-A56E0DC6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0500" cy="43513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Salt is a compound</a:t>
            </a:r>
          </a:p>
          <a:p>
            <a:r>
              <a:rPr lang="en-US" dirty="0">
                <a:solidFill>
                  <a:schemeClr val="accent1"/>
                </a:solidFill>
              </a:rPr>
              <a:t>Chemical formula is NaCl – a combination of sodium (Na) and chlorine (Cl)</a:t>
            </a:r>
          </a:p>
          <a:p>
            <a:r>
              <a:rPr lang="en-US" dirty="0">
                <a:solidFill>
                  <a:schemeClr val="accent1"/>
                </a:solidFill>
              </a:rPr>
              <a:t>They are chemically combined</a:t>
            </a:r>
          </a:p>
        </p:txBody>
      </p:sp>
      <p:pic>
        <p:nvPicPr>
          <p:cNvPr id="14338" name="Picture 2" descr="DNA&amp;RNA Universe 𝕏 on X: &quot;True story 😁 #sodium #chlorine ...">
            <a:extLst>
              <a:ext uri="{FF2B5EF4-FFF2-40B4-BE49-F238E27FC236}">
                <a16:creationId xmlns:a16="http://schemas.microsoft.com/office/drawing/2014/main" id="{29747DE4-2F09-2D2C-3867-CD6E31B9D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822960"/>
            <a:ext cx="6172200" cy="586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4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E92AC0-037C-4038-A477-B083FBBA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2C7E70-7D6D-4231-99FF-FB06837B3FF1}"/>
              </a:ext>
            </a:extLst>
          </p:cNvPr>
          <p:cNvSpPr/>
          <p:nvPr/>
        </p:nvSpPr>
        <p:spPr>
          <a:xfrm>
            <a:off x="8615363" y="5214938"/>
            <a:ext cx="2257425" cy="1643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000C21-D2E3-4AC6-8322-AE472F17AF23}"/>
              </a:ext>
            </a:extLst>
          </p:cNvPr>
          <p:cNvSpPr/>
          <p:nvPr/>
        </p:nvSpPr>
        <p:spPr>
          <a:xfrm>
            <a:off x="8820151" y="5418817"/>
            <a:ext cx="1557336" cy="14573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DA35D-0334-4BF3-A452-76F2C7CAC3F3}"/>
              </a:ext>
            </a:extLst>
          </p:cNvPr>
          <p:cNvSpPr/>
          <p:nvPr/>
        </p:nvSpPr>
        <p:spPr>
          <a:xfrm>
            <a:off x="3800076" y="4306769"/>
            <a:ext cx="1900736" cy="2559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288D1C-C965-4099-A17F-A5E42DA1F5B0}"/>
              </a:ext>
            </a:extLst>
          </p:cNvPr>
          <p:cNvSpPr txBox="1"/>
          <p:nvPr/>
        </p:nvSpPr>
        <p:spPr>
          <a:xfrm>
            <a:off x="357809" y="566678"/>
            <a:ext cx="4943061" cy="61863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A" sz="3600" dirty="0"/>
              <a:t>COMPOUNDS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Because compounds are made of different elements, they can be broken down using </a:t>
            </a:r>
            <a:r>
              <a:rPr lang="en-US" sz="3600" b="1" u="sng" dirty="0"/>
              <a:t>ENERGY</a:t>
            </a:r>
            <a:r>
              <a:rPr lang="en-US" sz="3600" b="1" dirty="0"/>
              <a:t> </a:t>
            </a:r>
            <a:r>
              <a:rPr lang="en-US" sz="3600" dirty="0"/>
              <a:t>like </a:t>
            </a:r>
            <a:r>
              <a:rPr lang="en-US" sz="3600" i="1" dirty="0"/>
              <a:t>heat </a:t>
            </a:r>
            <a:r>
              <a:rPr lang="en-US" sz="3600" dirty="0"/>
              <a:t>or </a:t>
            </a:r>
            <a:r>
              <a:rPr lang="en-US" sz="3600" i="1" dirty="0"/>
              <a:t>electricity.</a:t>
            </a:r>
            <a:r>
              <a:rPr lang="en-US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energy is needed to break the chemical bonds between elements.  </a:t>
            </a:r>
            <a:endParaRPr lang="en-CA" sz="3600" dirty="0">
              <a:cs typeface="Calibri"/>
            </a:endParaRPr>
          </a:p>
        </p:txBody>
      </p:sp>
      <p:pic>
        <p:nvPicPr>
          <p:cNvPr id="8194" name="Picture 2" descr="Water decomposition chemical reaction. Vector illustration of water  splitting into hydrogen and oxygen. Stock Vector | Adobe Stock">
            <a:extLst>
              <a:ext uri="{FF2B5EF4-FFF2-40B4-BE49-F238E27FC236}">
                <a16:creationId xmlns:a16="http://schemas.microsoft.com/office/drawing/2014/main" id="{592A5D2B-790E-9369-ECBE-8D7CFE158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 r="7476"/>
          <a:stretch/>
        </p:blipFill>
        <p:spPr bwMode="auto">
          <a:xfrm>
            <a:off x="7273073" y="493999"/>
            <a:ext cx="3599715" cy="18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2193C4-BBC7-E4DD-0DCD-04296F7A3A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43" r="18290" b="18584"/>
          <a:stretch/>
        </p:blipFill>
        <p:spPr>
          <a:xfrm>
            <a:off x="7273073" y="2573405"/>
            <a:ext cx="3599715" cy="39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9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7CCCD-5503-4653-A67C-7A9273F4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the difference between elements and compounds?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2185F-1CAB-4179-99AC-CE7A5E3C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41" y="1825625"/>
            <a:ext cx="10735159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Elements </a:t>
            </a:r>
            <a:r>
              <a:rPr lang="en-US" sz="3600" b="1" u="sng" dirty="0">
                <a:solidFill>
                  <a:schemeClr val="accent1"/>
                </a:solidFill>
              </a:rPr>
              <a:t>cannot</a:t>
            </a:r>
            <a:r>
              <a:rPr lang="en-US" sz="3600" dirty="0">
                <a:solidFill>
                  <a:schemeClr val="accent1"/>
                </a:solidFill>
              </a:rPr>
              <a:t> be broken down into anything simpler by </a:t>
            </a:r>
            <a:r>
              <a:rPr lang="en-US" sz="3600" b="1" dirty="0">
                <a:solidFill>
                  <a:schemeClr val="accent1"/>
                </a:solidFill>
              </a:rPr>
              <a:t>ANY</a:t>
            </a:r>
            <a:r>
              <a:rPr lang="en-US" sz="3600" dirty="0">
                <a:solidFill>
                  <a:schemeClr val="accent1"/>
                </a:solidFill>
              </a:rPr>
              <a:t> means. </a:t>
            </a:r>
          </a:p>
          <a:p>
            <a:r>
              <a:rPr lang="en-CA" sz="3600" dirty="0">
                <a:solidFill>
                  <a:schemeClr val="accent1"/>
                </a:solidFill>
                <a:cs typeface="Calibri"/>
              </a:rPr>
              <a:t>One type of atom.</a:t>
            </a:r>
          </a:p>
          <a:p>
            <a:endParaRPr lang="en-US" sz="3600" dirty="0">
              <a:solidFill>
                <a:schemeClr val="accent1"/>
              </a:solidFill>
              <a:cs typeface="Calibri"/>
            </a:endParaRPr>
          </a:p>
          <a:p>
            <a:r>
              <a:rPr lang="en-US" sz="3600" dirty="0">
                <a:solidFill>
                  <a:schemeClr val="accent1"/>
                </a:solidFill>
              </a:rPr>
              <a:t>Compounds </a:t>
            </a:r>
            <a:r>
              <a:rPr lang="en-US" sz="3600" b="1" dirty="0">
                <a:solidFill>
                  <a:schemeClr val="accent1"/>
                </a:solidFill>
              </a:rPr>
              <a:t>can be broken down </a:t>
            </a:r>
            <a:r>
              <a:rPr lang="en-US" sz="3600" dirty="0">
                <a:solidFill>
                  <a:schemeClr val="accent1"/>
                </a:solidFill>
              </a:rPr>
              <a:t>into simpler units using </a:t>
            </a:r>
            <a:r>
              <a:rPr lang="en-US" sz="3600" b="1" u="sng" dirty="0">
                <a:solidFill>
                  <a:schemeClr val="accent1"/>
                </a:solidFill>
              </a:rPr>
              <a:t>ENERGY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chemeClr val="accent1"/>
                </a:solidFill>
              </a:rPr>
              <a:t>like </a:t>
            </a:r>
            <a:r>
              <a:rPr lang="en-US" sz="3600" b="1" u="sng" dirty="0">
                <a:solidFill>
                  <a:schemeClr val="accent1"/>
                </a:solidFill>
              </a:rPr>
              <a:t>heat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dirty="0">
                <a:solidFill>
                  <a:schemeClr val="accent1"/>
                </a:solidFill>
              </a:rPr>
              <a:t>or </a:t>
            </a:r>
            <a:r>
              <a:rPr lang="en-US" sz="3600" b="1" dirty="0">
                <a:solidFill>
                  <a:schemeClr val="accent1"/>
                </a:solidFill>
              </a:rPr>
              <a:t>electricity </a:t>
            </a:r>
            <a:r>
              <a:rPr lang="en-US" sz="3600" dirty="0">
                <a:solidFill>
                  <a:schemeClr val="accent1"/>
                </a:solidFill>
              </a:rPr>
              <a:t>(to break the chemical bonds between elements).  </a:t>
            </a:r>
            <a:endParaRPr lang="en-CA" sz="3600" dirty="0">
              <a:solidFill>
                <a:schemeClr val="accent1"/>
              </a:solidFill>
              <a:cs typeface="Calibri"/>
            </a:endParaRPr>
          </a:p>
          <a:p>
            <a:r>
              <a:rPr lang="en-CA" sz="3600" dirty="0" err="1">
                <a:solidFill>
                  <a:schemeClr val="accent1"/>
                </a:solidFill>
              </a:rPr>
              <a:t>Eg.</a:t>
            </a:r>
            <a:r>
              <a:rPr lang="en-CA" sz="3600" dirty="0">
                <a:solidFill>
                  <a:schemeClr val="accent1"/>
                </a:solidFill>
              </a:rPr>
              <a:t> Water can be broken down into hydrogen and oxygen from water </a:t>
            </a:r>
            <a:endParaRPr lang="en-CA" sz="3600" dirty="0">
              <a:solidFill>
                <a:schemeClr val="accent1"/>
              </a:solidFill>
              <a:cs typeface="Calibri"/>
            </a:endParaRPr>
          </a:p>
          <a:p>
            <a:pPr lvl="0"/>
            <a:r>
              <a:rPr lang="en-CA" sz="3600" dirty="0"/>
              <a:t>video</a:t>
            </a:r>
            <a:r>
              <a:rPr lang="en-CA" sz="3000" dirty="0"/>
              <a:t>:    </a:t>
            </a:r>
            <a:r>
              <a:rPr lang="en-US" sz="3000" u="sng" dirty="0">
                <a:hlinkClick r:id="rId2"/>
              </a:rPr>
              <a:t>http://www.youtube.com/watch?v=OTEX38bQ-2w</a:t>
            </a:r>
            <a:r>
              <a:rPr lang="en-US" sz="3000" dirty="0"/>
              <a:t>      </a:t>
            </a:r>
            <a:endParaRPr lang="en-CA" sz="3000" dirty="0">
              <a:cs typeface="Calibri"/>
            </a:endParaRP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728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</a:t>
            </a:r>
          </a:p>
        </p:txBody>
      </p:sp>
      <p:pic>
        <p:nvPicPr>
          <p:cNvPr id="5" name="Picture 2" descr="Image result for pure substances and mixtures">
            <a:extLst>
              <a:ext uri="{FF2B5EF4-FFF2-40B4-BE49-F238E27FC236}">
                <a16:creationId xmlns:a16="http://schemas.microsoft.com/office/drawing/2014/main" id="{D2E0DDF9-3078-4E94-8E69-F02DBB7EB7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25"/>
          <a:stretch/>
        </p:blipFill>
        <p:spPr bwMode="auto">
          <a:xfrm>
            <a:off x="-496108" y="1690688"/>
            <a:ext cx="12688108" cy="38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4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409D-6003-4587-A0F8-5BB5D18AB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/>
              <a:t>MIXTURES </a:t>
            </a:r>
            <a:r>
              <a:rPr lang="en-CA" dirty="0"/>
              <a:t>(are NOT pure substances)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E26D-F174-4706-A136-41EC04DA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0" i="0" dirty="0">
                <a:solidFill>
                  <a:srgbClr val="333333"/>
                </a:solidFill>
                <a:effectLst/>
              </a:rPr>
              <a:t> Mixtures contain two or more pure substances NOT </a:t>
            </a:r>
            <a:r>
              <a:rPr lang="en-US" sz="3600" b="1" i="0" u="sng" dirty="0">
                <a:solidFill>
                  <a:srgbClr val="333333"/>
                </a:solidFill>
                <a:effectLst/>
              </a:rPr>
              <a:t>chemically bound </a:t>
            </a:r>
            <a:r>
              <a:rPr lang="en-US" sz="3600" b="0" i="0" dirty="0">
                <a:solidFill>
                  <a:srgbClr val="333333"/>
                </a:solidFill>
                <a:effectLst/>
              </a:rPr>
              <a:t>together. </a:t>
            </a:r>
          </a:p>
          <a:p>
            <a:r>
              <a:rPr lang="en-US" sz="3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CA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be separated based on their </a:t>
            </a:r>
            <a:r>
              <a:rPr lang="en-CA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physical properties</a:t>
            </a:r>
            <a:r>
              <a:rPr lang="en-CA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CA" sz="36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without needing energy</a:t>
            </a:r>
            <a:endParaRPr lang="en-CA" sz="3600" i="1" dirty="0">
              <a:solidFill>
                <a:srgbClr val="FF0000"/>
              </a:solidFill>
              <a:cs typeface="Calibri"/>
            </a:endParaRPr>
          </a:p>
          <a:p>
            <a:endParaRPr lang="en-CA" dirty="0"/>
          </a:p>
        </p:txBody>
      </p:sp>
      <p:pic>
        <p:nvPicPr>
          <p:cNvPr id="5" name="Picture 2" descr="Image result for pure substances and mixtures">
            <a:extLst>
              <a:ext uri="{FF2B5EF4-FFF2-40B4-BE49-F238E27FC236}">
                <a16:creationId xmlns:a16="http://schemas.microsoft.com/office/drawing/2014/main" id="{D71368D3-096B-4455-BA57-A69022BDC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8" b="51038"/>
          <a:stretch/>
        </p:blipFill>
        <p:spPr bwMode="auto">
          <a:xfrm>
            <a:off x="5799841" y="4046482"/>
            <a:ext cx="6544025" cy="213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7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29F8-9745-4FF9-8185-A8C6F634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Homogeneous Mixtures </a:t>
            </a:r>
          </a:p>
        </p:txBody>
      </p:sp>
      <p:pic>
        <p:nvPicPr>
          <p:cNvPr id="4" name="Picture 2" descr="Image result for pure substances and mixtures">
            <a:extLst>
              <a:ext uri="{FF2B5EF4-FFF2-40B4-BE49-F238E27FC236}">
                <a16:creationId xmlns:a16="http://schemas.microsoft.com/office/drawing/2014/main" id="{8E09EBC2-9BCF-40E9-BF11-ACCFDA9F36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2" t="814" r="82" b="302"/>
          <a:stretch/>
        </p:blipFill>
        <p:spPr bwMode="auto">
          <a:xfrm>
            <a:off x="6836528" y="697495"/>
            <a:ext cx="5355644" cy="55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2C23F2-F682-4B3A-9FE4-A7CC902F3909}"/>
              </a:ext>
            </a:extLst>
          </p:cNvPr>
          <p:cNvSpPr/>
          <p:nvPr/>
        </p:nvSpPr>
        <p:spPr>
          <a:xfrm>
            <a:off x="5401479" y="3128514"/>
            <a:ext cx="2611306" cy="298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6F1C9-41B8-46DE-BA9F-85988FE5E3A5}"/>
              </a:ext>
            </a:extLst>
          </p:cNvPr>
          <p:cNvSpPr txBox="1"/>
          <p:nvPr/>
        </p:nvSpPr>
        <p:spPr>
          <a:xfrm>
            <a:off x="553616" y="1437455"/>
            <a:ext cx="7302760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en-CA" sz="3600" dirty="0"/>
              <a:t>“</a:t>
            </a:r>
            <a:r>
              <a:rPr lang="en-CA" sz="3600" i="1" dirty="0">
                <a:solidFill>
                  <a:srgbClr val="FF0000"/>
                </a:solidFill>
              </a:rPr>
              <a:t>Homo</a:t>
            </a:r>
            <a:r>
              <a:rPr lang="en-CA" sz="3600" dirty="0"/>
              <a:t>-” means “</a:t>
            </a:r>
            <a:r>
              <a:rPr lang="en-CA" sz="3600" b="1" u="sng" dirty="0"/>
              <a:t>same</a:t>
            </a:r>
            <a:r>
              <a:rPr lang="en-CA" sz="3600" dirty="0"/>
              <a:t>”.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accent1"/>
                </a:solidFill>
              </a:rPr>
              <a:t>Looks same throughout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CA" sz="3600" dirty="0">
                <a:solidFill>
                  <a:schemeClr val="accent1"/>
                </a:solidFill>
              </a:rPr>
              <a:t>Properties are same throughout</a:t>
            </a:r>
            <a:r>
              <a:rPr lang="en-CA" sz="3600" dirty="0"/>
              <a:t>.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CA" sz="3600" dirty="0"/>
              <a:t>The components are </a:t>
            </a:r>
            <a:r>
              <a:rPr lang="en-CA" sz="3600" b="1" u="sng" dirty="0"/>
              <a:t>indistinguishable</a:t>
            </a:r>
            <a:r>
              <a:rPr lang="en-CA" sz="3600" dirty="0"/>
              <a:t> from each other (can’t tell them apart) because they are </a:t>
            </a:r>
            <a:r>
              <a:rPr lang="en-CA" sz="3600" i="1" dirty="0"/>
              <a:t>microscopic (</a:t>
            </a:r>
            <a:r>
              <a:rPr lang="en-CA" sz="3600" dirty="0"/>
              <a:t>too small to see with human eye</a:t>
            </a:r>
            <a:r>
              <a:rPr lang="en-CA" sz="3600" i="1" dirty="0"/>
              <a:t>)</a:t>
            </a:r>
            <a:r>
              <a:rPr lang="en-CA" sz="3600" dirty="0"/>
              <a:t>.</a:t>
            </a:r>
            <a:endParaRPr lang="en-CA" sz="3600" dirty="0">
              <a:cs typeface="Calibri"/>
            </a:endParaRP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CA" sz="3600" i="1" dirty="0">
                <a:cs typeface="Calibri"/>
              </a:rPr>
              <a:t>Can be solid, liquid, gas</a:t>
            </a:r>
            <a:endParaRPr lang="en-CA" sz="2800" dirty="0">
              <a:cs typeface="Calibri"/>
            </a:endParaRPr>
          </a:p>
          <a:p>
            <a:endParaRPr lang="en-CA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273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0131-6F3B-422E-9B35-0D3117FB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Homogeneous Mixtures in liquid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3415-17F1-4BC9-80F2-F57DF421D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/>
              <a:t>Honey and Tea</a:t>
            </a:r>
            <a:r>
              <a:rPr lang="en-US" sz="3600" dirty="0"/>
              <a:t>, 			coffee and cream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0" name="Picture 2" descr="A Guide to Different Types of Tea">
            <a:extLst>
              <a:ext uri="{FF2B5EF4-FFF2-40B4-BE49-F238E27FC236}">
                <a16:creationId xmlns:a16="http://schemas.microsoft.com/office/drawing/2014/main" id="{A85373C4-C622-A8F6-6E19-B57DBECE7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085134"/>
            <a:ext cx="3694043" cy="246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avy Cream vs. Half-and-Half vs. Coffee Creamer">
            <a:extLst>
              <a:ext uri="{FF2B5EF4-FFF2-40B4-BE49-F238E27FC236}">
                <a16:creationId xmlns:a16="http://schemas.microsoft.com/office/drawing/2014/main" id="{078B5412-91D6-E780-0ACC-36FF166EE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0"/>
          <a:stretch/>
        </p:blipFill>
        <p:spPr bwMode="auto">
          <a:xfrm>
            <a:off x="6157078" y="3015145"/>
            <a:ext cx="3571886" cy="294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72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504B-0243-1A3E-3021-BA9B589E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CC6D-C8C7-A9B4-DCF9-8BB547C3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2800" dirty="0">
                <a:cs typeface="Calibri"/>
              </a:rPr>
              <a:t>Atom, molecule, compound</a:t>
            </a:r>
          </a:p>
          <a:p>
            <a:pPr>
              <a:buNone/>
            </a:pPr>
            <a:r>
              <a:rPr lang="en-CA" dirty="0">
                <a:cs typeface="Calibri"/>
              </a:rPr>
              <a:t>Pure substance</a:t>
            </a:r>
          </a:p>
          <a:p>
            <a:pPr>
              <a:buNone/>
            </a:pPr>
            <a:r>
              <a:rPr lang="en-CA" sz="2800" dirty="0">
                <a:cs typeface="Calibri"/>
              </a:rPr>
              <a:t>Homogeneous, </a:t>
            </a:r>
          </a:p>
          <a:p>
            <a:pPr>
              <a:buNone/>
            </a:pPr>
            <a:r>
              <a:rPr lang="en-CA" sz="2800" dirty="0">
                <a:cs typeface="Calibri"/>
              </a:rPr>
              <a:t>heterogeneous</a:t>
            </a:r>
          </a:p>
          <a:p>
            <a:pPr marL="0" indent="0">
              <a:buNone/>
            </a:pPr>
            <a:r>
              <a:rPr lang="en-CA" sz="2800" dirty="0">
                <a:cs typeface="Calibri"/>
              </a:rPr>
              <a:t>Solute, solvent, solution</a:t>
            </a:r>
          </a:p>
          <a:p>
            <a:pPr marL="0" indent="0">
              <a:buNone/>
            </a:pPr>
            <a:r>
              <a:rPr lang="en-CA" dirty="0">
                <a:cs typeface="Calibri"/>
              </a:rPr>
              <a:t>Colloid</a:t>
            </a:r>
          </a:p>
          <a:p>
            <a:pPr marL="0" indent="0">
              <a:buNone/>
            </a:pPr>
            <a:r>
              <a:rPr lang="en-CA" sz="2800" dirty="0">
                <a:cs typeface="Calibri"/>
              </a:rPr>
              <a:t>Mechanical mixture</a:t>
            </a:r>
          </a:p>
          <a:p>
            <a:pPr marL="0" indent="0">
              <a:buNone/>
            </a:pPr>
            <a:r>
              <a:rPr lang="en-CA" dirty="0">
                <a:cs typeface="Calibri"/>
              </a:rPr>
              <a:t>suspension</a:t>
            </a:r>
            <a:endParaRPr lang="en-CA" sz="28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0131-6F3B-422E-9B35-0D3117FB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Mixtures in Gas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3415-17F1-4BC9-80F2-F57DF421D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Air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1"/>
                </a:solidFill>
              </a:rPr>
              <a:t>is a mixture of gasses: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oxygen,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nitrogen,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argon,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carbon dioxide, </a:t>
            </a:r>
          </a:p>
          <a:p>
            <a:r>
              <a:rPr lang="en-US" sz="3600" dirty="0" err="1">
                <a:solidFill>
                  <a:schemeClr val="accent1"/>
                </a:solidFill>
              </a:rPr>
              <a:t>etc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8C50F-1927-8438-B3F5-919F65F43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848" y="2395331"/>
            <a:ext cx="5973952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21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37B87-B930-5167-C4A4-E66469376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Homogeneous Mixture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2F309-C968-2F27-96A2-D01D564A5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0" u="sng" dirty="0">
                <a:solidFill>
                  <a:srgbClr val="202124"/>
                </a:solidFill>
                <a:effectLst/>
                <a:latin typeface="Google Sans"/>
              </a:rPr>
              <a:t>Chocolate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US" b="0" i="0" dirty="0">
                <a:solidFill>
                  <a:schemeClr val="accent1"/>
                </a:solidFill>
                <a:effectLst/>
                <a:latin typeface="Google Sans"/>
              </a:rPr>
              <a:t>is a solid mixture. 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Google Sans"/>
              </a:rPr>
              <a:t>cacao powder, 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Google Sans"/>
              </a:rPr>
              <a:t>cocoa butter, 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  <a:latin typeface="Google Sans"/>
              </a:rPr>
              <a:t>sugar;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386" name="Picture 2" descr="How To Make Chocolate (3 Ingredients) - Elavegan">
            <a:extLst>
              <a:ext uri="{FF2B5EF4-FFF2-40B4-BE49-F238E27FC236}">
                <a16:creationId xmlns:a16="http://schemas.microsoft.com/office/drawing/2014/main" id="{DC5569A9-D3A3-336F-D221-B5724C9B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24" y="238518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0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5D8E-37C2-4B29-8229-2C9F0256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Homogeneous Mixtures: </a:t>
            </a:r>
            <a:r>
              <a:rPr lang="en-US" b="1" dirty="0">
                <a:cs typeface="Calibri Light"/>
              </a:rPr>
              <a:t>Solutions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340C-F6E3-4E4E-AAE4-AEB642E33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018" y="178327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Particles </a:t>
            </a:r>
            <a:r>
              <a:rPr lang="en-US" sz="3200" b="1" dirty="0">
                <a:cs typeface="Calibri"/>
              </a:rPr>
              <a:t>DO NOT </a:t>
            </a:r>
            <a:r>
              <a:rPr lang="en-US" sz="3200" b="1" u="sng" dirty="0">
                <a:cs typeface="Calibri"/>
              </a:rPr>
              <a:t>settle out</a:t>
            </a:r>
          </a:p>
          <a:p>
            <a:r>
              <a:rPr lang="en-US" sz="3200" b="1" dirty="0">
                <a:cs typeface="Calibri"/>
              </a:rPr>
              <a:t>Solutions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>
                <a:solidFill>
                  <a:schemeClr val="accent1"/>
                </a:solidFill>
                <a:cs typeface="Calibri"/>
              </a:rPr>
              <a:t>contain particles that are &lt; 2 nm </a:t>
            </a:r>
          </a:p>
          <a:p>
            <a:r>
              <a:rPr lang="en-US" sz="3200" dirty="0" err="1">
                <a:cs typeface="Calibri"/>
              </a:rPr>
              <a:t>Eg.</a:t>
            </a:r>
            <a:r>
              <a:rPr lang="en-US" sz="3200" dirty="0">
                <a:cs typeface="Calibri"/>
              </a:rPr>
              <a:t> </a:t>
            </a:r>
            <a:r>
              <a:rPr lang="en-US" sz="3200" b="1" u="sng" dirty="0">
                <a:cs typeface="Calibri"/>
              </a:rPr>
              <a:t>Sugar dissolved in water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95D4B4-79DB-4E79-A244-C3C0170C4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73" t="72760" r="34703" b="12572"/>
          <a:stretch/>
        </p:blipFill>
        <p:spPr>
          <a:xfrm>
            <a:off x="1655094" y="3513326"/>
            <a:ext cx="2715638" cy="2790318"/>
          </a:xfrm>
          <a:prstGeom prst="rect">
            <a:avLst/>
          </a:prstGeom>
        </p:spPr>
      </p:pic>
      <p:pic>
        <p:nvPicPr>
          <p:cNvPr id="11266" name="Picture 2" descr="Ch. 14.1, 14.3and 7 Test Flashcards Flashcards | Quizlet">
            <a:extLst>
              <a:ext uri="{FF2B5EF4-FFF2-40B4-BE49-F238E27FC236}">
                <a16:creationId xmlns:a16="http://schemas.microsoft.com/office/drawing/2014/main" id="{9F3C8BB4-07A0-CB0A-AC99-0DE3F6A0A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33" b="12591"/>
          <a:stretch/>
        </p:blipFill>
        <p:spPr bwMode="auto">
          <a:xfrm>
            <a:off x="9240493" y="2437892"/>
            <a:ext cx="1702489" cy="36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9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5D8E-37C2-4B29-8229-2C9F0256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Homogeneous Mixtures: </a:t>
            </a:r>
            <a:r>
              <a:rPr lang="en-US" b="1" dirty="0">
                <a:cs typeface="Calibri Light"/>
              </a:rPr>
              <a:t>Solutions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340C-F6E3-4E4E-AAE4-AEB642E33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018" y="178327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 b="1" u="sng" dirty="0">
                <a:cs typeface="Calibri"/>
              </a:rPr>
              <a:t>Solute</a:t>
            </a:r>
            <a:r>
              <a:rPr lang="en-US" sz="4400" b="1" dirty="0">
                <a:cs typeface="Calibri"/>
              </a:rPr>
              <a:t> + </a:t>
            </a:r>
            <a:r>
              <a:rPr lang="en-US" sz="4400" b="1" u="sng" dirty="0">
                <a:cs typeface="Calibri"/>
              </a:rPr>
              <a:t>solvent</a:t>
            </a:r>
            <a:r>
              <a:rPr lang="en-US" sz="4400" b="1" dirty="0">
                <a:cs typeface="Calibri"/>
              </a:rPr>
              <a:t> </a:t>
            </a:r>
            <a:r>
              <a:rPr lang="en-US" sz="4400" dirty="0">
                <a:cs typeface="Calibri"/>
              </a:rPr>
              <a:t>= Solution 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28C8B78-A757-418E-AADB-B7D89922A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252" y="4672013"/>
            <a:ext cx="5729748" cy="2147603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95D4B4-79DB-4E79-A244-C3C0170C4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73" t="72760" r="34703" b="12572"/>
          <a:stretch/>
        </p:blipFill>
        <p:spPr>
          <a:xfrm>
            <a:off x="9048980" y="166367"/>
            <a:ext cx="2715638" cy="2790318"/>
          </a:xfrm>
          <a:prstGeom prst="rect">
            <a:avLst/>
          </a:prstGeom>
        </p:spPr>
      </p:pic>
      <p:pic>
        <p:nvPicPr>
          <p:cNvPr id="11268" name="Picture 4" descr="Colloids | Overview, Types &amp; Examples - Video &amp; Lesson Transcript |  Study.com">
            <a:extLst>
              <a:ext uri="{FF2B5EF4-FFF2-40B4-BE49-F238E27FC236}">
                <a16:creationId xmlns:a16="http://schemas.microsoft.com/office/drawing/2014/main" id="{82C93A91-86B3-E64E-3B0B-40485459A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1" y="2748075"/>
            <a:ext cx="4637801" cy="40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986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D1DD-8FE7-A94D-D1BD-B1DDE2DF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Colloids – Moved to Heterogenous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4E705-2748-48D9-37CF-F569B2D87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64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C179-3170-47D6-85B9-97E7B29B6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Homogeneous Mixtures</a:t>
            </a:r>
          </a:p>
        </p:txBody>
      </p:sp>
      <p:pic>
        <p:nvPicPr>
          <p:cNvPr id="23554" name="Picture 2" descr="Image result for homogeneous mixture examples">
            <a:extLst>
              <a:ext uri="{FF2B5EF4-FFF2-40B4-BE49-F238E27FC236}">
                <a16:creationId xmlns:a16="http://schemas.microsoft.com/office/drawing/2014/main" id="{DA0F3844-FC4C-440C-A408-3F67138C65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36410"/>
          <a:stretch/>
        </p:blipFill>
        <p:spPr bwMode="auto">
          <a:xfrm>
            <a:off x="1443789" y="1443789"/>
            <a:ext cx="9530362" cy="525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05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29F8-9745-4FF9-8185-A8C6F634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365125"/>
            <a:ext cx="11064240" cy="1325563"/>
          </a:xfrm>
        </p:spPr>
        <p:txBody>
          <a:bodyPr/>
          <a:lstStyle/>
          <a:p>
            <a:r>
              <a:rPr lang="en-CA" b="1" dirty="0"/>
              <a:t>Heterogeneous (Mechanical) Mixtures:</a:t>
            </a:r>
            <a:r>
              <a:rPr lang="en-CA" dirty="0"/>
              <a:t> </a:t>
            </a:r>
          </a:p>
        </p:txBody>
      </p:sp>
      <p:pic>
        <p:nvPicPr>
          <p:cNvPr id="4" name="Picture 2" descr="Image result for pure substances and mixtures">
            <a:extLst>
              <a:ext uri="{FF2B5EF4-FFF2-40B4-BE49-F238E27FC236}">
                <a16:creationId xmlns:a16="http://schemas.microsoft.com/office/drawing/2014/main" id="{8E09EBC2-9BCF-40E9-BF11-ACCFDA9F36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2" t="814" r="82" b="302"/>
          <a:stretch/>
        </p:blipFill>
        <p:spPr bwMode="auto">
          <a:xfrm>
            <a:off x="6704445" y="1349777"/>
            <a:ext cx="5355644" cy="55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2C23F2-F682-4B3A-9FE4-A7CC902F3909}"/>
              </a:ext>
            </a:extLst>
          </p:cNvPr>
          <p:cNvSpPr/>
          <p:nvPr/>
        </p:nvSpPr>
        <p:spPr>
          <a:xfrm>
            <a:off x="5151918" y="3869141"/>
            <a:ext cx="2611306" cy="2988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6F1C9-41B8-46DE-BA9F-85988FE5E3A5}"/>
              </a:ext>
            </a:extLst>
          </p:cNvPr>
          <p:cNvSpPr txBox="1"/>
          <p:nvPr/>
        </p:nvSpPr>
        <p:spPr>
          <a:xfrm>
            <a:off x="289560" y="1360955"/>
            <a:ext cx="7355981" cy="50629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A" sz="3600" i="1" dirty="0">
                <a:solidFill>
                  <a:srgbClr val="FF0000"/>
                </a:solidFill>
                <a:cs typeface="Calibri"/>
              </a:rPr>
              <a:t>“Hetero” </a:t>
            </a:r>
            <a:r>
              <a:rPr lang="en-CA" sz="3600" dirty="0">
                <a:cs typeface="Calibri"/>
              </a:rPr>
              <a:t>means </a:t>
            </a:r>
            <a:r>
              <a:rPr lang="en-CA" sz="3600" b="1" i="1" u="sng" dirty="0">
                <a:solidFill>
                  <a:srgbClr val="FF0000"/>
                </a:solidFill>
                <a:cs typeface="Calibri"/>
              </a:rPr>
              <a:t>different</a:t>
            </a:r>
          </a:p>
          <a:p>
            <a:r>
              <a:rPr lang="en-CA" sz="3600" i="1" dirty="0">
                <a:solidFill>
                  <a:srgbClr val="FF0000"/>
                </a:solidFill>
                <a:cs typeface="Calibri"/>
              </a:rPr>
              <a:t>(Looks different, different properties)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>
                <a:cs typeface="Calibri"/>
              </a:rPr>
              <a:t>Composition</a:t>
            </a:r>
            <a:r>
              <a:rPr lang="en-CA" sz="3600" b="1" u="sng" dirty="0">
                <a:cs typeface="Calibri"/>
              </a:rPr>
              <a:t> NOT </a:t>
            </a:r>
            <a:r>
              <a:rPr lang="en-CA" sz="3600" b="1" dirty="0">
                <a:cs typeface="Calibri"/>
              </a:rPr>
              <a:t>uniform</a:t>
            </a:r>
            <a:r>
              <a:rPr lang="en-CA" sz="3600" dirty="0">
                <a:cs typeface="Calibri"/>
              </a:rPr>
              <a:t> </a:t>
            </a:r>
            <a:endParaRPr lang="en-US" sz="3600" dirty="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CA" sz="3600" dirty="0">
                <a:cs typeface="Calibri"/>
              </a:rPr>
              <a:t>Components can be </a:t>
            </a:r>
            <a:r>
              <a:rPr lang="en-CA" sz="3600" b="1" u="sng" dirty="0">
                <a:cs typeface="Calibri"/>
              </a:rPr>
              <a:t>seen</a:t>
            </a:r>
            <a:endParaRPr lang="en-US" sz="3600" u="sng" dirty="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CA" sz="3600" dirty="0">
                <a:cs typeface="Calibri"/>
              </a:rPr>
              <a:t>May have </a:t>
            </a:r>
            <a:r>
              <a:rPr lang="en-CA" sz="3600" b="1" u="sng" dirty="0">
                <a:cs typeface="Calibri"/>
              </a:rPr>
              <a:t>DIFFERENT</a:t>
            </a:r>
            <a:r>
              <a:rPr lang="en-CA" sz="3600" b="1" dirty="0">
                <a:cs typeface="Calibri"/>
              </a:rPr>
              <a:t> </a:t>
            </a:r>
            <a:r>
              <a:rPr lang="en-CA" sz="3600" dirty="0">
                <a:cs typeface="Calibri"/>
              </a:rPr>
              <a:t>properties throughout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har char="•"/>
            </a:pPr>
            <a:r>
              <a:rPr lang="en-CA" sz="3600" dirty="0">
                <a:cs typeface="Calibri"/>
              </a:rPr>
              <a:t>Ex. Granola, sulfur and iron, sand and marbles, salsa, blood</a:t>
            </a:r>
            <a:endParaRPr lang="en-CA" sz="3600" dirty="0"/>
          </a:p>
          <a:p>
            <a:endParaRPr lang="en-CA" sz="2800" dirty="0">
              <a:cs typeface="Calibri"/>
            </a:endParaRPr>
          </a:p>
        </p:txBody>
      </p:sp>
      <p:pic>
        <p:nvPicPr>
          <p:cNvPr id="6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D9ACAD4-699C-4471-AE71-178DA5CBC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347" t="77047" r="1530" b="9639"/>
          <a:stretch/>
        </p:blipFill>
        <p:spPr>
          <a:xfrm>
            <a:off x="8988357" y="365125"/>
            <a:ext cx="2722377" cy="19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57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6D6A-B8E5-4091-82B8-FF27AA17E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Heterogeneous Mixtures</a:t>
            </a:r>
          </a:p>
        </p:txBody>
      </p:sp>
      <p:pic>
        <p:nvPicPr>
          <p:cNvPr id="24578" name="Picture 2" descr="Related image">
            <a:extLst>
              <a:ext uri="{FF2B5EF4-FFF2-40B4-BE49-F238E27FC236}">
                <a16:creationId xmlns:a16="http://schemas.microsoft.com/office/drawing/2014/main" id="{C90920A6-D6BF-41A2-8219-236FAB214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t="36159"/>
          <a:stretch/>
        </p:blipFill>
        <p:spPr bwMode="auto">
          <a:xfrm>
            <a:off x="1660358" y="2021306"/>
            <a:ext cx="8920970" cy="483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67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AAD9-1C22-4B73-A290-58167A44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Heterogeneous Mixtures: Suspensions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F8208-6651-4D5B-A6F0-4F667CF5B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335"/>
            <a:ext cx="10515600" cy="47446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sz="3200" dirty="0">
                <a:cs typeface="Calibri"/>
              </a:rPr>
              <a:t>Particles may </a:t>
            </a:r>
            <a:r>
              <a:rPr lang="en-US" sz="3200" b="1" u="sng" dirty="0">
                <a:cs typeface="Calibri"/>
              </a:rPr>
              <a:t>settle out</a:t>
            </a:r>
            <a:r>
              <a:rPr lang="en-US" sz="3200" u="sng" dirty="0">
                <a:cs typeface="Calibri"/>
              </a:rPr>
              <a:t> </a:t>
            </a:r>
            <a:r>
              <a:rPr lang="en-US" sz="3200" dirty="0">
                <a:cs typeface="Calibri"/>
              </a:rPr>
              <a:t>over time </a:t>
            </a:r>
          </a:p>
          <a:p>
            <a:r>
              <a:rPr lang="en-US" sz="3200" dirty="0">
                <a:solidFill>
                  <a:schemeClr val="accent1"/>
                </a:solidFill>
                <a:cs typeface="Calibri"/>
              </a:rPr>
              <a:t>Suspensions contain particles &gt;500nm </a:t>
            </a:r>
          </a:p>
          <a:p>
            <a:r>
              <a:rPr lang="en-US" sz="3200" dirty="0" err="1">
                <a:cs typeface="Calibri"/>
              </a:rPr>
              <a:t>eg.</a:t>
            </a:r>
            <a:r>
              <a:rPr lang="en-US" sz="3200" dirty="0">
                <a:cs typeface="Calibri"/>
              </a:rPr>
              <a:t> Muddy water, hot chocolate, oil and water</a:t>
            </a:r>
            <a:endParaRPr lang="en-US" sz="3200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close up of a bottle&#10;&#10;Description generated with high confidence">
            <a:extLst>
              <a:ext uri="{FF2B5EF4-FFF2-40B4-BE49-F238E27FC236}">
                <a16:creationId xmlns:a16="http://schemas.microsoft.com/office/drawing/2014/main" id="{0FBE6BD8-C56C-461B-AB7F-0BDC5BE69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626" y="3666537"/>
            <a:ext cx="6737554" cy="33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8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C4BF-D241-4A60-B3CB-41B73C19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cs typeface="Calibri Light"/>
              </a:rPr>
              <a:t>Hetergenous</a:t>
            </a:r>
            <a:r>
              <a:rPr lang="en-US" dirty="0">
                <a:solidFill>
                  <a:srgbClr val="FF0000"/>
                </a:solidFill>
                <a:cs typeface="Calibri Light"/>
              </a:rPr>
              <a:t> Mixtures: Colloids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ACA81-21D4-467F-A960-1C7AA8125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>
                <a:cs typeface="Calibri"/>
              </a:rPr>
              <a:t>Colloids</a:t>
            </a:r>
            <a:r>
              <a:rPr lang="en-US" sz="3200" dirty="0">
                <a:cs typeface="Calibri"/>
              </a:rPr>
              <a:t> contain particles are bigger (2-500nm) but still can’t be seen without a microscope, 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cs typeface="Calibri"/>
              </a:rPr>
              <a:t>Appear</a:t>
            </a:r>
            <a:r>
              <a:rPr lang="en-US" sz="3200" dirty="0">
                <a:cs typeface="Calibri"/>
              </a:rPr>
              <a:t> homogenous but are heterogenous</a:t>
            </a:r>
          </a:p>
          <a:p>
            <a:pPr marL="457200" indent="-457200"/>
            <a:r>
              <a:rPr lang="en-US" dirty="0">
                <a:cs typeface="Calibri"/>
              </a:rPr>
              <a:t>particles stay </a:t>
            </a:r>
            <a:r>
              <a:rPr lang="en-US" b="1" i="1" dirty="0">
                <a:cs typeface="Calibri"/>
              </a:rPr>
              <a:t>suspended (hanging)</a:t>
            </a:r>
            <a:r>
              <a:rPr lang="en-US" dirty="0">
                <a:cs typeface="Calibri"/>
              </a:rPr>
              <a:t>, </a:t>
            </a:r>
            <a:r>
              <a:rPr lang="en-US" b="1" dirty="0">
                <a:cs typeface="Calibri"/>
              </a:rPr>
              <a:t>will </a:t>
            </a:r>
            <a:r>
              <a:rPr lang="en-US" b="1" u="sng" dirty="0">
                <a:cs typeface="Calibri"/>
              </a:rPr>
              <a:t>not settle out</a:t>
            </a:r>
            <a:r>
              <a:rPr lang="en-US" b="1" dirty="0">
                <a:cs typeface="Calibri"/>
              </a:rPr>
              <a:t>.</a:t>
            </a:r>
            <a:r>
              <a:rPr lang="en-US" dirty="0">
                <a:cs typeface="Calibri"/>
              </a:rPr>
              <a:t>  </a:t>
            </a:r>
          </a:p>
          <a:p>
            <a:pPr marL="457200" indent="-457200"/>
            <a:r>
              <a:rPr lang="en-US" dirty="0" err="1">
                <a:cs typeface="Calibri"/>
              </a:rPr>
              <a:t>Eg.</a:t>
            </a:r>
            <a:r>
              <a:rPr lang="en-US" dirty="0">
                <a:cs typeface="Calibri"/>
              </a:rPr>
              <a:t> Milk, fog (water molecules in air), smoke, whipped cream, mayonnaise, butter, jelly, colored glass, paper  </a:t>
            </a:r>
          </a:p>
          <a:p>
            <a:pPr marL="457200" indent="-457200"/>
            <a:endParaRPr lang="en-US" dirty="0">
              <a:cs typeface="Calibri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A6F2573-57B3-4F2D-9501-3F88B2BF8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62" r="-449" b="-599"/>
          <a:stretch/>
        </p:blipFill>
        <p:spPr>
          <a:xfrm>
            <a:off x="1184568" y="4800913"/>
            <a:ext cx="3752270" cy="2279874"/>
          </a:xfrm>
          <a:prstGeom prst="rect">
            <a:avLst/>
          </a:prstGeom>
        </p:spPr>
      </p:pic>
      <p:pic>
        <p:nvPicPr>
          <p:cNvPr id="20482" name="Picture 2" descr="Colloids - group 6 performance task">
            <a:extLst>
              <a:ext uri="{FF2B5EF4-FFF2-40B4-BE49-F238E27FC236}">
                <a16:creationId xmlns:a16="http://schemas.microsoft.com/office/drawing/2014/main" id="{2C57A585-BC9B-0AC0-DF0B-488D22265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4" r="26100"/>
          <a:stretch/>
        </p:blipFill>
        <p:spPr bwMode="auto">
          <a:xfrm>
            <a:off x="7255164" y="4610043"/>
            <a:ext cx="4417758" cy="24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66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35C5-7D89-133B-9410-4B005DA8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can be classified by </a:t>
            </a:r>
            <a:r>
              <a:rPr lang="en-US" b="1" u="sng" dirty="0"/>
              <a:t>State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FEFE9B-3E95-E9F0-E61B-87F73C93A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062" y="1690688"/>
            <a:ext cx="11827609" cy="4802187"/>
          </a:xfrm>
        </p:spPr>
      </p:pic>
    </p:spTree>
    <p:extLst>
      <p:ext uri="{BB962C8B-B14F-4D97-AF65-F5344CB8AC3E}">
        <p14:creationId xmlns:p14="http://schemas.microsoft.com/office/powerpoint/2010/main" val="2167294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8B57-33E3-4627-A3E4-81C66954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0E2D2-86D0-4802-A966-050C8D5E2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1) Components can be separated by physical means (filtration, evaporation, sublimation, distillation)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2) Mixtures show properties of all its constituents (components).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3) Formation of a mixture is a physical change (energy is neither given off nor absorbed).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4) Constituents are present in any portion by mass.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5) Do not have a definite melting point or boiling point.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6) Can be homogeneous or heterogeneous</a:t>
            </a:r>
          </a:p>
        </p:txBody>
      </p:sp>
    </p:spTree>
    <p:extLst>
      <p:ext uri="{BB962C8B-B14F-4D97-AF65-F5344CB8AC3E}">
        <p14:creationId xmlns:p14="http://schemas.microsoft.com/office/powerpoint/2010/main" val="803028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7DE6E-ADC3-61ED-C083-624F2EAFD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69" y="740281"/>
            <a:ext cx="9720262" cy="53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088BB-0CD6-6CD4-22F5-F13131BCA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800206"/>
            <a:ext cx="9825037" cy="525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0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B59A-438E-4E49-848C-4B0893647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 these</a:t>
            </a:r>
          </a:p>
        </p:txBody>
      </p:sp>
      <p:pic>
        <p:nvPicPr>
          <p:cNvPr id="4" name="Picture 2" descr="Study the diagrams representing mixtures,elements and compounds shown, and  choose the correct statement from the following:">
            <a:extLst>
              <a:ext uri="{FF2B5EF4-FFF2-40B4-BE49-F238E27FC236}">
                <a16:creationId xmlns:a16="http://schemas.microsoft.com/office/drawing/2014/main" id="{179126B7-3AD1-B101-90A8-3CFD0FB04B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60" y="535579"/>
            <a:ext cx="6381750" cy="578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13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D89CE-6009-4A84-A883-56945D94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45" y="1530666"/>
            <a:ext cx="345948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Difference between Compound and Mixture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16B25-7BFE-42D6-A416-79226495C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412" y="0"/>
            <a:ext cx="7771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20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FD9F-3A87-725A-1083-DD70DB4E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Mixtures</a:t>
            </a:r>
          </a:p>
        </p:txBody>
      </p:sp>
      <p:pic>
        <p:nvPicPr>
          <p:cNvPr id="12290" name="Picture 2" descr="Describe the appearance of Colloids and Suspension. | Quizizz">
            <a:extLst>
              <a:ext uri="{FF2B5EF4-FFF2-40B4-BE49-F238E27FC236}">
                <a16:creationId xmlns:a16="http://schemas.microsoft.com/office/drawing/2014/main" id="{A8A4B3B9-989A-EAF5-7824-8CB5441033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50924"/>
            <a:ext cx="9048750" cy="550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47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ure substances and mixtures">
            <a:extLst>
              <a:ext uri="{FF2B5EF4-FFF2-40B4-BE49-F238E27FC236}">
                <a16:creationId xmlns:a16="http://schemas.microsoft.com/office/drawing/2014/main" id="{806287C5-2CE8-4F9E-AF7F-6B7DB83327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3" y="-360947"/>
            <a:ext cx="9352309" cy="703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845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D731-4050-47DE-B308-7F3E7B9C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Extra Slides beyond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BFD4B-53BB-4427-8CA4-7E34E38D8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Practice vocabulary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4955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D487-B9A4-461C-898C-F284E1A7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FA45C01-E7FB-41DE-9961-A01D9CCE9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-1584358"/>
            <a:ext cx="12779687" cy="862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2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31A6-A1A3-4F9E-8C17-8345876B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mage result for pure substances and mixtures">
            <a:extLst>
              <a:ext uri="{FF2B5EF4-FFF2-40B4-BE49-F238E27FC236}">
                <a16:creationId xmlns:a16="http://schemas.microsoft.com/office/drawing/2014/main" id="{438A1D7C-18C4-4CBE-B85B-107BDEF861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2018"/>
            <a:ext cx="9987186" cy="665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1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6EE1-1355-B8EB-C265-418D812D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59626"/>
            <a:ext cx="10515600" cy="1325563"/>
          </a:xfrm>
        </p:spPr>
        <p:txBody>
          <a:bodyPr/>
          <a:lstStyle/>
          <a:p>
            <a:r>
              <a:rPr lang="en-US" dirty="0"/>
              <a:t>Matter can be classified by its </a:t>
            </a:r>
            <a:r>
              <a:rPr lang="en-US" b="1" u="sng" dirty="0"/>
              <a:t>composition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A44E29-BA23-63E2-B22F-EEFF9AA89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506"/>
          <a:stretch/>
        </p:blipFill>
        <p:spPr>
          <a:xfrm>
            <a:off x="762000" y="1265937"/>
            <a:ext cx="11033055" cy="5592063"/>
          </a:xfrm>
        </p:spPr>
      </p:pic>
    </p:spTree>
    <p:extLst>
      <p:ext uri="{BB962C8B-B14F-4D97-AF65-F5344CB8AC3E}">
        <p14:creationId xmlns:p14="http://schemas.microsoft.com/office/powerpoint/2010/main" val="4097089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ure substances and mixtures">
            <a:extLst>
              <a:ext uri="{FF2B5EF4-FFF2-40B4-BE49-F238E27FC236}">
                <a16:creationId xmlns:a16="http://schemas.microsoft.com/office/drawing/2014/main" id="{F5629B57-50BB-4E4B-B822-BBC3D845E1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5" y="341194"/>
            <a:ext cx="10244716" cy="56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56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D4BD-6C71-493D-8755-B7C6D3C5D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489900C0-6AA1-4FC9-AB87-AECCCE7050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5626" r="7385" b="6799"/>
          <a:stretch/>
        </p:blipFill>
        <p:spPr bwMode="auto">
          <a:xfrm>
            <a:off x="492370" y="0"/>
            <a:ext cx="10861430" cy="69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15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examples of pure substances">
            <a:extLst>
              <a:ext uri="{FF2B5EF4-FFF2-40B4-BE49-F238E27FC236}">
                <a16:creationId xmlns:a16="http://schemas.microsoft.com/office/drawing/2014/main" id="{17D3CBF6-9622-41D8-86A8-552A30525C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t="8140" r="9317" b="8422"/>
          <a:stretch/>
        </p:blipFill>
        <p:spPr bwMode="auto">
          <a:xfrm>
            <a:off x="838200" y="0"/>
            <a:ext cx="10515600" cy="676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88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1922-D701-4543-9095-94B2DB02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9ECDB41-5561-4245-9DD0-8AEBA83D9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938" y="-299"/>
            <a:ext cx="10057482" cy="75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26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11C0-DEE3-4D54-80E4-431740F5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CEFD23-5BA4-451B-8188-7B3D99B93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8810" y="365125"/>
            <a:ext cx="7115978" cy="60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70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5A429-A074-5D79-728B-CF2631941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19" y="446143"/>
            <a:ext cx="8920162" cy="59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73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61ACB-33C7-427A-1EF1-646A86B4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658F5-EE82-F37D-8269-7C8A5CAAC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fontAlgn="base"/>
            <a:r>
              <a:rPr lang="en-US" b="0" i="0" dirty="0">
                <a:solidFill>
                  <a:srgbClr val="4A4A4A"/>
                </a:solidFill>
                <a:effectLst/>
                <a:latin typeface="ProximaNova"/>
              </a:rPr>
              <a:t>Pure Substances may be either </a:t>
            </a:r>
            <a:r>
              <a:rPr lang="en-US" b="1" i="0" u="none" strike="noStrike" dirty="0">
                <a:solidFill>
                  <a:srgbClr val="4A4A4A"/>
                </a:solidFill>
                <a:effectLst/>
                <a:latin typeface="inherit"/>
              </a:rPr>
              <a:t>elements</a:t>
            </a:r>
            <a:r>
              <a:rPr lang="en-US" b="0" i="0" dirty="0">
                <a:solidFill>
                  <a:srgbClr val="4A4A4A"/>
                </a:solidFill>
                <a:effectLst/>
                <a:latin typeface="ProximaNova"/>
              </a:rPr>
              <a:t> or pure compounds. They may also be solid, </a:t>
            </a:r>
            <a:r>
              <a:rPr lang="en-US" b="0" i="0" u="none" strike="noStrike" dirty="0">
                <a:solidFill>
                  <a:srgbClr val="4A4A4A"/>
                </a:solidFill>
                <a:effectLst/>
                <a:latin typeface="ProximaNova"/>
              </a:rPr>
              <a:t>liquid</a:t>
            </a:r>
            <a:r>
              <a:rPr lang="en-US" b="0" i="0" dirty="0">
                <a:solidFill>
                  <a:srgbClr val="4A4A4A"/>
                </a:solidFill>
                <a:effectLst/>
                <a:latin typeface="ProximaNova"/>
              </a:rPr>
              <a:t>, or </a:t>
            </a:r>
            <a:r>
              <a:rPr lang="en-US" b="0" i="0" u="none" strike="noStrike" dirty="0">
                <a:solidFill>
                  <a:srgbClr val="4A4A4A"/>
                </a:solidFill>
                <a:effectLst/>
                <a:latin typeface="ProximaNova"/>
              </a:rPr>
              <a:t>gas</a:t>
            </a:r>
            <a:r>
              <a:rPr lang="en-US" b="0" i="0" dirty="0">
                <a:solidFill>
                  <a:srgbClr val="4A4A4A"/>
                </a:solidFill>
                <a:effectLst/>
                <a:latin typeface="ProximaNova"/>
              </a:rPr>
              <a:t>. Some of the elements (such as silver) exist in the solid form. Other elements (mercury) exist as liquids at room </a:t>
            </a:r>
            <a:r>
              <a:rPr lang="en-US" b="0" i="0" u="none" strike="noStrike" dirty="0">
                <a:solidFill>
                  <a:srgbClr val="4A4A4A"/>
                </a:solidFill>
                <a:effectLst/>
                <a:latin typeface="ProximaNova"/>
              </a:rPr>
              <a:t>temperature</a:t>
            </a:r>
            <a:r>
              <a:rPr lang="en-US" b="0" i="0" dirty="0">
                <a:solidFill>
                  <a:srgbClr val="4A4A4A"/>
                </a:solidFill>
                <a:effectLst/>
                <a:latin typeface="ProximaNova"/>
              </a:rPr>
              <a:t>. Elements such as helium and radon exist as gases at room temperature. A compound such as water will take the form of a solid, a liquid, or a gas, depending upon the temperature.</a:t>
            </a:r>
          </a:p>
          <a:p>
            <a:pPr algn="l" fontAlgn="base"/>
            <a:r>
              <a:rPr lang="en-US" b="1" i="0" dirty="0">
                <a:solidFill>
                  <a:srgbClr val="4A4A4A"/>
                </a:solidFill>
                <a:effectLst/>
                <a:latin typeface="ProximaNova"/>
              </a:rPr>
              <a:t>Summary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  <a:latin typeface="inherit"/>
              </a:rPr>
              <a:t>A substance is a pure material with a uniform and definite composition.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  <a:latin typeface="inherit"/>
              </a:rPr>
              <a:t>A substance cannot be separated into components using physical means.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A4A4A"/>
                </a:solidFill>
                <a:effectLst/>
                <a:latin typeface="inherit"/>
              </a:rPr>
              <a:t>A substance can be a solid, a liquid, or a gas, depending on the temperature.</a:t>
            </a:r>
          </a:p>
          <a:p>
            <a:pPr algn="l" fontAlgn="base"/>
            <a:r>
              <a:rPr lang="en-US" b="1" i="0" dirty="0">
                <a:solidFill>
                  <a:srgbClr val="4A4A4A"/>
                </a:solidFill>
                <a:effectLst/>
                <a:latin typeface="ProximaNova"/>
              </a:rPr>
              <a:t>Review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4A4A4A"/>
                </a:solidFill>
                <a:effectLst/>
                <a:latin typeface="inherit"/>
              </a:rPr>
              <a:t>Define substance.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4A4A4A"/>
                </a:solidFill>
                <a:effectLst/>
                <a:latin typeface="inherit"/>
              </a:rPr>
              <a:t>Can salt be a substance?</a:t>
            </a:r>
          </a:p>
          <a:p>
            <a:pPr algn="l" fontAlgn="base">
              <a:buFont typeface="+mj-lt"/>
              <a:buAutoNum type="arabicPeriod"/>
            </a:pPr>
            <a:r>
              <a:rPr lang="en-US" b="0" i="0" dirty="0">
                <a:solidFill>
                  <a:srgbClr val="4A4A4A"/>
                </a:solidFill>
                <a:effectLst/>
                <a:latin typeface="inherit"/>
              </a:rPr>
              <a:t>Is aspirin a substance?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809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0131-6F3B-422E-9B35-0D3117FB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3415-17F1-4BC9-80F2-F57DF421D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Cement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2054" name="Picture 6" descr="Cement Mortar: Its Proportion, Preparation, and Uses!">
            <a:extLst>
              <a:ext uri="{FF2B5EF4-FFF2-40B4-BE49-F238E27FC236}">
                <a16:creationId xmlns:a16="http://schemas.microsoft.com/office/drawing/2014/main" id="{807B1728-C4AB-251C-7EF8-C9BA97BD4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7" b="17366"/>
          <a:stretch/>
        </p:blipFill>
        <p:spPr bwMode="auto">
          <a:xfrm>
            <a:off x="1311965" y="3110947"/>
            <a:ext cx="9024871" cy="25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0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0131-6F3B-422E-9B35-0D3117FB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3415-17F1-4BC9-80F2-F57DF421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26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u="sng" dirty="0"/>
              <a:t>Brass</a:t>
            </a:r>
            <a:r>
              <a:rPr lang="en-US" sz="3600" dirty="0"/>
              <a:t> is a mixture of copper and zinc.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The substances that make up the mixture are called </a:t>
            </a:r>
            <a:r>
              <a:rPr lang="en-US" sz="3600" i="1" dirty="0">
                <a:solidFill>
                  <a:schemeClr val="accent1"/>
                </a:solidFill>
              </a:rPr>
              <a:t>constituents</a:t>
            </a:r>
            <a:r>
              <a:rPr lang="en-US" sz="3600" dirty="0">
                <a:solidFill>
                  <a:schemeClr val="accent1"/>
                </a:solidFill>
              </a:rPr>
              <a:t> or </a:t>
            </a:r>
            <a:r>
              <a:rPr lang="en-US" sz="3600" b="1" i="1" u="sng" dirty="0">
                <a:solidFill>
                  <a:schemeClr val="accent1"/>
                </a:solidFill>
              </a:rPr>
              <a:t>components</a:t>
            </a:r>
            <a:r>
              <a:rPr lang="en-US" sz="3600" i="1" dirty="0">
                <a:solidFill>
                  <a:schemeClr val="accent1"/>
                </a:solidFill>
              </a:rPr>
              <a:t>.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749232-12CA-B224-6CD8-8CCB8A85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2448719"/>
            <a:ext cx="39433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6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20131-6F3B-422E-9B35-0D3117FB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3415-17F1-4BC9-80F2-F57DF421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u="sng" dirty="0"/>
              <a:t>Gun powder </a:t>
            </a:r>
            <a:r>
              <a:rPr lang="en-US" sz="3600" dirty="0"/>
              <a:t>is a mixture of </a:t>
            </a:r>
          </a:p>
          <a:p>
            <a:r>
              <a:rPr lang="en-US" sz="3600" dirty="0"/>
              <a:t>potassium nitrate, </a:t>
            </a:r>
            <a:r>
              <a:rPr lang="en-US" sz="3600" dirty="0" err="1"/>
              <a:t>sulphur</a:t>
            </a:r>
            <a:r>
              <a:rPr lang="en-US" sz="3600" dirty="0"/>
              <a:t>, </a:t>
            </a:r>
          </a:p>
          <a:p>
            <a:r>
              <a:rPr lang="en-US" sz="3600" dirty="0"/>
              <a:t>charcoal</a:t>
            </a:r>
          </a:p>
        </p:txBody>
      </p:sp>
      <p:pic>
        <p:nvPicPr>
          <p:cNvPr id="6146" name="Picture 2" descr="26,980 Gunpowder Images, Stock Photos &amp; Vectors | Shutterstock">
            <a:extLst>
              <a:ext uri="{FF2B5EF4-FFF2-40B4-BE49-F238E27FC236}">
                <a16:creationId xmlns:a16="http://schemas.microsoft.com/office/drawing/2014/main" id="{65FB503F-94AE-FCAF-8217-3DD943252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79813"/>
            <a:ext cx="5829581" cy="41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2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260BBBD9-42DC-E2D0-BB56-75BBF21E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5" y="352926"/>
            <a:ext cx="11382850" cy="57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THERE ARE TWO TYPES OF MATTER</a:t>
            </a:r>
            <a:endParaRPr lang="en-US" b="1" dirty="0"/>
          </a:p>
        </p:txBody>
      </p:sp>
      <p:pic>
        <p:nvPicPr>
          <p:cNvPr id="5" name="Picture 2" descr="Image result for pure substances and mixtures">
            <a:extLst>
              <a:ext uri="{FF2B5EF4-FFF2-40B4-BE49-F238E27FC236}">
                <a16:creationId xmlns:a16="http://schemas.microsoft.com/office/drawing/2014/main" id="{D2E0DDF9-3078-4E94-8E69-F02DBB7EB7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1902" b="55025"/>
          <a:stretch/>
        </p:blipFill>
        <p:spPr bwMode="auto">
          <a:xfrm>
            <a:off x="1203158" y="1690688"/>
            <a:ext cx="11022858" cy="44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68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C5A9-3580-4352-B333-234496BE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						PURE SUBSTANCES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BA292-B554-48E9-8FCA-5E25A9B57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42" y="2141537"/>
            <a:ext cx="62644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/>
              <a:t>Have </a:t>
            </a:r>
            <a:r>
              <a:rPr lang="en-CA" sz="3600" b="1" u="sng" dirty="0"/>
              <a:t>only ONE TYPE of particle</a:t>
            </a:r>
            <a:endParaRPr lang="en-CA" sz="3600" b="1" u="sng" dirty="0">
              <a:cs typeface="Calibri"/>
            </a:endParaRPr>
          </a:p>
          <a:p>
            <a:endParaRPr lang="en-CA" sz="3600" dirty="0"/>
          </a:p>
        </p:txBody>
      </p:sp>
      <p:pic>
        <p:nvPicPr>
          <p:cNvPr id="4" name="Picture 2" descr="Image result for pure substances and mixtures">
            <a:extLst>
              <a:ext uri="{FF2B5EF4-FFF2-40B4-BE49-F238E27FC236}">
                <a16:creationId xmlns:a16="http://schemas.microsoft.com/office/drawing/2014/main" id="{E32AC2B1-4F33-51E1-69FA-5CFEDD863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40183" b="58295"/>
          <a:stretch/>
        </p:blipFill>
        <p:spPr bwMode="auto">
          <a:xfrm>
            <a:off x="609600" y="634963"/>
            <a:ext cx="4668253" cy="27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">
            <a:extLst>
              <a:ext uri="{FF2B5EF4-FFF2-40B4-BE49-F238E27FC236}">
                <a16:creationId xmlns:a16="http://schemas.microsoft.com/office/drawing/2014/main" id="{492D1650-4307-1967-80E0-314396E88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t="64610" r="50322" b="1290"/>
          <a:stretch/>
        </p:blipFill>
        <p:spPr bwMode="auto">
          <a:xfrm>
            <a:off x="1076826" y="4246736"/>
            <a:ext cx="3733800" cy="19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9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D842-01A3-4DA2-B03A-A1586020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Pure Substances can be further categorized into ELEMENTS OR COMPOUNDS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E92AC0-037C-4038-A477-B083FBBA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6" name="Picture 2" descr="Image result for pure substances and mixtures">
            <a:extLst>
              <a:ext uri="{FF2B5EF4-FFF2-40B4-BE49-F238E27FC236}">
                <a16:creationId xmlns:a16="http://schemas.microsoft.com/office/drawing/2014/main" id="{4AB477FE-B77E-4D00-89B9-671E7D0C7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4" r="41222" b="35001"/>
          <a:stretch/>
        </p:blipFill>
        <p:spPr bwMode="auto">
          <a:xfrm>
            <a:off x="3143249" y="2074503"/>
            <a:ext cx="6257925" cy="45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2C7E70-7D6D-4231-99FF-FB06837B3FF1}"/>
              </a:ext>
            </a:extLst>
          </p:cNvPr>
          <p:cNvSpPr/>
          <p:nvPr/>
        </p:nvSpPr>
        <p:spPr>
          <a:xfrm>
            <a:off x="8615363" y="5214938"/>
            <a:ext cx="2257425" cy="1643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000C21-D2E3-4AC6-8322-AE472F17AF23}"/>
              </a:ext>
            </a:extLst>
          </p:cNvPr>
          <p:cNvSpPr/>
          <p:nvPr/>
        </p:nvSpPr>
        <p:spPr>
          <a:xfrm>
            <a:off x="8820151" y="5418817"/>
            <a:ext cx="1557336" cy="14573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269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E92AC0-037C-4038-A477-B083FBBAA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pic>
        <p:nvPicPr>
          <p:cNvPr id="6" name="Picture 2" descr="Image result for pure substances and mixtures">
            <a:extLst>
              <a:ext uri="{FF2B5EF4-FFF2-40B4-BE49-F238E27FC236}">
                <a16:creationId xmlns:a16="http://schemas.microsoft.com/office/drawing/2014/main" id="{4AB477FE-B77E-4D00-89B9-671E7D0C7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14" r="41222" b="302"/>
          <a:stretch/>
        </p:blipFill>
        <p:spPr bwMode="auto">
          <a:xfrm>
            <a:off x="0" y="1634669"/>
            <a:ext cx="4414836" cy="49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2C7E70-7D6D-4231-99FF-FB06837B3FF1}"/>
              </a:ext>
            </a:extLst>
          </p:cNvPr>
          <p:cNvSpPr/>
          <p:nvPr/>
        </p:nvSpPr>
        <p:spPr>
          <a:xfrm>
            <a:off x="8615363" y="5214938"/>
            <a:ext cx="2257425" cy="1643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000C21-D2E3-4AC6-8322-AE472F17AF23}"/>
              </a:ext>
            </a:extLst>
          </p:cNvPr>
          <p:cNvSpPr/>
          <p:nvPr/>
        </p:nvSpPr>
        <p:spPr>
          <a:xfrm>
            <a:off x="8820151" y="5418817"/>
            <a:ext cx="1557336" cy="14573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CCB8538-1C4A-44E6-B15A-5D08FF1E25F7}"/>
              </a:ext>
            </a:extLst>
          </p:cNvPr>
          <p:cNvSpPr/>
          <p:nvPr/>
        </p:nvSpPr>
        <p:spPr>
          <a:xfrm>
            <a:off x="1633411" y="4065473"/>
            <a:ext cx="4057650" cy="2706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54DB26-0BCF-4F39-B5BE-7038A7C46708}"/>
              </a:ext>
            </a:extLst>
          </p:cNvPr>
          <p:cNvSpPr txBox="1"/>
          <p:nvPr/>
        </p:nvSpPr>
        <p:spPr>
          <a:xfrm>
            <a:off x="4732422" y="447473"/>
            <a:ext cx="7459578" cy="50783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CA" sz="3600" dirty="0"/>
              <a:t>ELEMENTS: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contain only </a:t>
            </a:r>
            <a:r>
              <a:rPr lang="en-CA" sz="3600" b="1" u="sng" dirty="0"/>
              <a:t>ONE </a:t>
            </a:r>
            <a:r>
              <a:rPr lang="en-CA" sz="3600" dirty="0"/>
              <a:t>type of </a:t>
            </a:r>
            <a:r>
              <a:rPr lang="en-CA" sz="3600" b="1" u="sng" dirty="0"/>
              <a:t>ATOM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/>
              <a:t>CANNOT be </a:t>
            </a:r>
            <a:r>
              <a:rPr lang="en-CA" sz="3600" b="1" u="sng" dirty="0"/>
              <a:t>broken down </a:t>
            </a:r>
            <a:r>
              <a:rPr lang="en-CA" sz="3600" dirty="0"/>
              <a:t>into anything simpler.</a:t>
            </a:r>
            <a:endParaRPr lang="en-CA" sz="3600" dirty="0">
              <a:cs typeface="Calibri Ligh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3600" dirty="0" err="1"/>
              <a:t>Eg</a:t>
            </a:r>
            <a:r>
              <a:rPr lang="en-CA" sz="3600" dirty="0"/>
              <a:t>: anything on the periodic table: Gold, copper, silver, sulfur, oxygen, helium, etc.</a:t>
            </a:r>
          </a:p>
        </p:txBody>
      </p:sp>
    </p:spTree>
    <p:extLst>
      <p:ext uri="{BB962C8B-B14F-4D97-AF65-F5344CB8AC3E}">
        <p14:creationId xmlns:p14="http://schemas.microsoft.com/office/powerpoint/2010/main" val="2070488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933</Words>
  <Application>Microsoft Office PowerPoint</Application>
  <PresentationFormat>Widescreen</PresentationFormat>
  <Paragraphs>140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Calibri Light</vt:lpstr>
      <vt:lpstr>Google Sans</vt:lpstr>
      <vt:lpstr>inherit</vt:lpstr>
      <vt:lpstr>ProximaNova</vt:lpstr>
      <vt:lpstr>STIX2</vt:lpstr>
      <vt:lpstr>Office Theme</vt:lpstr>
      <vt:lpstr>CLASSIFYING MATTER</vt:lpstr>
      <vt:lpstr>Vocabulary</vt:lpstr>
      <vt:lpstr>Matter can be classified by State</vt:lpstr>
      <vt:lpstr>Matter can be classified by its composition</vt:lpstr>
      <vt:lpstr>PowerPoint Presentation</vt:lpstr>
      <vt:lpstr>THERE ARE TWO TYPES OF MATTER</vt:lpstr>
      <vt:lpstr>      PURE SUBSTANCES</vt:lpstr>
      <vt:lpstr>Pure Substances can be further categorized into ELEMENTS OR COMPOUNDS</vt:lpstr>
      <vt:lpstr>PowerPoint Presentation</vt:lpstr>
      <vt:lpstr>PowerPoint Presentation</vt:lpstr>
      <vt:lpstr>Atoms, Molecules, Compounds</vt:lpstr>
      <vt:lpstr>PowerPoint Presentation</vt:lpstr>
      <vt:lpstr>Salt is a compound</vt:lpstr>
      <vt:lpstr>PowerPoint Presentation</vt:lpstr>
      <vt:lpstr>What is the difference between elements and compounds?</vt:lpstr>
      <vt:lpstr> </vt:lpstr>
      <vt:lpstr>MIXTURES (are NOT pure substances)</vt:lpstr>
      <vt:lpstr>Homogeneous Mixtures </vt:lpstr>
      <vt:lpstr>Examples of Homogeneous Mixtures in liquid</vt:lpstr>
      <vt:lpstr>Homogeneous Mixtures in Gas form</vt:lpstr>
      <vt:lpstr>Solid Homogeneous Mixture</vt:lpstr>
      <vt:lpstr>Homogeneous Mixtures: Solutions</vt:lpstr>
      <vt:lpstr>Homogeneous Mixtures: Solutions</vt:lpstr>
      <vt:lpstr>Colloids – Moved to Heterogenous</vt:lpstr>
      <vt:lpstr>Homogeneous Mixtures</vt:lpstr>
      <vt:lpstr>Heterogeneous (Mechanical) Mixtures: </vt:lpstr>
      <vt:lpstr>Heterogeneous Mixtures</vt:lpstr>
      <vt:lpstr>Heterogeneous Mixtures: Suspensions</vt:lpstr>
      <vt:lpstr>Hetergenous Mixtures: Colloids</vt:lpstr>
      <vt:lpstr>Properties of Mixtures</vt:lpstr>
      <vt:lpstr>PowerPoint Presentation</vt:lpstr>
      <vt:lpstr>PowerPoint Presentation</vt:lpstr>
      <vt:lpstr>Classify these</vt:lpstr>
      <vt:lpstr>Difference between Compound and Mixture</vt:lpstr>
      <vt:lpstr>Types of Mixtures</vt:lpstr>
      <vt:lpstr>PowerPoint Presentation</vt:lpstr>
      <vt:lpstr>Extra Slides beyond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</vt:lpstr>
      <vt:lpstr>PowerPoint Presentation</vt:lpstr>
      <vt:lpstr>Summary </vt:lpstr>
      <vt:lpstr>Examples of Mixtures</vt:lpstr>
      <vt:lpstr>Examples of Mixtures</vt:lpstr>
      <vt:lpstr>Examples of Mixtures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</dc:title>
  <dc:creator>Tammy Wilson</dc:creator>
  <cp:lastModifiedBy>Tammy Wilson</cp:lastModifiedBy>
  <cp:revision>414</cp:revision>
  <dcterms:created xsi:type="dcterms:W3CDTF">2018-09-26T00:46:48Z</dcterms:created>
  <dcterms:modified xsi:type="dcterms:W3CDTF">2023-10-15T20:16:30Z</dcterms:modified>
</cp:coreProperties>
</file>