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0" r:id="rId4"/>
    <p:sldId id="261" r:id="rId5"/>
    <p:sldId id="272" r:id="rId6"/>
    <p:sldId id="279" r:id="rId7"/>
    <p:sldId id="280" r:id="rId8"/>
    <p:sldId id="273" r:id="rId9"/>
    <p:sldId id="262" r:id="rId10"/>
    <p:sldId id="266" r:id="rId11"/>
    <p:sldId id="267" r:id="rId12"/>
    <p:sldId id="268" r:id="rId13"/>
    <p:sldId id="274" r:id="rId14"/>
    <p:sldId id="264" r:id="rId15"/>
    <p:sldId id="258" r:id="rId16"/>
    <p:sldId id="270" r:id="rId17"/>
    <p:sldId id="271" r:id="rId18"/>
    <p:sldId id="276" r:id="rId19"/>
    <p:sldId id="278" r:id="rId20"/>
    <p:sldId id="265" r:id="rId21"/>
    <p:sldId id="259"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2" autoAdjust="0"/>
    <p:restoredTop sz="81006" autoAdjust="0"/>
  </p:normalViewPr>
  <p:slideViewPr>
    <p:cSldViewPr snapToGrid="0">
      <p:cViewPr varScale="1">
        <p:scale>
          <a:sx n="58" d="100"/>
          <a:sy n="58" d="100"/>
        </p:scale>
        <p:origin x="10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B5ECF-5132-4E9F-9ADE-D3F023B92049}" type="datetimeFigureOut">
              <a:rPr lang="en-US" smtClean="0"/>
              <a:t>6/16/2023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692C2-A94F-46E4-A057-7EDFB208BF63}" type="slidenum">
              <a:rPr lang="en-US" smtClean="0"/>
              <a:t>‹#›</a:t>
            </a:fld>
            <a:endParaRPr lang="en-US"/>
          </a:p>
        </p:txBody>
      </p:sp>
    </p:spTree>
    <p:extLst>
      <p:ext uri="{BB962C8B-B14F-4D97-AF65-F5344CB8AC3E}">
        <p14:creationId xmlns:p14="http://schemas.microsoft.com/office/powerpoint/2010/main" val="39501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B681AA8-5FE2-EB42-884D-3EC064A81B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37931725" indent="-37474525">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50C0C824-D4C1-4415-BC9B-5145AA1A666E}"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FAF3470B-95BB-08A1-5B60-D2883CD24D4D}"/>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35DC492-F486-48AF-9681-A174687CB57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food and energy security strongly depend on biodiversity and so does our vulnerability to natural hazards such as fires and flooding. Biodiversity loss has negative effects on our health and it largely limits our freedom of choice. Most of the medicines that we are using were derived from plants or flora and animals or fauna in our biodiverse world. </a:t>
            </a:r>
          </a:p>
        </p:txBody>
      </p:sp>
      <p:sp>
        <p:nvSpPr>
          <p:cNvPr id="4" name="Slide Number Placeholder 3"/>
          <p:cNvSpPr>
            <a:spLocks noGrp="1"/>
          </p:cNvSpPr>
          <p:nvPr>
            <p:ph type="sldNum" sz="quarter" idx="5"/>
          </p:nvPr>
        </p:nvSpPr>
        <p:spPr/>
        <p:txBody>
          <a:bodyPr/>
          <a:lstStyle/>
          <a:p>
            <a:fld id="{89F692C2-A94F-46E4-A057-7EDFB208BF63}" type="slidenum">
              <a:rPr lang="en-US" smtClean="0"/>
              <a:t>6</a:t>
            </a:fld>
            <a:endParaRPr lang="en-US"/>
          </a:p>
        </p:txBody>
      </p:sp>
    </p:spTree>
    <p:extLst>
      <p:ext uri="{BB962C8B-B14F-4D97-AF65-F5344CB8AC3E}">
        <p14:creationId xmlns:p14="http://schemas.microsoft.com/office/powerpoint/2010/main" val="51054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F692C2-A94F-46E4-A057-7EDFB208BF63}" type="slidenum">
              <a:rPr lang="en-US" smtClean="0"/>
              <a:t>7</a:t>
            </a:fld>
            <a:endParaRPr lang="en-US"/>
          </a:p>
        </p:txBody>
      </p:sp>
    </p:spTree>
    <p:extLst>
      <p:ext uri="{BB962C8B-B14F-4D97-AF65-F5344CB8AC3E}">
        <p14:creationId xmlns:p14="http://schemas.microsoft.com/office/powerpoint/2010/main" val="410125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B681AA8-5FE2-EB42-884D-3EC064A81B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37931725" indent="-37474525">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50C0C824-D4C1-4415-BC9B-5145AA1A666E}"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FAF3470B-95BB-08A1-5B60-D2883CD24D4D}"/>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35DC492-F486-48AF-9681-A174687CB57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94469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hlink"/>
                </a:solidFill>
                <a:latin typeface="Garamond" panose="02020404030301010803" pitchFamily="18" charset="0"/>
              </a:rPr>
              <a:t>Disease &amp; Parasitism</a:t>
            </a:r>
            <a:r>
              <a:rPr lang="en-US" altLang="en-US" dirty="0">
                <a:latin typeface="Garamond" panose="02020404030301010803" pitchFamily="18" charset="0"/>
              </a:rPr>
              <a:t>: by weakening certain species, a micro-organism invading an ecosystem can drastically alter the entire ecosystem and the niches within it.</a:t>
            </a:r>
          </a:p>
          <a:p>
            <a:endParaRPr lang="en-US" dirty="0"/>
          </a:p>
        </p:txBody>
      </p:sp>
      <p:sp>
        <p:nvSpPr>
          <p:cNvPr id="4" name="Slide Number Placeholder 3"/>
          <p:cNvSpPr>
            <a:spLocks noGrp="1"/>
          </p:cNvSpPr>
          <p:nvPr>
            <p:ph type="sldNum" sz="quarter" idx="5"/>
          </p:nvPr>
        </p:nvSpPr>
        <p:spPr/>
        <p:txBody>
          <a:bodyPr/>
          <a:lstStyle/>
          <a:p>
            <a:fld id="{89F692C2-A94F-46E4-A057-7EDFB208BF63}" type="slidenum">
              <a:rPr lang="en-US" smtClean="0"/>
              <a:t>12</a:t>
            </a:fld>
            <a:endParaRPr lang="en-US"/>
          </a:p>
        </p:txBody>
      </p:sp>
    </p:spTree>
    <p:extLst>
      <p:ext uri="{BB962C8B-B14F-4D97-AF65-F5344CB8AC3E}">
        <p14:creationId xmlns:p14="http://schemas.microsoft.com/office/powerpoint/2010/main" val="366150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8EE8780-DB8D-A369-9767-E0A336119867}"/>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03223E5A-1DB3-CE04-EB93-27A922DBAD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Arial" panose="020B0604020202020204" pitchFamily="34" charset="0"/>
              </a:rPr>
              <a:t>They eat tiny food particles that they filter out of the water, which can reduce available food for larval fish and other animals, and cause aquatic vegetation to grow as a result of increased water clarity. </a:t>
            </a:r>
            <a:r>
              <a:rPr lang="en-CA" altLang="en-US" i="1">
                <a:latin typeface="Arial" panose="020B0604020202020204" pitchFamily="34" charset="0"/>
              </a:rPr>
              <a:t>Zebra mussels</a:t>
            </a:r>
            <a:r>
              <a:rPr lang="en-CA" altLang="en-US">
                <a:latin typeface="Arial" panose="020B0604020202020204" pitchFamily="34" charset="0"/>
              </a:rPr>
              <a:t> can also attach to and smother native </a:t>
            </a:r>
            <a:r>
              <a:rPr lang="en-CA" altLang="en-US" i="1">
                <a:latin typeface="Arial" panose="020B0604020202020204" pitchFamily="34" charset="0"/>
              </a:rPr>
              <a:t>mussels</a:t>
            </a:r>
            <a:r>
              <a:rPr lang="en-CA" altLang="en-US">
                <a:latin typeface="Arial" panose="020B0604020202020204" pitchFamily="34" charset="0"/>
              </a:rPr>
              <a:t>.</a:t>
            </a:r>
          </a:p>
        </p:txBody>
      </p:sp>
      <p:sp>
        <p:nvSpPr>
          <p:cNvPr id="14340" name="Slide Number Placeholder 3">
            <a:extLst>
              <a:ext uri="{FF2B5EF4-FFF2-40B4-BE49-F238E27FC236}">
                <a16:creationId xmlns:a16="http://schemas.microsoft.com/office/drawing/2014/main" id="{4409C50B-0666-EE3C-43F7-77CDD99C5E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85F9C5ED-1A56-4297-B50D-0B8E1BDFCAC3}" type="slidenum">
              <a:rPr lang="en-US" altLang="en-US">
                <a:latin typeface="Arial" panose="020B0604020202020204" pitchFamily="34" charset="0"/>
              </a:rPr>
              <a:pPr/>
              <a:t>16</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F692C2-A94F-46E4-A057-7EDFB208BF63}" type="slidenum">
              <a:rPr lang="en-US" smtClean="0"/>
              <a:t>18</a:t>
            </a:fld>
            <a:endParaRPr lang="en-US"/>
          </a:p>
        </p:txBody>
      </p:sp>
    </p:spTree>
    <p:extLst>
      <p:ext uri="{BB962C8B-B14F-4D97-AF65-F5344CB8AC3E}">
        <p14:creationId xmlns:p14="http://schemas.microsoft.com/office/powerpoint/2010/main" val="3976654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BB9FAA7-3C7F-E02D-A423-FD7CAD4F05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37931725" indent="-37474525">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1F0B60B0-ACE4-4923-9BC7-0AFD5373C777}"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D17B942B-F84F-5CA8-77FC-AB2B9D5EAE26}"/>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5358EFDE-443D-4772-6C4F-AC889BF04CC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8EEC-6F07-415C-B15C-E325DE4706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40F2C6-C482-4284-9C5F-D0F13608E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01F9E9-61C8-40EC-8F61-1BD402C817DF}"/>
              </a:ext>
            </a:extLst>
          </p:cNvPr>
          <p:cNvSpPr>
            <a:spLocks noGrp="1"/>
          </p:cNvSpPr>
          <p:nvPr>
            <p:ph type="dt" sz="half" idx="10"/>
          </p:nvPr>
        </p:nvSpPr>
        <p:spPr/>
        <p:txBody>
          <a:bodyPr/>
          <a:lstStyle/>
          <a:p>
            <a:fld id="{F7018A82-5E3B-40B5-BB3C-ADD2AF94CA71}" type="datetimeFigureOut">
              <a:rPr lang="en-US" smtClean="0"/>
              <a:t>6/16/2023</a:t>
            </a:fld>
            <a:endParaRPr lang="en-US"/>
          </a:p>
        </p:txBody>
      </p:sp>
      <p:sp>
        <p:nvSpPr>
          <p:cNvPr id="5" name="Footer Placeholder 4">
            <a:extLst>
              <a:ext uri="{FF2B5EF4-FFF2-40B4-BE49-F238E27FC236}">
                <a16:creationId xmlns:a16="http://schemas.microsoft.com/office/drawing/2014/main" id="{D71E3719-97DC-46E8-A663-DA4756C99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0A1BE-F244-4E77-A44B-0214B1ED84C6}"/>
              </a:ext>
            </a:extLst>
          </p:cNvPr>
          <p:cNvSpPr>
            <a:spLocks noGrp="1"/>
          </p:cNvSpPr>
          <p:nvPr>
            <p:ph type="sldNum" sz="quarter" idx="12"/>
          </p:nvPr>
        </p:nvSpPr>
        <p:spPr/>
        <p:txBody>
          <a:bodyPr/>
          <a:lstStyle/>
          <a:p>
            <a:fld id="{616EA8A9-33B5-4630-B72E-7C8727497A20}" type="slidenum">
              <a:rPr lang="en-US" smtClean="0"/>
              <a:t>‹#›</a:t>
            </a:fld>
            <a:endParaRPr lang="en-US"/>
          </a:p>
        </p:txBody>
      </p:sp>
    </p:spTree>
    <p:extLst>
      <p:ext uri="{BB962C8B-B14F-4D97-AF65-F5344CB8AC3E}">
        <p14:creationId xmlns:p14="http://schemas.microsoft.com/office/powerpoint/2010/main" val="152791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8F9-EDCC-48ED-9D13-9275DBFFB3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78E663-2536-477F-83C7-18182BFC83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8EF9A-0857-49BF-B290-0E2390CE3AD0}"/>
              </a:ext>
            </a:extLst>
          </p:cNvPr>
          <p:cNvSpPr>
            <a:spLocks noGrp="1"/>
          </p:cNvSpPr>
          <p:nvPr>
            <p:ph type="dt" sz="half" idx="10"/>
          </p:nvPr>
        </p:nvSpPr>
        <p:spPr/>
        <p:txBody>
          <a:bodyPr/>
          <a:lstStyle/>
          <a:p>
            <a:fld id="{F7018A82-5E3B-40B5-BB3C-ADD2AF94CA71}" type="datetimeFigureOut">
              <a:rPr lang="en-US" smtClean="0"/>
              <a:t>6/16/2023</a:t>
            </a:fld>
            <a:endParaRPr lang="en-US"/>
          </a:p>
        </p:txBody>
      </p:sp>
      <p:sp>
        <p:nvSpPr>
          <p:cNvPr id="5" name="Footer Placeholder 4">
            <a:extLst>
              <a:ext uri="{FF2B5EF4-FFF2-40B4-BE49-F238E27FC236}">
                <a16:creationId xmlns:a16="http://schemas.microsoft.com/office/drawing/2014/main" id="{1B97AFB6-48AD-4140-B625-6230A15B1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F3366-99DA-4B56-A1A1-765603DC2ADE}"/>
              </a:ext>
            </a:extLst>
          </p:cNvPr>
          <p:cNvSpPr>
            <a:spLocks noGrp="1"/>
          </p:cNvSpPr>
          <p:nvPr>
            <p:ph type="sldNum" sz="quarter" idx="12"/>
          </p:nvPr>
        </p:nvSpPr>
        <p:spPr/>
        <p:txBody>
          <a:bodyPr/>
          <a:lstStyle/>
          <a:p>
            <a:fld id="{616EA8A9-33B5-4630-B72E-7C8727497A20}" type="slidenum">
              <a:rPr lang="en-US" smtClean="0"/>
              <a:t>‹#›</a:t>
            </a:fld>
            <a:endParaRPr lang="en-US"/>
          </a:p>
        </p:txBody>
      </p:sp>
    </p:spTree>
    <p:extLst>
      <p:ext uri="{BB962C8B-B14F-4D97-AF65-F5344CB8AC3E}">
        <p14:creationId xmlns:p14="http://schemas.microsoft.com/office/powerpoint/2010/main" val="85634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13B24-B1AC-4BE0-94B3-60E9342503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01E2C-1A8A-4A5F-B6F6-664430F2B7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EA513-85E7-4718-A41A-D40D2B50BE88}"/>
              </a:ext>
            </a:extLst>
          </p:cNvPr>
          <p:cNvSpPr>
            <a:spLocks noGrp="1"/>
          </p:cNvSpPr>
          <p:nvPr>
            <p:ph type="dt" sz="half" idx="10"/>
          </p:nvPr>
        </p:nvSpPr>
        <p:spPr/>
        <p:txBody>
          <a:bodyPr/>
          <a:lstStyle/>
          <a:p>
            <a:fld id="{F7018A82-5E3B-40B5-BB3C-ADD2AF94CA71}" type="datetimeFigureOut">
              <a:rPr lang="en-US" smtClean="0"/>
              <a:t>6/16/2023</a:t>
            </a:fld>
            <a:endParaRPr lang="en-US"/>
          </a:p>
        </p:txBody>
      </p:sp>
      <p:sp>
        <p:nvSpPr>
          <p:cNvPr id="5" name="Footer Placeholder 4">
            <a:extLst>
              <a:ext uri="{FF2B5EF4-FFF2-40B4-BE49-F238E27FC236}">
                <a16:creationId xmlns:a16="http://schemas.microsoft.com/office/drawing/2014/main" id="{8BCD3C86-674C-430C-BA93-EF89858AF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6C5C0-BFE0-4868-9672-0B5706E0091F}"/>
              </a:ext>
            </a:extLst>
          </p:cNvPr>
          <p:cNvSpPr>
            <a:spLocks noGrp="1"/>
          </p:cNvSpPr>
          <p:nvPr>
            <p:ph type="sldNum" sz="quarter" idx="12"/>
          </p:nvPr>
        </p:nvSpPr>
        <p:spPr/>
        <p:txBody>
          <a:bodyPr/>
          <a:lstStyle/>
          <a:p>
            <a:fld id="{616EA8A9-33B5-4630-B72E-7C8727497A20}" type="slidenum">
              <a:rPr lang="en-US" smtClean="0"/>
              <a:t>‹#›</a:t>
            </a:fld>
            <a:endParaRPr lang="en-US"/>
          </a:p>
        </p:txBody>
      </p:sp>
    </p:spTree>
    <p:extLst>
      <p:ext uri="{BB962C8B-B14F-4D97-AF65-F5344CB8AC3E}">
        <p14:creationId xmlns:p14="http://schemas.microsoft.com/office/powerpoint/2010/main" val="3140237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CA"/>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quarter" idx="2"/>
          </p:nvPr>
        </p:nvSpPr>
        <p:spPr>
          <a:xfrm>
            <a:off x="6197600" y="1600201"/>
            <a:ext cx="5384800" cy="21891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Content Placeholder 4"/>
          <p:cNvSpPr>
            <a:spLocks noGrp="1"/>
          </p:cNvSpPr>
          <p:nvPr>
            <p:ph sz="quarter" idx="3"/>
          </p:nvPr>
        </p:nvSpPr>
        <p:spPr>
          <a:xfrm>
            <a:off x="6197600" y="3941763"/>
            <a:ext cx="5384800" cy="218916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Rectangle 19">
            <a:extLst>
              <a:ext uri="{FF2B5EF4-FFF2-40B4-BE49-F238E27FC236}">
                <a16:creationId xmlns:a16="http://schemas.microsoft.com/office/drawing/2014/main" id="{4993049A-A65B-D247-111D-A4E649AC590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20">
            <a:extLst>
              <a:ext uri="{FF2B5EF4-FFF2-40B4-BE49-F238E27FC236}">
                <a16:creationId xmlns:a16="http://schemas.microsoft.com/office/drawing/2014/main" id="{39ACA04F-D138-9F5D-5E92-FDC821A372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21">
            <a:extLst>
              <a:ext uri="{FF2B5EF4-FFF2-40B4-BE49-F238E27FC236}">
                <a16:creationId xmlns:a16="http://schemas.microsoft.com/office/drawing/2014/main" id="{7FA8F7ED-A68D-F04E-201D-32BAE3C4C815}"/>
              </a:ext>
            </a:extLst>
          </p:cNvPr>
          <p:cNvSpPr>
            <a:spLocks noGrp="1" noChangeArrowheads="1"/>
          </p:cNvSpPr>
          <p:nvPr>
            <p:ph type="sldNum" sz="quarter" idx="12"/>
          </p:nvPr>
        </p:nvSpPr>
        <p:spPr>
          <a:ln/>
        </p:spPr>
        <p:txBody>
          <a:bodyPr/>
          <a:lstStyle>
            <a:lvl1pPr>
              <a:defRPr/>
            </a:lvl1pPr>
          </a:lstStyle>
          <a:p>
            <a:pPr>
              <a:defRPr/>
            </a:pPr>
            <a:fld id="{B5F62548-EC6D-4FF6-9F62-60B3D9119C37}" type="slidenum">
              <a:rPr lang="en-US" altLang="en-US"/>
              <a:pPr>
                <a:defRPr/>
              </a:pPr>
              <a:t>‹#›</a:t>
            </a:fld>
            <a:endParaRPr lang="en-US" altLang="en-US"/>
          </a:p>
        </p:txBody>
      </p:sp>
    </p:spTree>
    <p:extLst>
      <p:ext uri="{BB962C8B-B14F-4D97-AF65-F5344CB8AC3E}">
        <p14:creationId xmlns:p14="http://schemas.microsoft.com/office/powerpoint/2010/main" val="4261901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CA"/>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19">
            <a:extLst>
              <a:ext uri="{FF2B5EF4-FFF2-40B4-BE49-F238E27FC236}">
                <a16:creationId xmlns:a16="http://schemas.microsoft.com/office/drawing/2014/main" id="{4274000B-A132-0CF8-D8D9-846714EC3E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a:extLst>
              <a:ext uri="{FF2B5EF4-FFF2-40B4-BE49-F238E27FC236}">
                <a16:creationId xmlns:a16="http://schemas.microsoft.com/office/drawing/2014/main" id="{A89D541B-8E43-3F1C-7941-212715DB295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id="{F18B6ECB-A384-EF3E-CE20-21FE6ECD1A2A}"/>
              </a:ext>
            </a:extLst>
          </p:cNvPr>
          <p:cNvSpPr>
            <a:spLocks noGrp="1" noChangeArrowheads="1"/>
          </p:cNvSpPr>
          <p:nvPr>
            <p:ph type="sldNum" sz="quarter" idx="12"/>
          </p:nvPr>
        </p:nvSpPr>
        <p:spPr>
          <a:ln/>
        </p:spPr>
        <p:txBody>
          <a:bodyPr/>
          <a:lstStyle>
            <a:lvl1pPr>
              <a:defRPr/>
            </a:lvl1pPr>
          </a:lstStyle>
          <a:p>
            <a:pPr>
              <a:defRPr/>
            </a:pPr>
            <a:fld id="{7C043E45-7C38-43A2-A96B-CD75534061AD}" type="slidenum">
              <a:rPr lang="en-US" altLang="en-US"/>
              <a:pPr>
                <a:defRPr/>
              </a:pPr>
              <a:t>‹#›</a:t>
            </a:fld>
            <a:endParaRPr lang="en-US" altLang="en-US"/>
          </a:p>
        </p:txBody>
      </p:sp>
    </p:spTree>
    <p:extLst>
      <p:ext uri="{BB962C8B-B14F-4D97-AF65-F5344CB8AC3E}">
        <p14:creationId xmlns:p14="http://schemas.microsoft.com/office/powerpoint/2010/main" val="408365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8445-888F-443F-A943-86EEA6767D2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6BFE53BD-9218-4678-AEF3-2696DA86566D}"/>
              </a:ext>
            </a:extLst>
          </p:cNvPr>
          <p:cNvSpPr>
            <a:spLocks noGrp="1"/>
          </p:cNvSpPr>
          <p:nvPr>
            <p:ph idx="1"/>
          </p:nvPr>
        </p:nvSpPr>
        <p:spPr/>
        <p:txBody>
          <a:bodyPr/>
          <a:lstStyle>
            <a:lvl1pPr>
              <a:defRPr sz="3600"/>
            </a:lvl1pPr>
            <a:lvl2pPr>
              <a:defRPr sz="3600"/>
            </a:lvl2pPr>
            <a:lvl3pPr>
              <a:defRPr sz="3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400A74-845C-4B08-81BD-F4D265EC7125}"/>
              </a:ext>
            </a:extLst>
          </p:cNvPr>
          <p:cNvSpPr>
            <a:spLocks noGrp="1"/>
          </p:cNvSpPr>
          <p:nvPr>
            <p:ph type="dt" sz="half" idx="10"/>
          </p:nvPr>
        </p:nvSpPr>
        <p:spPr/>
        <p:txBody>
          <a:bodyPr/>
          <a:lstStyle/>
          <a:p>
            <a:fld id="{F7018A82-5E3B-40B5-BB3C-ADD2AF94CA71}" type="datetimeFigureOut">
              <a:rPr lang="en-US" smtClean="0"/>
              <a:t>6/16/2023</a:t>
            </a:fld>
            <a:endParaRPr lang="en-US"/>
          </a:p>
        </p:txBody>
      </p:sp>
      <p:sp>
        <p:nvSpPr>
          <p:cNvPr id="5" name="Footer Placeholder 4">
            <a:extLst>
              <a:ext uri="{FF2B5EF4-FFF2-40B4-BE49-F238E27FC236}">
                <a16:creationId xmlns:a16="http://schemas.microsoft.com/office/drawing/2014/main" id="{EEEF6524-BB3E-4B39-8B60-DE393D2E8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CD1D2-F049-4548-B282-8A1D5BAA6C7F}"/>
              </a:ext>
            </a:extLst>
          </p:cNvPr>
          <p:cNvSpPr>
            <a:spLocks noGrp="1"/>
          </p:cNvSpPr>
          <p:nvPr>
            <p:ph type="sldNum" sz="quarter" idx="12"/>
          </p:nvPr>
        </p:nvSpPr>
        <p:spPr/>
        <p:txBody>
          <a:bodyPr/>
          <a:lstStyle/>
          <a:p>
            <a:fld id="{616EA8A9-33B5-4630-B72E-7C8727497A20}" type="slidenum">
              <a:rPr lang="en-US" smtClean="0"/>
              <a:t>‹#›</a:t>
            </a:fld>
            <a:endParaRPr lang="en-US"/>
          </a:p>
        </p:txBody>
      </p:sp>
    </p:spTree>
    <p:extLst>
      <p:ext uri="{BB962C8B-B14F-4D97-AF65-F5344CB8AC3E}">
        <p14:creationId xmlns:p14="http://schemas.microsoft.com/office/powerpoint/2010/main" val="385723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90AF-0758-4C49-8B28-9CA86205F8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D0BCC8-0718-4703-BF63-6421EFF5F2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2E12A-A7DE-4B23-B63C-098BE7C19708}"/>
              </a:ext>
            </a:extLst>
          </p:cNvPr>
          <p:cNvSpPr>
            <a:spLocks noGrp="1"/>
          </p:cNvSpPr>
          <p:nvPr>
            <p:ph type="dt" sz="half" idx="10"/>
          </p:nvPr>
        </p:nvSpPr>
        <p:spPr/>
        <p:txBody>
          <a:bodyPr/>
          <a:lstStyle/>
          <a:p>
            <a:fld id="{F7018A82-5E3B-40B5-BB3C-ADD2AF94CA71}" type="datetimeFigureOut">
              <a:rPr lang="en-US" smtClean="0"/>
              <a:t>6/16/2023</a:t>
            </a:fld>
            <a:endParaRPr lang="en-US"/>
          </a:p>
        </p:txBody>
      </p:sp>
      <p:sp>
        <p:nvSpPr>
          <p:cNvPr id="5" name="Footer Placeholder 4">
            <a:extLst>
              <a:ext uri="{FF2B5EF4-FFF2-40B4-BE49-F238E27FC236}">
                <a16:creationId xmlns:a16="http://schemas.microsoft.com/office/drawing/2014/main" id="{7C560165-3122-475B-885A-E4C730142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98FCB-BEA3-4B15-94F7-9275C06EDBE9}"/>
              </a:ext>
            </a:extLst>
          </p:cNvPr>
          <p:cNvSpPr>
            <a:spLocks noGrp="1"/>
          </p:cNvSpPr>
          <p:nvPr>
            <p:ph type="sldNum" sz="quarter" idx="12"/>
          </p:nvPr>
        </p:nvSpPr>
        <p:spPr/>
        <p:txBody>
          <a:bodyPr/>
          <a:lstStyle/>
          <a:p>
            <a:fld id="{616EA8A9-33B5-4630-B72E-7C8727497A20}" type="slidenum">
              <a:rPr lang="en-US" smtClean="0"/>
              <a:t>‹#›</a:t>
            </a:fld>
            <a:endParaRPr lang="en-US"/>
          </a:p>
        </p:txBody>
      </p:sp>
    </p:spTree>
    <p:extLst>
      <p:ext uri="{BB962C8B-B14F-4D97-AF65-F5344CB8AC3E}">
        <p14:creationId xmlns:p14="http://schemas.microsoft.com/office/powerpoint/2010/main" val="25534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3421-8188-4E28-8402-BCBAF584C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74B12-6C9F-4041-9BD9-EC946DB33E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C657A4-1016-4C4E-A63A-3FF1E235FB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81702E-70DD-4B6F-9F5B-AAC109ACEDB3}"/>
              </a:ext>
            </a:extLst>
          </p:cNvPr>
          <p:cNvSpPr>
            <a:spLocks noGrp="1"/>
          </p:cNvSpPr>
          <p:nvPr>
            <p:ph type="dt" sz="half" idx="10"/>
          </p:nvPr>
        </p:nvSpPr>
        <p:spPr/>
        <p:txBody>
          <a:bodyPr/>
          <a:lstStyle/>
          <a:p>
            <a:fld id="{F7018A82-5E3B-40B5-BB3C-ADD2AF94CA71}" type="datetimeFigureOut">
              <a:rPr lang="en-US" smtClean="0"/>
              <a:t>6/16/2023</a:t>
            </a:fld>
            <a:endParaRPr lang="en-US"/>
          </a:p>
        </p:txBody>
      </p:sp>
      <p:sp>
        <p:nvSpPr>
          <p:cNvPr id="6" name="Footer Placeholder 5">
            <a:extLst>
              <a:ext uri="{FF2B5EF4-FFF2-40B4-BE49-F238E27FC236}">
                <a16:creationId xmlns:a16="http://schemas.microsoft.com/office/drawing/2014/main" id="{74B6878D-A17E-405C-BA21-E91AA6A78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6C8A43-CC5F-412D-AFD9-E4E1A770BC81}"/>
              </a:ext>
            </a:extLst>
          </p:cNvPr>
          <p:cNvSpPr>
            <a:spLocks noGrp="1"/>
          </p:cNvSpPr>
          <p:nvPr>
            <p:ph type="sldNum" sz="quarter" idx="12"/>
          </p:nvPr>
        </p:nvSpPr>
        <p:spPr/>
        <p:txBody>
          <a:bodyPr/>
          <a:lstStyle/>
          <a:p>
            <a:fld id="{616EA8A9-33B5-4630-B72E-7C8727497A20}" type="slidenum">
              <a:rPr lang="en-US" smtClean="0"/>
              <a:t>‹#›</a:t>
            </a:fld>
            <a:endParaRPr lang="en-US"/>
          </a:p>
        </p:txBody>
      </p:sp>
    </p:spTree>
    <p:extLst>
      <p:ext uri="{BB962C8B-B14F-4D97-AF65-F5344CB8AC3E}">
        <p14:creationId xmlns:p14="http://schemas.microsoft.com/office/powerpoint/2010/main" val="416598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5DFF-FAA6-46BF-8E79-1CE964E649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E60239-CEC8-401D-A3D2-2D50437CB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1D436F-D720-4AE3-83DD-69C025D0FA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09F8D-1409-4412-A3D9-AA0EC0ABE4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E0AF44-CF47-4E46-960A-8A66017B89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030586-6B44-49EC-8F64-6030D6AE6BEF}"/>
              </a:ext>
            </a:extLst>
          </p:cNvPr>
          <p:cNvSpPr>
            <a:spLocks noGrp="1"/>
          </p:cNvSpPr>
          <p:nvPr>
            <p:ph type="dt" sz="half" idx="10"/>
          </p:nvPr>
        </p:nvSpPr>
        <p:spPr/>
        <p:txBody>
          <a:bodyPr/>
          <a:lstStyle/>
          <a:p>
            <a:fld id="{F7018A82-5E3B-40B5-BB3C-ADD2AF94CA71}" type="datetimeFigureOut">
              <a:rPr lang="en-US" smtClean="0"/>
              <a:t>6/16/2023</a:t>
            </a:fld>
            <a:endParaRPr lang="en-US"/>
          </a:p>
        </p:txBody>
      </p:sp>
      <p:sp>
        <p:nvSpPr>
          <p:cNvPr id="8" name="Footer Placeholder 7">
            <a:extLst>
              <a:ext uri="{FF2B5EF4-FFF2-40B4-BE49-F238E27FC236}">
                <a16:creationId xmlns:a16="http://schemas.microsoft.com/office/drawing/2014/main" id="{A19C0580-C7D5-47C2-BD6E-A3DF71677A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A8A6D5-1D2C-42B9-A6C6-BF25E9FB8624}"/>
              </a:ext>
            </a:extLst>
          </p:cNvPr>
          <p:cNvSpPr>
            <a:spLocks noGrp="1"/>
          </p:cNvSpPr>
          <p:nvPr>
            <p:ph type="sldNum" sz="quarter" idx="12"/>
          </p:nvPr>
        </p:nvSpPr>
        <p:spPr/>
        <p:txBody>
          <a:bodyPr/>
          <a:lstStyle/>
          <a:p>
            <a:fld id="{616EA8A9-33B5-4630-B72E-7C8727497A20}" type="slidenum">
              <a:rPr lang="en-US" smtClean="0"/>
              <a:t>‹#›</a:t>
            </a:fld>
            <a:endParaRPr lang="en-US"/>
          </a:p>
        </p:txBody>
      </p:sp>
    </p:spTree>
    <p:extLst>
      <p:ext uri="{BB962C8B-B14F-4D97-AF65-F5344CB8AC3E}">
        <p14:creationId xmlns:p14="http://schemas.microsoft.com/office/powerpoint/2010/main" val="310953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D1D4-A5AB-4034-8CA3-86C19519E2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63F8A3-C557-451E-8E79-BD08754CD7C8}"/>
              </a:ext>
            </a:extLst>
          </p:cNvPr>
          <p:cNvSpPr>
            <a:spLocks noGrp="1"/>
          </p:cNvSpPr>
          <p:nvPr>
            <p:ph type="dt" sz="half" idx="10"/>
          </p:nvPr>
        </p:nvSpPr>
        <p:spPr/>
        <p:txBody>
          <a:bodyPr/>
          <a:lstStyle/>
          <a:p>
            <a:fld id="{F7018A82-5E3B-40B5-BB3C-ADD2AF94CA71}" type="datetimeFigureOut">
              <a:rPr lang="en-US" smtClean="0"/>
              <a:t>6/16/2023</a:t>
            </a:fld>
            <a:endParaRPr lang="en-US"/>
          </a:p>
        </p:txBody>
      </p:sp>
      <p:sp>
        <p:nvSpPr>
          <p:cNvPr id="4" name="Footer Placeholder 3">
            <a:extLst>
              <a:ext uri="{FF2B5EF4-FFF2-40B4-BE49-F238E27FC236}">
                <a16:creationId xmlns:a16="http://schemas.microsoft.com/office/drawing/2014/main" id="{9C965BAD-44F0-48D7-986B-661B959741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10D73B-2216-478D-9488-91D80B679E13}"/>
              </a:ext>
            </a:extLst>
          </p:cNvPr>
          <p:cNvSpPr>
            <a:spLocks noGrp="1"/>
          </p:cNvSpPr>
          <p:nvPr>
            <p:ph type="sldNum" sz="quarter" idx="12"/>
          </p:nvPr>
        </p:nvSpPr>
        <p:spPr/>
        <p:txBody>
          <a:bodyPr/>
          <a:lstStyle/>
          <a:p>
            <a:fld id="{616EA8A9-33B5-4630-B72E-7C8727497A20}" type="slidenum">
              <a:rPr lang="en-US" smtClean="0"/>
              <a:t>‹#›</a:t>
            </a:fld>
            <a:endParaRPr lang="en-US"/>
          </a:p>
        </p:txBody>
      </p:sp>
    </p:spTree>
    <p:extLst>
      <p:ext uri="{BB962C8B-B14F-4D97-AF65-F5344CB8AC3E}">
        <p14:creationId xmlns:p14="http://schemas.microsoft.com/office/powerpoint/2010/main" val="237932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7B570-AC49-4170-A64D-AA4472D5CCAF}"/>
              </a:ext>
            </a:extLst>
          </p:cNvPr>
          <p:cNvSpPr>
            <a:spLocks noGrp="1"/>
          </p:cNvSpPr>
          <p:nvPr>
            <p:ph type="dt" sz="half" idx="10"/>
          </p:nvPr>
        </p:nvSpPr>
        <p:spPr/>
        <p:txBody>
          <a:bodyPr/>
          <a:lstStyle/>
          <a:p>
            <a:fld id="{F7018A82-5E3B-40B5-BB3C-ADD2AF94CA71}" type="datetimeFigureOut">
              <a:rPr lang="en-US" smtClean="0"/>
              <a:t>6/16/2023</a:t>
            </a:fld>
            <a:endParaRPr lang="en-US"/>
          </a:p>
        </p:txBody>
      </p:sp>
      <p:sp>
        <p:nvSpPr>
          <p:cNvPr id="3" name="Footer Placeholder 2">
            <a:extLst>
              <a:ext uri="{FF2B5EF4-FFF2-40B4-BE49-F238E27FC236}">
                <a16:creationId xmlns:a16="http://schemas.microsoft.com/office/drawing/2014/main" id="{9076E571-EC5F-4A22-B2CF-A627B408B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9F2059-4E3C-439D-9D83-83BCC76CE97F}"/>
              </a:ext>
            </a:extLst>
          </p:cNvPr>
          <p:cNvSpPr>
            <a:spLocks noGrp="1"/>
          </p:cNvSpPr>
          <p:nvPr>
            <p:ph type="sldNum" sz="quarter" idx="12"/>
          </p:nvPr>
        </p:nvSpPr>
        <p:spPr/>
        <p:txBody>
          <a:bodyPr/>
          <a:lstStyle/>
          <a:p>
            <a:fld id="{616EA8A9-33B5-4630-B72E-7C8727497A20}" type="slidenum">
              <a:rPr lang="en-US" smtClean="0"/>
              <a:t>‹#›</a:t>
            </a:fld>
            <a:endParaRPr lang="en-US"/>
          </a:p>
        </p:txBody>
      </p:sp>
    </p:spTree>
    <p:extLst>
      <p:ext uri="{BB962C8B-B14F-4D97-AF65-F5344CB8AC3E}">
        <p14:creationId xmlns:p14="http://schemas.microsoft.com/office/powerpoint/2010/main" val="362918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6D44-33BF-4C20-A63E-62A0F1D28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704E64-1EE4-4130-9C23-FFAE4C9A8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F3BF06-F22E-43C1-9A7C-CFAC224F3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4E37C9-3C46-4DAF-9035-B5F9BED8764E}"/>
              </a:ext>
            </a:extLst>
          </p:cNvPr>
          <p:cNvSpPr>
            <a:spLocks noGrp="1"/>
          </p:cNvSpPr>
          <p:nvPr>
            <p:ph type="dt" sz="half" idx="10"/>
          </p:nvPr>
        </p:nvSpPr>
        <p:spPr/>
        <p:txBody>
          <a:bodyPr/>
          <a:lstStyle/>
          <a:p>
            <a:fld id="{F7018A82-5E3B-40B5-BB3C-ADD2AF94CA71}" type="datetimeFigureOut">
              <a:rPr lang="en-US" smtClean="0"/>
              <a:t>6/16/2023</a:t>
            </a:fld>
            <a:endParaRPr lang="en-US"/>
          </a:p>
        </p:txBody>
      </p:sp>
      <p:sp>
        <p:nvSpPr>
          <p:cNvPr id="6" name="Footer Placeholder 5">
            <a:extLst>
              <a:ext uri="{FF2B5EF4-FFF2-40B4-BE49-F238E27FC236}">
                <a16:creationId xmlns:a16="http://schemas.microsoft.com/office/drawing/2014/main" id="{002B5D95-6608-49D8-9AA9-301F29FFE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BD6D2C-9A8F-4DBA-8756-FEC19B1ABB2E}"/>
              </a:ext>
            </a:extLst>
          </p:cNvPr>
          <p:cNvSpPr>
            <a:spLocks noGrp="1"/>
          </p:cNvSpPr>
          <p:nvPr>
            <p:ph type="sldNum" sz="quarter" idx="12"/>
          </p:nvPr>
        </p:nvSpPr>
        <p:spPr/>
        <p:txBody>
          <a:bodyPr/>
          <a:lstStyle/>
          <a:p>
            <a:fld id="{616EA8A9-33B5-4630-B72E-7C8727497A20}" type="slidenum">
              <a:rPr lang="en-US" smtClean="0"/>
              <a:t>‹#›</a:t>
            </a:fld>
            <a:endParaRPr lang="en-US"/>
          </a:p>
        </p:txBody>
      </p:sp>
    </p:spTree>
    <p:extLst>
      <p:ext uri="{BB962C8B-B14F-4D97-AF65-F5344CB8AC3E}">
        <p14:creationId xmlns:p14="http://schemas.microsoft.com/office/powerpoint/2010/main" val="46798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50BC-6200-4858-8F90-9474C7C18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C224F0-46AE-4427-9B87-EB7E7C693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930F03-F8FD-4310-82B0-87551D4F0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2CAC7-8BCB-42D5-B00D-0D1CF69DEF3E}"/>
              </a:ext>
            </a:extLst>
          </p:cNvPr>
          <p:cNvSpPr>
            <a:spLocks noGrp="1"/>
          </p:cNvSpPr>
          <p:nvPr>
            <p:ph type="dt" sz="half" idx="10"/>
          </p:nvPr>
        </p:nvSpPr>
        <p:spPr/>
        <p:txBody>
          <a:bodyPr/>
          <a:lstStyle/>
          <a:p>
            <a:fld id="{F7018A82-5E3B-40B5-BB3C-ADD2AF94CA71}" type="datetimeFigureOut">
              <a:rPr lang="en-US" smtClean="0"/>
              <a:t>6/16/2023</a:t>
            </a:fld>
            <a:endParaRPr lang="en-US"/>
          </a:p>
        </p:txBody>
      </p:sp>
      <p:sp>
        <p:nvSpPr>
          <p:cNvPr id="6" name="Footer Placeholder 5">
            <a:extLst>
              <a:ext uri="{FF2B5EF4-FFF2-40B4-BE49-F238E27FC236}">
                <a16:creationId xmlns:a16="http://schemas.microsoft.com/office/drawing/2014/main" id="{AEDB923D-9EA4-4E00-A512-23AA1CF8F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63311-F659-4106-9878-2A4F46A08694}"/>
              </a:ext>
            </a:extLst>
          </p:cNvPr>
          <p:cNvSpPr>
            <a:spLocks noGrp="1"/>
          </p:cNvSpPr>
          <p:nvPr>
            <p:ph type="sldNum" sz="quarter" idx="12"/>
          </p:nvPr>
        </p:nvSpPr>
        <p:spPr/>
        <p:txBody>
          <a:bodyPr/>
          <a:lstStyle/>
          <a:p>
            <a:fld id="{616EA8A9-33B5-4630-B72E-7C8727497A20}" type="slidenum">
              <a:rPr lang="en-US" smtClean="0"/>
              <a:t>‹#›</a:t>
            </a:fld>
            <a:endParaRPr lang="en-US"/>
          </a:p>
        </p:txBody>
      </p:sp>
    </p:spTree>
    <p:extLst>
      <p:ext uri="{BB962C8B-B14F-4D97-AF65-F5344CB8AC3E}">
        <p14:creationId xmlns:p14="http://schemas.microsoft.com/office/powerpoint/2010/main" val="393454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07D05-58BE-4F5F-A635-9A65F0D737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60D8BF-8917-4BA3-924E-16CB1D93B8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1F848-2B76-4B76-A885-0033810A0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8A82-5E3B-40B5-BB3C-ADD2AF94CA71}" type="datetimeFigureOut">
              <a:rPr lang="en-US" smtClean="0"/>
              <a:t>6/16/2023</a:t>
            </a:fld>
            <a:endParaRPr lang="en-US"/>
          </a:p>
        </p:txBody>
      </p:sp>
      <p:sp>
        <p:nvSpPr>
          <p:cNvPr id="5" name="Footer Placeholder 4">
            <a:extLst>
              <a:ext uri="{FF2B5EF4-FFF2-40B4-BE49-F238E27FC236}">
                <a16:creationId xmlns:a16="http://schemas.microsoft.com/office/drawing/2014/main" id="{826FA2B3-EAAF-464C-BA73-3C12035D2E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675AEA-F419-4ADC-B21E-E1BFFB789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EA8A9-33B5-4630-B72E-7C8727497A20}" type="slidenum">
              <a:rPr lang="en-US" smtClean="0"/>
              <a:t>‹#›</a:t>
            </a:fld>
            <a:endParaRPr lang="en-US"/>
          </a:p>
        </p:txBody>
      </p:sp>
    </p:spTree>
    <p:extLst>
      <p:ext uri="{BB962C8B-B14F-4D97-AF65-F5344CB8AC3E}">
        <p14:creationId xmlns:p14="http://schemas.microsoft.com/office/powerpoint/2010/main" val="1898496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ciencelessonsthatrock.com/invasive-species-teaching-resource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cscience.com/bc10/pgs/quiz_section3.3.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J-ftiWffNT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A7B0-8ED3-43BE-A1E2-A96EC0F461DF}"/>
              </a:ext>
            </a:extLst>
          </p:cNvPr>
          <p:cNvSpPr>
            <a:spLocks noGrp="1"/>
          </p:cNvSpPr>
          <p:nvPr>
            <p:ph type="ctrTitle"/>
          </p:nvPr>
        </p:nvSpPr>
        <p:spPr/>
        <p:txBody>
          <a:bodyPr/>
          <a:lstStyle/>
          <a:p>
            <a:r>
              <a:rPr lang="en-US" dirty="0"/>
              <a:t>INTRODUCED Species</a:t>
            </a:r>
          </a:p>
        </p:txBody>
      </p:sp>
      <p:sp>
        <p:nvSpPr>
          <p:cNvPr id="3" name="Subtitle 2">
            <a:extLst>
              <a:ext uri="{FF2B5EF4-FFF2-40B4-BE49-F238E27FC236}">
                <a16:creationId xmlns:a16="http://schemas.microsoft.com/office/drawing/2014/main" id="{FA7E184B-8F9F-4900-827C-174DABD11B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4968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893A-E955-4499-4606-F23F92C69B7C}"/>
              </a:ext>
            </a:extLst>
          </p:cNvPr>
          <p:cNvSpPr>
            <a:spLocks noGrp="1"/>
          </p:cNvSpPr>
          <p:nvPr>
            <p:ph type="title"/>
          </p:nvPr>
        </p:nvSpPr>
        <p:spPr/>
        <p:txBody>
          <a:bodyPr/>
          <a:lstStyle/>
          <a:p>
            <a:pPr>
              <a:defRPr/>
            </a:pPr>
            <a:r>
              <a:rPr lang="en-CA" dirty="0"/>
              <a:t>European Chafer Beatle grubs</a:t>
            </a:r>
          </a:p>
        </p:txBody>
      </p:sp>
      <p:pic>
        <p:nvPicPr>
          <p:cNvPr id="8195" name="Picture 2" descr="http://bcinvasives.ca/images/content/_350/Screen_Shot_2016-05-04_at_10.08.32_AM.png">
            <a:extLst>
              <a:ext uri="{FF2B5EF4-FFF2-40B4-BE49-F238E27FC236}">
                <a16:creationId xmlns:a16="http://schemas.microsoft.com/office/drawing/2014/main" id="{76188E9A-9CD1-4807-539F-ED8093497E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2160"/>
          <a:stretch>
            <a:fillRect/>
          </a:stretch>
        </p:blipFill>
        <p:spPr>
          <a:xfrm>
            <a:off x="2971801" y="2209799"/>
            <a:ext cx="6708227" cy="365428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03">
            <a:extLst>
              <a:ext uri="{FF2B5EF4-FFF2-40B4-BE49-F238E27FC236}">
                <a16:creationId xmlns:a16="http://schemas.microsoft.com/office/drawing/2014/main" id="{4AE31FF3-F6E7-D901-4D89-732C94341707}"/>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225747" y="1474232"/>
            <a:ext cx="4164496" cy="3659952"/>
          </a:xfrm>
          <a:noFill/>
          <a:extLst>
            <a:ext uri="{909E8E84-426E-40DD-AFC4-6F175D3DCCD1}">
              <a14:hiddenFill xmlns:a14="http://schemas.microsoft.com/office/drawing/2010/main">
                <a:solidFill>
                  <a:srgbClr val="FFFFFF"/>
                </a:solidFill>
              </a14:hiddenFill>
            </a:ext>
          </a:extLst>
        </p:spPr>
      </p:pic>
      <p:pic>
        <p:nvPicPr>
          <p:cNvPr id="9221" name="Picture 5" descr="04">
            <a:extLst>
              <a:ext uri="{FF2B5EF4-FFF2-40B4-BE49-F238E27FC236}">
                <a16:creationId xmlns:a16="http://schemas.microsoft.com/office/drawing/2014/main" id="{711C2046-6DD5-F318-00E8-678780B8B42A}"/>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75861" y="1474232"/>
            <a:ext cx="4000500" cy="3515825"/>
          </a:xfrm>
          <a:noFill/>
          <a:extLst>
            <a:ext uri="{909E8E84-426E-40DD-AFC4-6F175D3DCCD1}">
              <a14:hiddenFill xmlns:a14="http://schemas.microsoft.com/office/drawing/2010/main">
                <a:solidFill>
                  <a:srgbClr val="FFFFFF"/>
                </a:solidFill>
              </a14:hiddenFill>
            </a:ext>
          </a:extLst>
        </p:spPr>
      </p:pic>
      <p:sp>
        <p:nvSpPr>
          <p:cNvPr id="9222" name="Text Box 6">
            <a:extLst>
              <a:ext uri="{FF2B5EF4-FFF2-40B4-BE49-F238E27FC236}">
                <a16:creationId xmlns:a16="http://schemas.microsoft.com/office/drawing/2014/main" id="{365E7D4E-888B-F9D3-7262-5797E09E9A99}"/>
              </a:ext>
            </a:extLst>
          </p:cNvPr>
          <p:cNvSpPr txBox="1">
            <a:spLocks noChangeArrowheads="1"/>
          </p:cNvSpPr>
          <p:nvPr/>
        </p:nvSpPr>
        <p:spPr bwMode="auto">
          <a:xfrm>
            <a:off x="470452" y="5151438"/>
            <a:ext cx="365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9pPr>
          </a:lstStyle>
          <a:p>
            <a:pPr>
              <a:spcBef>
                <a:spcPct val="50000"/>
              </a:spcBef>
              <a:buClrTx/>
              <a:buSzTx/>
              <a:buFontTx/>
              <a:buNone/>
            </a:pPr>
            <a:r>
              <a:rPr lang="en-US" altLang="en-US" sz="2000" dirty="0">
                <a:latin typeface="Arial Narrow" panose="020B0606020202030204" pitchFamily="34" charset="0"/>
                <a:ea typeface="ヒラギノ角ゴ Pro W3" pitchFamily="1" charset="-128"/>
              </a:rPr>
              <a:t>50 breeding pairs of the European Starling were brought to BC in the late 1800’s.  It now out-competes western bluebirds for nesting habitat.</a:t>
            </a:r>
          </a:p>
        </p:txBody>
      </p:sp>
      <p:sp>
        <p:nvSpPr>
          <p:cNvPr id="9223" name="Text Box 7">
            <a:extLst>
              <a:ext uri="{FF2B5EF4-FFF2-40B4-BE49-F238E27FC236}">
                <a16:creationId xmlns:a16="http://schemas.microsoft.com/office/drawing/2014/main" id="{972B9ED7-C775-8B84-51E2-81A62465FD5E}"/>
              </a:ext>
            </a:extLst>
          </p:cNvPr>
          <p:cNvSpPr txBox="1">
            <a:spLocks noChangeArrowheads="1"/>
          </p:cNvSpPr>
          <p:nvPr/>
        </p:nvSpPr>
        <p:spPr bwMode="auto">
          <a:xfrm>
            <a:off x="8140148" y="5151438"/>
            <a:ext cx="3581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9pPr>
          </a:lstStyle>
          <a:p>
            <a:pPr>
              <a:spcBef>
                <a:spcPct val="50000"/>
              </a:spcBef>
              <a:buClrTx/>
              <a:buSzTx/>
              <a:buFontTx/>
              <a:buNone/>
            </a:pPr>
            <a:r>
              <a:rPr lang="en-US" altLang="en-US" sz="2000" dirty="0">
                <a:latin typeface="Arial Narrow" panose="020B0606020202030204" pitchFamily="34" charset="0"/>
                <a:ea typeface="ヒラギノ角ゴ Pro W3" pitchFamily="1" charset="-128"/>
              </a:rPr>
              <a:t>The American Bullfrog was brought to BC in the 1930’s by restaurants for their legs.  It has since taken over the habitats of native frogs.</a:t>
            </a:r>
          </a:p>
        </p:txBody>
      </p:sp>
      <p:sp>
        <p:nvSpPr>
          <p:cNvPr id="4" name="TextBox 3">
            <a:extLst>
              <a:ext uri="{FF2B5EF4-FFF2-40B4-BE49-F238E27FC236}">
                <a16:creationId xmlns:a16="http://schemas.microsoft.com/office/drawing/2014/main" id="{87D71728-F049-1966-85AA-98ED13BE1A17}"/>
              </a:ext>
            </a:extLst>
          </p:cNvPr>
          <p:cNvSpPr txBox="1"/>
          <p:nvPr/>
        </p:nvSpPr>
        <p:spPr>
          <a:xfrm>
            <a:off x="470452" y="278296"/>
            <a:ext cx="11251096" cy="369332"/>
          </a:xfrm>
          <a:prstGeom prst="rect">
            <a:avLst/>
          </a:prstGeom>
          <a:noFill/>
        </p:spPr>
        <p:txBody>
          <a:bodyPr wrap="square" rtlCol="0">
            <a:spAutoFit/>
          </a:bodyPr>
          <a:lstStyle/>
          <a:p>
            <a:r>
              <a:rPr lang="en-US" dirty="0"/>
              <a:t>European Starling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F36C7212-2E46-C445-64A5-2F72D90EB6E4}"/>
              </a:ext>
            </a:extLst>
          </p:cNvPr>
          <p:cNvSpPr>
            <a:spLocks noGrp="1" noChangeArrowheads="1"/>
          </p:cNvSpPr>
          <p:nvPr>
            <p:ph type="body" sz="half" idx="1"/>
          </p:nvPr>
        </p:nvSpPr>
        <p:spPr>
          <a:xfrm>
            <a:off x="1600200" y="0"/>
            <a:ext cx="8839200" cy="6781800"/>
          </a:xfrm>
        </p:spPr>
        <p:txBody>
          <a:bodyPr/>
          <a:lstStyle/>
          <a:p>
            <a:pPr lvl="1" eaLnBrk="1" hangingPunct="1">
              <a:lnSpc>
                <a:spcPct val="80000"/>
              </a:lnSpc>
              <a:buFontTx/>
              <a:buNone/>
              <a:defRPr/>
            </a:pPr>
            <a:endParaRPr lang="en-US" altLang="en-US" dirty="0">
              <a:latin typeface="Garamond" panose="02020404030301010803" pitchFamily="18" charset="0"/>
              <a:ea typeface="ＭＳ Ｐゴシック" panose="020B0600070205080204" pitchFamily="34" charset="-128"/>
            </a:endParaRPr>
          </a:p>
          <a:p>
            <a:pPr lvl="1" eaLnBrk="1" hangingPunct="1">
              <a:lnSpc>
                <a:spcPct val="80000"/>
              </a:lnSpc>
              <a:buFontTx/>
              <a:buNone/>
              <a:defRPr/>
            </a:pPr>
            <a:endParaRPr lang="en-US" altLang="en-US" dirty="0">
              <a:latin typeface="Garamond" panose="02020404030301010803" pitchFamily="18" charset="0"/>
              <a:ea typeface="ＭＳ Ｐゴシック" panose="020B0600070205080204" pitchFamily="34" charset="-128"/>
            </a:endParaRPr>
          </a:p>
          <a:p>
            <a:pPr lvl="1" eaLnBrk="1" hangingPunct="1">
              <a:lnSpc>
                <a:spcPct val="80000"/>
              </a:lnSpc>
              <a:buFontTx/>
              <a:buNone/>
              <a:defRPr/>
            </a:pPr>
            <a:endParaRPr lang="en-US" altLang="en-US" dirty="0">
              <a:latin typeface="Garamond" panose="02020404030301010803" pitchFamily="18" charset="0"/>
              <a:ea typeface="ＭＳ Ｐゴシック" panose="020B0600070205080204" pitchFamily="34" charset="-128"/>
            </a:endParaRPr>
          </a:p>
          <a:p>
            <a:pPr lvl="1" eaLnBrk="1" hangingPunct="1">
              <a:lnSpc>
                <a:spcPct val="80000"/>
              </a:lnSpc>
              <a:buFontTx/>
              <a:buNone/>
              <a:defRPr/>
            </a:pPr>
            <a:endParaRPr lang="en-US" altLang="en-US" dirty="0">
              <a:latin typeface="Garamond" panose="02020404030301010803" pitchFamily="18" charset="0"/>
              <a:ea typeface="ＭＳ Ｐゴシック" panose="020B0600070205080204" pitchFamily="34" charset="-128"/>
            </a:endParaRPr>
          </a:p>
          <a:p>
            <a:pPr lvl="1" eaLnBrk="1" hangingPunct="1">
              <a:lnSpc>
                <a:spcPct val="80000"/>
              </a:lnSpc>
              <a:buFontTx/>
              <a:buNone/>
              <a:defRPr/>
            </a:pPr>
            <a:endParaRPr lang="en-US" altLang="en-US" dirty="0">
              <a:latin typeface="Garamond" panose="02020404030301010803" pitchFamily="18" charset="0"/>
              <a:ea typeface="ＭＳ Ｐゴシック" panose="020B0600070205080204" pitchFamily="34" charset="-128"/>
            </a:endParaRPr>
          </a:p>
          <a:p>
            <a:pPr lvl="1" eaLnBrk="1" hangingPunct="1">
              <a:lnSpc>
                <a:spcPct val="80000"/>
              </a:lnSpc>
              <a:buFontTx/>
              <a:buNone/>
              <a:defRPr/>
            </a:pPr>
            <a:endParaRPr lang="en-US" altLang="en-US" dirty="0">
              <a:latin typeface="Garamond" panose="02020404030301010803" pitchFamily="18" charset="0"/>
              <a:ea typeface="ＭＳ Ｐゴシック" panose="020B0600070205080204" pitchFamily="34" charset="-128"/>
            </a:endParaRPr>
          </a:p>
          <a:p>
            <a:pPr lvl="1" eaLnBrk="1" hangingPunct="1">
              <a:lnSpc>
                <a:spcPct val="80000"/>
              </a:lnSpc>
              <a:buFontTx/>
              <a:buNone/>
              <a:defRPr/>
            </a:pPr>
            <a:endParaRPr lang="en-US" altLang="en-US" dirty="0">
              <a:latin typeface="Garamond" panose="02020404030301010803" pitchFamily="18" charset="0"/>
              <a:ea typeface="ＭＳ Ｐゴシック" panose="020B0600070205080204" pitchFamily="34" charset="-128"/>
            </a:endParaRPr>
          </a:p>
          <a:p>
            <a:pPr lvl="1" eaLnBrk="1" hangingPunct="1">
              <a:lnSpc>
                <a:spcPct val="80000"/>
              </a:lnSpc>
              <a:buFontTx/>
              <a:buNone/>
              <a:defRPr/>
            </a:pPr>
            <a:endParaRPr lang="en-US" altLang="en-US" dirty="0">
              <a:latin typeface="Garamond" panose="02020404030301010803" pitchFamily="18" charset="0"/>
              <a:ea typeface="ＭＳ Ｐゴシック" panose="020B0600070205080204" pitchFamily="34" charset="-128"/>
            </a:endParaRPr>
          </a:p>
          <a:p>
            <a:pPr eaLnBrk="1" hangingPunct="1">
              <a:lnSpc>
                <a:spcPct val="80000"/>
              </a:lnSpc>
              <a:defRPr/>
            </a:pPr>
            <a:endParaRPr lang="en-US" altLang="en-US" dirty="0">
              <a:solidFill>
                <a:schemeClr val="hlink"/>
              </a:solidFill>
              <a:latin typeface="Garamond" panose="02020404030301010803" pitchFamily="18" charset="0"/>
            </a:endParaRPr>
          </a:p>
          <a:p>
            <a:pPr eaLnBrk="1" hangingPunct="1">
              <a:lnSpc>
                <a:spcPct val="80000"/>
              </a:lnSpc>
              <a:buFont typeface="Wingdings" panose="05000000000000000000" pitchFamily="2" charset="2"/>
              <a:buNone/>
              <a:defRPr/>
            </a:pPr>
            <a:endParaRPr lang="en-US" altLang="en-US" dirty="0">
              <a:solidFill>
                <a:schemeClr val="hlink"/>
              </a:solidFill>
              <a:latin typeface="Garamond" panose="02020404030301010803" pitchFamily="18" charset="0"/>
            </a:endParaRPr>
          </a:p>
          <a:p>
            <a:pPr lvl="1" eaLnBrk="1" hangingPunct="1">
              <a:lnSpc>
                <a:spcPct val="80000"/>
              </a:lnSpc>
              <a:buFontTx/>
              <a:buNone/>
              <a:defRPr/>
            </a:pPr>
            <a:endParaRPr lang="en-US" altLang="en-US" dirty="0">
              <a:latin typeface="Garamond" panose="02020404030301010803" pitchFamily="18" charset="0"/>
              <a:ea typeface="ＭＳ Ｐゴシック" panose="020B0600070205080204" pitchFamily="34" charset="-128"/>
            </a:endParaRPr>
          </a:p>
          <a:p>
            <a:pPr eaLnBrk="1" hangingPunct="1">
              <a:lnSpc>
                <a:spcPct val="80000"/>
              </a:lnSpc>
              <a:defRPr/>
            </a:pPr>
            <a:endParaRPr lang="en-US" altLang="en-US" dirty="0">
              <a:latin typeface="Garamond" panose="02020404030301010803" pitchFamily="18" charset="0"/>
            </a:endParaRPr>
          </a:p>
        </p:txBody>
      </p:sp>
      <p:sp>
        <p:nvSpPr>
          <p:cNvPr id="10243" name="Text Box 5">
            <a:extLst>
              <a:ext uri="{FF2B5EF4-FFF2-40B4-BE49-F238E27FC236}">
                <a16:creationId xmlns:a16="http://schemas.microsoft.com/office/drawing/2014/main" id="{B7834783-E38C-1053-7BD3-36559761D24C}"/>
              </a:ext>
            </a:extLst>
          </p:cNvPr>
          <p:cNvSpPr txBox="1">
            <a:spLocks noChangeArrowheads="1"/>
          </p:cNvSpPr>
          <p:nvPr/>
        </p:nvSpPr>
        <p:spPr bwMode="auto">
          <a:xfrm>
            <a:off x="2041526" y="3316288"/>
            <a:ext cx="3597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2400">
              <a:latin typeface="Arial" panose="020B0604020202020204" pitchFamily="34" charset="0"/>
              <a:ea typeface="ヒラギノ角ゴ Pro W3" pitchFamily="1" charset="-128"/>
            </a:endParaRPr>
          </a:p>
        </p:txBody>
      </p:sp>
      <p:sp>
        <p:nvSpPr>
          <p:cNvPr id="10244" name="Text Box 6">
            <a:extLst>
              <a:ext uri="{FF2B5EF4-FFF2-40B4-BE49-F238E27FC236}">
                <a16:creationId xmlns:a16="http://schemas.microsoft.com/office/drawing/2014/main" id="{EB21FDC7-9FD0-D931-B6E9-2BEA42397B82}"/>
              </a:ext>
            </a:extLst>
          </p:cNvPr>
          <p:cNvSpPr txBox="1">
            <a:spLocks noChangeArrowheads="1"/>
          </p:cNvSpPr>
          <p:nvPr/>
        </p:nvSpPr>
        <p:spPr bwMode="auto">
          <a:xfrm>
            <a:off x="6096000" y="596348"/>
            <a:ext cx="519485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9pPr>
          </a:lstStyle>
          <a:p>
            <a:pPr>
              <a:spcBef>
                <a:spcPct val="50000"/>
              </a:spcBef>
              <a:buClrTx/>
              <a:buSzTx/>
              <a:buFontTx/>
              <a:buNone/>
            </a:pPr>
            <a:r>
              <a:rPr lang="en-US" altLang="en-US" sz="1800" dirty="0">
                <a:latin typeface="Arial Narrow" panose="020B0606020202030204" pitchFamily="34" charset="0"/>
                <a:ea typeface="ヒラギノ角ゴ Pro W3" pitchFamily="1" charset="-128"/>
              </a:rPr>
              <a:t>The Norway rat escaped from early European explorer and fur-trading ships.  On Queen Charlotte Islands, they have caused a decline in ground-nesting sea birds, such as ancient murrelets and puffins, by eating their eggs and young.</a:t>
            </a:r>
          </a:p>
        </p:txBody>
      </p:sp>
      <p:pic>
        <p:nvPicPr>
          <p:cNvPr id="10245" name="Picture 9" descr="02">
            <a:extLst>
              <a:ext uri="{FF2B5EF4-FFF2-40B4-BE49-F238E27FC236}">
                <a16:creationId xmlns:a16="http://schemas.microsoft.com/office/drawing/2014/main" id="{B251DB2B-92A7-1C89-2CA4-7BE48A687AF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3727" y="161742"/>
            <a:ext cx="5181600" cy="4559956"/>
          </a:xfrm>
          <a:noFill/>
          <a:extLst>
            <a:ext uri="{909E8E84-426E-40DD-AFC4-6F175D3DCCD1}">
              <a14:hiddenFill xmlns:a14="http://schemas.microsoft.com/office/drawing/2010/main">
                <a:solidFill>
                  <a:srgbClr val="FFFFFF"/>
                </a:solidFill>
              </a14:hiddenFill>
            </a:ext>
          </a:extLst>
        </p:spPr>
      </p:pic>
      <p:pic>
        <p:nvPicPr>
          <p:cNvPr id="10246" name="Picture 10" descr="mosquito3">
            <a:extLst>
              <a:ext uri="{FF2B5EF4-FFF2-40B4-BE49-F238E27FC236}">
                <a16:creationId xmlns:a16="http://schemas.microsoft.com/office/drawing/2014/main" id="{98FC178D-EAF2-8323-257E-D028A4999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858134"/>
            <a:ext cx="5724614" cy="3625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1">
            <a:extLst>
              <a:ext uri="{FF2B5EF4-FFF2-40B4-BE49-F238E27FC236}">
                <a16:creationId xmlns:a16="http://schemas.microsoft.com/office/drawing/2014/main" id="{8D965EE7-029A-2D73-D2BC-B72519BCE067}"/>
              </a:ext>
            </a:extLst>
          </p:cNvPr>
          <p:cNvSpPr txBox="1">
            <a:spLocks noChangeArrowheads="1"/>
          </p:cNvSpPr>
          <p:nvPr/>
        </p:nvSpPr>
        <p:spPr bwMode="auto">
          <a:xfrm>
            <a:off x="457201" y="5293099"/>
            <a:ext cx="518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9pPr>
          </a:lstStyle>
          <a:p>
            <a:pPr>
              <a:spcBef>
                <a:spcPct val="50000"/>
              </a:spcBef>
              <a:buClrTx/>
              <a:buSzTx/>
              <a:buFontTx/>
              <a:buNone/>
            </a:pPr>
            <a:r>
              <a:rPr lang="en-US" altLang="en-US" sz="1800" dirty="0">
                <a:latin typeface="Arial Narrow" panose="020B0606020202030204" pitchFamily="34" charset="0"/>
                <a:ea typeface="ヒラギノ角ゴ Pro W3" pitchFamily="1" charset="-128"/>
              </a:rPr>
              <a:t>West Nile virus was recently introduced to the United States in 1999, when it started causing deaths in birds and illness in humans in New York City. It is a vector borne disease, carried by the mosquito.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357E6-084B-19E1-820A-4CEC6F602758}"/>
              </a:ext>
            </a:extLst>
          </p:cNvPr>
          <p:cNvSpPr>
            <a:spLocks noGrp="1"/>
          </p:cNvSpPr>
          <p:nvPr>
            <p:ph type="title"/>
          </p:nvPr>
        </p:nvSpPr>
        <p:spPr/>
        <p:txBody>
          <a:bodyPr/>
          <a:lstStyle/>
          <a:p>
            <a:pPr>
              <a:defRPr/>
            </a:pPr>
            <a:r>
              <a:rPr lang="en-CA" dirty="0"/>
              <a:t>Impact of Invasive Species</a:t>
            </a:r>
          </a:p>
        </p:txBody>
      </p:sp>
      <p:sp>
        <p:nvSpPr>
          <p:cNvPr id="12291" name="Text Placeholder 2">
            <a:extLst>
              <a:ext uri="{FF2B5EF4-FFF2-40B4-BE49-F238E27FC236}">
                <a16:creationId xmlns:a16="http://schemas.microsoft.com/office/drawing/2014/main" id="{5A9A6EE6-3016-994B-0159-84640C211CD6}"/>
              </a:ext>
            </a:extLst>
          </p:cNvPr>
          <p:cNvSpPr>
            <a:spLocks noGrp="1" noChangeArrowheads="1"/>
          </p:cNvSpPr>
          <p:nvPr>
            <p:ph type="body" sz="half" idx="1"/>
          </p:nvPr>
        </p:nvSpPr>
        <p:spPr/>
        <p:txBody>
          <a:bodyPr/>
          <a:lstStyle/>
          <a:p>
            <a:r>
              <a:rPr lang="en-CA" altLang="en-US" dirty="0">
                <a:effectLst/>
              </a:rPr>
              <a:t>Decreased biodiversity</a:t>
            </a:r>
          </a:p>
        </p:txBody>
      </p:sp>
      <p:pic>
        <p:nvPicPr>
          <p:cNvPr id="12292" name="Picture 2" descr="Image result for giant hogweed image">
            <a:extLst>
              <a:ext uri="{FF2B5EF4-FFF2-40B4-BE49-F238E27FC236}">
                <a16:creationId xmlns:a16="http://schemas.microsoft.com/office/drawing/2014/main" id="{2096B908-A0B0-4133-EDFE-D05DADAD30D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991061" y="1285082"/>
            <a:ext cx="3870325" cy="5160962"/>
          </a:xfrm>
          <a:noFill/>
          <a:extLst>
            <a:ext uri="{909E8E84-426E-40DD-AFC4-6F175D3DCCD1}">
              <a14:hiddenFill xmlns:a14="http://schemas.microsoft.com/office/drawing/2010/main">
                <a:solidFill>
                  <a:srgbClr val="FFFFFF"/>
                </a:solidFill>
              </a14:hiddenFill>
            </a:ext>
          </a:extLst>
        </p:spPr>
      </p:pic>
      <p:pic>
        <p:nvPicPr>
          <p:cNvPr id="8194" name="Picture 2" descr="Meet giant hogweed, a horrifying invasive plant in Upstate NY that causes  3rd degree burns - newyorkupstate.com">
            <a:extLst>
              <a:ext uri="{FF2B5EF4-FFF2-40B4-BE49-F238E27FC236}">
                <a16:creationId xmlns:a16="http://schemas.microsoft.com/office/drawing/2014/main" id="{19467B67-6E33-E173-DBD2-8627D0614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 y="3037156"/>
            <a:ext cx="7381461" cy="324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10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3C7177E0-ABD6-3012-DF31-7BD31E37FC07}"/>
              </a:ext>
            </a:extLst>
          </p:cNvPr>
          <p:cNvSpPr>
            <a:spLocks noGrp="1" noChangeArrowheads="1"/>
          </p:cNvSpPr>
          <p:nvPr>
            <p:ph type="body" sz="half" idx="1"/>
          </p:nvPr>
        </p:nvSpPr>
        <p:spPr>
          <a:xfrm>
            <a:off x="178904" y="152400"/>
            <a:ext cx="10336696" cy="1905000"/>
          </a:xfrm>
        </p:spPr>
        <p:txBody>
          <a:bodyPr/>
          <a:lstStyle/>
          <a:p>
            <a:pPr eaLnBrk="1" hangingPunct="1">
              <a:lnSpc>
                <a:spcPct val="90000"/>
              </a:lnSpc>
            </a:pPr>
            <a:r>
              <a:rPr lang="en-US" altLang="en-US" b="1" dirty="0">
                <a:solidFill>
                  <a:schemeClr val="hlink"/>
                </a:solidFill>
                <a:latin typeface="Garamond" panose="02020404030301010803" pitchFamily="18" charset="0"/>
              </a:rPr>
              <a:t>Habitat Alteration:</a:t>
            </a:r>
            <a:r>
              <a:rPr lang="en-US" altLang="en-US" b="1" dirty="0">
                <a:latin typeface="Garamond" panose="02020404030301010803" pitchFamily="18" charset="0"/>
              </a:rPr>
              <a:t> some </a:t>
            </a:r>
            <a:r>
              <a:rPr lang="en-US" altLang="en-US" b="1" dirty="0">
                <a:solidFill>
                  <a:schemeClr val="hlink"/>
                </a:solidFill>
                <a:latin typeface="Garamond" panose="02020404030301010803" pitchFamily="18" charset="0"/>
              </a:rPr>
              <a:t>invasive species</a:t>
            </a:r>
            <a:r>
              <a:rPr lang="en-US" altLang="en-US" b="1" dirty="0">
                <a:latin typeface="Garamond" panose="02020404030301010803" pitchFamily="18" charset="0"/>
              </a:rPr>
              <a:t> can change the physical structure of the ecosystem by digging, burrowing, blocking sunlight or changing the chemistry of the ecosystem.</a:t>
            </a:r>
          </a:p>
        </p:txBody>
      </p:sp>
      <p:pic>
        <p:nvPicPr>
          <p:cNvPr id="11267" name="Picture 4" descr="01">
            <a:extLst>
              <a:ext uri="{FF2B5EF4-FFF2-40B4-BE49-F238E27FC236}">
                <a16:creationId xmlns:a16="http://schemas.microsoft.com/office/drawing/2014/main" id="{6A91DE50-0918-581C-6A98-20D08F9624C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5999" y="1752600"/>
            <a:ext cx="5630779" cy="4953000"/>
          </a:xfrm>
          <a:noFill/>
          <a:extLst>
            <a:ext uri="{909E8E84-426E-40DD-AFC4-6F175D3DCCD1}">
              <a14:hiddenFill xmlns:a14="http://schemas.microsoft.com/office/drawing/2010/main">
                <a:solidFill>
                  <a:srgbClr val="FFFFFF"/>
                </a:solidFill>
              </a14:hiddenFill>
            </a:ext>
          </a:extLst>
        </p:spPr>
      </p:pic>
      <p:sp>
        <p:nvSpPr>
          <p:cNvPr id="11268" name="Text Box 5">
            <a:extLst>
              <a:ext uri="{FF2B5EF4-FFF2-40B4-BE49-F238E27FC236}">
                <a16:creationId xmlns:a16="http://schemas.microsoft.com/office/drawing/2014/main" id="{351DEF70-0445-623A-5728-9664B547B6CD}"/>
              </a:ext>
            </a:extLst>
          </p:cNvPr>
          <p:cNvSpPr txBox="1">
            <a:spLocks noChangeArrowheads="1"/>
          </p:cNvSpPr>
          <p:nvPr/>
        </p:nvSpPr>
        <p:spPr bwMode="auto">
          <a:xfrm>
            <a:off x="1981200" y="2971801"/>
            <a:ext cx="3962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2000">
                <a:latin typeface="Arial Narrow" panose="020B0606020202030204" pitchFamily="34" charset="0"/>
                <a:ea typeface="ヒラギノ角ゴ Pro W3" pitchFamily="1" charset="-128"/>
              </a:rPr>
              <a:t>Eurasian Milfoil was first identified in Okanagan Lake in 1970.  It forms wide, dense mats at lake surfaces, cutting off sunlight to organisms below and interfering with recreational activities.  It can grow from plant fragments, which are often spread by boats.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ACC87-777A-4C5D-97DE-60A907ACED00}"/>
              </a:ext>
            </a:extLst>
          </p:cNvPr>
          <p:cNvSpPr>
            <a:spLocks noGrp="1"/>
          </p:cNvSpPr>
          <p:nvPr>
            <p:ph type="title"/>
          </p:nvPr>
        </p:nvSpPr>
        <p:spPr/>
        <p:txBody>
          <a:bodyPr/>
          <a:lstStyle/>
          <a:p>
            <a:endParaRPr lang="en-US"/>
          </a:p>
        </p:txBody>
      </p:sp>
      <p:pic>
        <p:nvPicPr>
          <p:cNvPr id="1026" name="Picture 2" descr="Column: Sea lice, fish farms and wild salmon -- a deadly combination | The  Rossland Telegraph">
            <a:extLst>
              <a:ext uri="{FF2B5EF4-FFF2-40B4-BE49-F238E27FC236}">
                <a16:creationId xmlns:a16="http://schemas.microsoft.com/office/drawing/2014/main" id="{0AD09924-08DE-4065-878B-CCF16F8470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548" y="523081"/>
            <a:ext cx="11140904"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163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C0F04-1A3D-8106-AFF2-3F34154BC873}"/>
              </a:ext>
            </a:extLst>
          </p:cNvPr>
          <p:cNvSpPr>
            <a:spLocks noGrp="1"/>
          </p:cNvSpPr>
          <p:nvPr>
            <p:ph type="title"/>
          </p:nvPr>
        </p:nvSpPr>
        <p:spPr/>
        <p:txBody>
          <a:bodyPr/>
          <a:lstStyle/>
          <a:p>
            <a:pPr>
              <a:defRPr/>
            </a:pPr>
            <a:r>
              <a:rPr lang="en-CA" dirty="0"/>
              <a:t>Impact of Invasive species</a:t>
            </a:r>
          </a:p>
        </p:txBody>
      </p:sp>
      <p:sp>
        <p:nvSpPr>
          <p:cNvPr id="3" name="Text Placeholder 2">
            <a:extLst>
              <a:ext uri="{FF2B5EF4-FFF2-40B4-BE49-F238E27FC236}">
                <a16:creationId xmlns:a16="http://schemas.microsoft.com/office/drawing/2014/main" id="{A0FD013E-2B49-EF75-4DAD-2BFD39C36024}"/>
              </a:ext>
            </a:extLst>
          </p:cNvPr>
          <p:cNvSpPr>
            <a:spLocks noGrp="1"/>
          </p:cNvSpPr>
          <p:nvPr>
            <p:ph type="body" sz="half" idx="1"/>
          </p:nvPr>
        </p:nvSpPr>
        <p:spPr/>
        <p:txBody>
          <a:bodyPr/>
          <a:lstStyle/>
          <a:p>
            <a:pPr>
              <a:defRPr/>
            </a:pPr>
            <a:r>
              <a:rPr lang="en-CA" altLang="en-US" dirty="0">
                <a:effectLst/>
              </a:rPr>
              <a:t>Decreased biodiversity</a:t>
            </a:r>
          </a:p>
          <a:p>
            <a:pPr>
              <a:defRPr/>
            </a:pPr>
            <a:r>
              <a:rPr lang="en-CA" dirty="0">
                <a:effectLst/>
              </a:rPr>
              <a:t>Possible extinction of native species</a:t>
            </a:r>
          </a:p>
          <a:p>
            <a:pPr>
              <a:defRPr/>
            </a:pPr>
            <a:endParaRPr lang="en-CA" dirty="0"/>
          </a:p>
        </p:txBody>
      </p:sp>
      <p:pic>
        <p:nvPicPr>
          <p:cNvPr id="13316" name="Picture 2" descr="Image result for zebra mussel image">
            <a:extLst>
              <a:ext uri="{FF2B5EF4-FFF2-40B4-BE49-F238E27FC236}">
                <a16:creationId xmlns:a16="http://schemas.microsoft.com/office/drawing/2014/main" id="{6BE57957-0C37-6CFA-75FC-62E945E80BC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23156" y="1706073"/>
            <a:ext cx="5759244" cy="431898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49089-E001-E123-C05D-9E8FD73B8735}"/>
              </a:ext>
            </a:extLst>
          </p:cNvPr>
          <p:cNvSpPr>
            <a:spLocks noGrp="1"/>
          </p:cNvSpPr>
          <p:nvPr>
            <p:ph type="title"/>
          </p:nvPr>
        </p:nvSpPr>
        <p:spPr/>
        <p:txBody>
          <a:bodyPr/>
          <a:lstStyle/>
          <a:p>
            <a:pPr>
              <a:defRPr/>
            </a:pPr>
            <a:r>
              <a:rPr lang="en-CA" dirty="0"/>
              <a:t>                             Ship Ballast</a:t>
            </a:r>
          </a:p>
        </p:txBody>
      </p:sp>
      <p:pic>
        <p:nvPicPr>
          <p:cNvPr id="15364" name="Picture 2" descr="Image result for invasive species ship ballast">
            <a:extLst>
              <a:ext uri="{FF2B5EF4-FFF2-40B4-BE49-F238E27FC236}">
                <a16:creationId xmlns:a16="http://schemas.microsoft.com/office/drawing/2014/main" id="{1BFED5C8-6E3B-5870-2D72-DABF039354A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60194" y="2557464"/>
            <a:ext cx="6659562" cy="3181350"/>
          </a:xfrm>
          <a:noFill/>
          <a:extLst>
            <a:ext uri="{909E8E84-426E-40DD-AFC4-6F175D3DCCD1}">
              <a14:hiddenFill xmlns:a14="http://schemas.microsoft.com/office/drawing/2010/main">
                <a:solidFill>
                  <a:srgbClr val="FFFFFF"/>
                </a:solidFill>
              </a14:hiddenFill>
            </a:ext>
          </a:extLst>
        </p:spPr>
      </p:pic>
      <p:pic>
        <p:nvPicPr>
          <p:cNvPr id="15365" name="Picture 4" descr="Image result for invasive species ship ballast">
            <a:extLst>
              <a:ext uri="{FF2B5EF4-FFF2-40B4-BE49-F238E27FC236}">
                <a16:creationId xmlns:a16="http://schemas.microsoft.com/office/drawing/2014/main" id="{1F46ADD6-5566-2CE6-1386-197920C4C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96" y="2085182"/>
            <a:ext cx="4746625"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FD969-0316-2CAE-F157-A59F0D520E17}"/>
              </a:ext>
            </a:extLst>
          </p:cNvPr>
          <p:cNvSpPr>
            <a:spLocks noGrp="1"/>
          </p:cNvSpPr>
          <p:nvPr>
            <p:ph type="title"/>
          </p:nvPr>
        </p:nvSpPr>
        <p:spPr/>
        <p:txBody>
          <a:bodyPr/>
          <a:lstStyle/>
          <a:p>
            <a:r>
              <a:rPr lang="en-US" dirty="0"/>
              <a:t>What can be done? </a:t>
            </a:r>
          </a:p>
        </p:txBody>
      </p:sp>
      <p:sp>
        <p:nvSpPr>
          <p:cNvPr id="3" name="Content Placeholder 2">
            <a:extLst>
              <a:ext uri="{FF2B5EF4-FFF2-40B4-BE49-F238E27FC236}">
                <a16:creationId xmlns:a16="http://schemas.microsoft.com/office/drawing/2014/main" id="{EC6F2FE4-1AD8-D7B4-70F8-298837DC1750}"/>
              </a:ext>
            </a:extLst>
          </p:cNvPr>
          <p:cNvSpPr>
            <a:spLocks noGrp="1"/>
          </p:cNvSpPr>
          <p:nvPr>
            <p:ph idx="1"/>
          </p:nvPr>
        </p:nvSpPr>
        <p:spPr/>
        <p:txBody>
          <a:bodyPr/>
          <a:lstStyle/>
          <a:p>
            <a:r>
              <a:rPr lang="en-US" dirty="0"/>
              <a:t>Don’t bring it in the first place</a:t>
            </a:r>
          </a:p>
          <a:p>
            <a:r>
              <a:rPr lang="en-US" dirty="0"/>
              <a:t>Stricter guidelines</a:t>
            </a:r>
          </a:p>
          <a:p>
            <a:r>
              <a:rPr lang="en-US" dirty="0"/>
              <a:t>Audits, Monitoring</a:t>
            </a:r>
          </a:p>
          <a:p>
            <a:r>
              <a:rPr lang="en-US" dirty="0"/>
              <a:t>Report</a:t>
            </a:r>
          </a:p>
          <a:p>
            <a:r>
              <a:rPr lang="en-US" dirty="0"/>
              <a:t>Remove</a:t>
            </a:r>
          </a:p>
          <a:p>
            <a:r>
              <a:rPr lang="en-US" dirty="0"/>
              <a:t>Rehome</a:t>
            </a:r>
          </a:p>
          <a:p>
            <a:endParaRPr lang="en-US" dirty="0"/>
          </a:p>
        </p:txBody>
      </p:sp>
    </p:spTree>
    <p:extLst>
      <p:ext uri="{BB962C8B-B14F-4D97-AF65-F5344CB8AC3E}">
        <p14:creationId xmlns:p14="http://schemas.microsoft.com/office/powerpoint/2010/main" val="968620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2DF3D7E-1C3F-66FC-E1E1-F52197479A3C}"/>
              </a:ext>
            </a:extLst>
          </p:cNvPr>
          <p:cNvSpPr>
            <a:spLocks noGrp="1"/>
          </p:cNvSpPr>
          <p:nvPr>
            <p:ph type="title"/>
          </p:nvPr>
        </p:nvSpPr>
        <p:spPr/>
        <p:txBody>
          <a:bodyPr/>
          <a:lstStyle/>
          <a:p>
            <a:r>
              <a:rPr lang="en-US" altLang="en-US"/>
              <a:t>WHAT CAN YOU DO?</a:t>
            </a:r>
          </a:p>
        </p:txBody>
      </p:sp>
      <p:sp>
        <p:nvSpPr>
          <p:cNvPr id="3" name="Content Placeholder 2">
            <a:extLst>
              <a:ext uri="{FF2B5EF4-FFF2-40B4-BE49-F238E27FC236}">
                <a16:creationId xmlns:a16="http://schemas.microsoft.com/office/drawing/2014/main" id="{172CD2E0-E7FC-2313-59E3-9FB563CCAA4C}"/>
              </a:ext>
            </a:extLst>
          </p:cNvPr>
          <p:cNvSpPr>
            <a:spLocks noGrp="1"/>
          </p:cNvSpPr>
          <p:nvPr>
            <p:ph idx="1"/>
          </p:nvPr>
        </p:nvSpPr>
        <p:spPr/>
        <p:txBody>
          <a:bodyPr>
            <a:normAutofit/>
          </a:bodyPr>
          <a:lstStyle/>
          <a:p>
            <a:pPr marL="420624" indent="-384048">
              <a:buSzPct val="100000"/>
              <a:buFont typeface="Wingdings 2" panose="05020102010507070707" pitchFamily="18" charset="2"/>
              <a:buChar char=""/>
              <a:defRPr/>
            </a:pPr>
            <a:r>
              <a:rPr lang="en-US" sz="2400" dirty="0"/>
              <a:t>Do not release alien plants or animals (including pets and live bait) into the wild. </a:t>
            </a:r>
          </a:p>
          <a:p>
            <a:pPr marL="420624" indent="-384048">
              <a:buSzPct val="100000"/>
              <a:buFont typeface="Wingdings 2" panose="05020102010507070707" pitchFamily="18" charset="2"/>
              <a:buChar char=""/>
              <a:defRPr/>
            </a:pPr>
            <a:endParaRPr lang="en-US" sz="2400" dirty="0"/>
          </a:p>
          <a:p>
            <a:pPr marL="420624" indent="-384048">
              <a:buSzPct val="100000"/>
              <a:buFont typeface="Wingdings 2" panose="05020102010507070707" pitchFamily="18" charset="2"/>
              <a:buChar char=""/>
              <a:defRPr/>
            </a:pPr>
            <a:r>
              <a:rPr lang="en-US" sz="2400" dirty="0"/>
              <a:t>Do not bring fruit, vegetables, plants, or animals with you across borders. </a:t>
            </a:r>
          </a:p>
          <a:p>
            <a:pPr marL="420624" indent="-384048">
              <a:buSzPct val="100000"/>
              <a:buFont typeface="Wingdings 2" panose="05020102010507070707" pitchFamily="18" charset="2"/>
              <a:buChar char=""/>
              <a:defRPr/>
            </a:pPr>
            <a:endParaRPr lang="en-US" sz="2400" dirty="0"/>
          </a:p>
          <a:p>
            <a:pPr marL="420624" indent="-384048">
              <a:buSzPct val="100000"/>
              <a:buFont typeface="Wingdings 2" panose="05020102010507070707" pitchFamily="18" charset="2"/>
              <a:buChar char=""/>
              <a:defRPr/>
            </a:pPr>
            <a:r>
              <a:rPr lang="en-US" sz="2400" dirty="0"/>
              <a:t>Before taking a recreational trip, inspect and clean fishing equipment, boats, trailers, recreational vehicles, and other items that may </a:t>
            </a:r>
            <a:r>
              <a:rPr lang="en-US" sz="2400" dirty="0" err="1"/>
              <a:t>harbour</a:t>
            </a:r>
            <a:r>
              <a:rPr lang="en-US" sz="2400" dirty="0"/>
              <a:t> hitch-hiking invaders. </a:t>
            </a:r>
          </a:p>
          <a:p>
            <a:pPr marL="420624" indent="-384048">
              <a:buSzPct val="100000"/>
              <a:buFont typeface="Wingdings 2" panose="05020102010507070707" pitchFamily="18" charset="2"/>
              <a:buChar char=""/>
              <a:defRPr/>
            </a:pPr>
            <a:endParaRPr lang="en-US" sz="2400" dirty="0"/>
          </a:p>
          <a:p>
            <a:pPr marL="420624" indent="-384048">
              <a:buSzPct val="100000"/>
              <a:buFont typeface="Wingdings 2" panose="05020102010507070707" pitchFamily="18" charset="2"/>
              <a:buChar char=""/>
              <a:defRPr/>
            </a:pPr>
            <a:r>
              <a:rPr lang="en-US" sz="2400" dirty="0"/>
              <a:t>Do not transport over long distances firewood or other wood with bark attached.  </a:t>
            </a:r>
          </a:p>
          <a:p>
            <a:pPr marL="420624" indent="-384048">
              <a:buSzPct val="100000"/>
              <a:buFont typeface="Wingdings 2" panose="05020102010507070707" pitchFamily="18" charset="2"/>
              <a:buChar char=""/>
              <a:defRPr/>
            </a:pPr>
            <a:endParaRPr lang="en-US" sz="2400" dirty="0"/>
          </a:p>
        </p:txBody>
      </p:sp>
      <p:sp>
        <p:nvSpPr>
          <p:cNvPr id="13316" name="TextBox 3">
            <a:extLst>
              <a:ext uri="{FF2B5EF4-FFF2-40B4-BE49-F238E27FC236}">
                <a16:creationId xmlns:a16="http://schemas.microsoft.com/office/drawing/2014/main" id="{DAE0BD96-B079-020F-3785-3746E3157052}"/>
              </a:ext>
            </a:extLst>
          </p:cNvPr>
          <p:cNvSpPr txBox="1">
            <a:spLocks noChangeArrowheads="1"/>
          </p:cNvSpPr>
          <p:nvPr/>
        </p:nvSpPr>
        <p:spPr bwMode="auto">
          <a:xfrm>
            <a:off x="2743201" y="6324600"/>
            <a:ext cx="7737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000"/>
              <a:t>Reference: Hinterlands Who’s Who: Issues and Topics: Invasive and Alien Species in Canada, http://www.hww.ca/hww2.asp?id=220</a:t>
            </a:r>
          </a:p>
          <a:p>
            <a:endParaRPr lang="en-US" altLang="en-US"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out)">
                                      <p:cBhvr>
                                        <p:cTn id="12" dur="500"/>
                                        <p:tgtEl>
                                          <p:spTgt spid="3">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out)">
                                      <p:cBhvr>
                                        <p:cTn id="17" dur="500"/>
                                        <p:tgtEl>
                                          <p:spTgt spid="3">
                                            <p:txEl>
                                              <p:pRg st="4" end="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out)">
                                      <p:cBhvr>
                                        <p:cTn id="22" dur="500"/>
                                        <p:tgtEl>
                                          <p:spTgt spid="3">
                                            <p:txEl>
                                              <p:pRg st="6" end="6"/>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05F2-61E4-4EBA-85A5-672A35AF362C}"/>
              </a:ext>
            </a:extLst>
          </p:cNvPr>
          <p:cNvSpPr>
            <a:spLocks noGrp="1"/>
          </p:cNvSpPr>
          <p:nvPr>
            <p:ph type="title"/>
          </p:nvPr>
        </p:nvSpPr>
        <p:spPr/>
        <p:txBody>
          <a:bodyPr/>
          <a:lstStyle/>
          <a:p>
            <a:r>
              <a:rPr lang="en-US" dirty="0"/>
              <a:t>What is an invasive species? </a:t>
            </a:r>
          </a:p>
        </p:txBody>
      </p:sp>
      <p:sp>
        <p:nvSpPr>
          <p:cNvPr id="3" name="Content Placeholder 2">
            <a:extLst>
              <a:ext uri="{FF2B5EF4-FFF2-40B4-BE49-F238E27FC236}">
                <a16:creationId xmlns:a16="http://schemas.microsoft.com/office/drawing/2014/main" id="{009FB88D-55AC-48AB-B4ED-4E2A76DFCB1C}"/>
              </a:ext>
            </a:extLst>
          </p:cNvPr>
          <p:cNvSpPr>
            <a:spLocks noGrp="1"/>
          </p:cNvSpPr>
          <p:nvPr>
            <p:ph idx="1"/>
          </p:nvPr>
        </p:nvSpPr>
        <p:spPr/>
        <p:txBody>
          <a:bodyPr/>
          <a:lstStyle/>
          <a:p>
            <a:r>
              <a:rPr lang="en-US">
                <a:hlinkClick r:id="rId2"/>
              </a:rPr>
              <a:t>Ted Ed, 5 min</a:t>
            </a:r>
            <a:endParaRPr lang="en-US" dirty="0">
              <a:hlinkClick r:id="rId2"/>
            </a:endParaRPr>
          </a:p>
          <a:p>
            <a:endParaRPr lang="en-US" dirty="0">
              <a:hlinkClick r:id="rId2"/>
            </a:endParaRPr>
          </a:p>
          <a:p>
            <a:r>
              <a:rPr lang="en-US" dirty="0">
                <a:hlinkClick r:id="rId2"/>
              </a:rPr>
              <a:t>https://sciencelessonsthatrock.com/invasive-species-teaching-resources-html/</a:t>
            </a:r>
            <a:endParaRPr lang="en-US" dirty="0"/>
          </a:p>
          <a:p>
            <a:endParaRPr lang="en-US" dirty="0"/>
          </a:p>
        </p:txBody>
      </p:sp>
    </p:spTree>
    <p:extLst>
      <p:ext uri="{BB962C8B-B14F-4D97-AF65-F5344CB8AC3E}">
        <p14:creationId xmlns:p14="http://schemas.microsoft.com/office/powerpoint/2010/main" val="72807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180C243-58FF-3EED-351C-3EC5A77C3441}"/>
              </a:ext>
            </a:extLst>
          </p:cNvPr>
          <p:cNvSpPr>
            <a:spLocks noGrp="1" noChangeArrowheads="1"/>
          </p:cNvSpPr>
          <p:nvPr>
            <p:ph type="title"/>
          </p:nvPr>
        </p:nvSpPr>
        <p:spPr>
          <a:xfrm>
            <a:off x="1600200" y="76200"/>
            <a:ext cx="8915400" cy="685800"/>
          </a:xfrm>
        </p:spPr>
        <p:txBody>
          <a:bodyPr/>
          <a:lstStyle/>
          <a:p>
            <a:pPr eaLnBrk="1" hangingPunct="1"/>
            <a:r>
              <a:rPr lang="en-GB" altLang="en-US" sz="3600" b="1">
                <a:latin typeface="Garamond" panose="02020404030301010803" pitchFamily="18" charset="0"/>
              </a:rPr>
              <a:t>Saving an Ecosystem Under Siege</a:t>
            </a:r>
            <a:endParaRPr lang="en-US" altLang="en-US" sz="3600" b="1">
              <a:latin typeface="Garamond" panose="02020404030301010803" pitchFamily="18" charset="0"/>
            </a:endParaRPr>
          </a:p>
        </p:txBody>
      </p:sp>
      <p:sp>
        <p:nvSpPr>
          <p:cNvPr id="15363" name="Rectangle 3">
            <a:extLst>
              <a:ext uri="{FF2B5EF4-FFF2-40B4-BE49-F238E27FC236}">
                <a16:creationId xmlns:a16="http://schemas.microsoft.com/office/drawing/2014/main" id="{75891ADA-3785-F214-6DC2-458487EC8C29}"/>
              </a:ext>
            </a:extLst>
          </p:cNvPr>
          <p:cNvSpPr>
            <a:spLocks noGrp="1" noChangeArrowheads="1"/>
          </p:cNvSpPr>
          <p:nvPr>
            <p:ph type="body" idx="1"/>
          </p:nvPr>
        </p:nvSpPr>
        <p:spPr>
          <a:xfrm>
            <a:off x="437323" y="914401"/>
            <a:ext cx="9319454" cy="5208103"/>
          </a:xfrm>
        </p:spPr>
        <p:txBody>
          <a:bodyPr>
            <a:normAutofit lnSpcReduction="10000"/>
          </a:bodyPr>
          <a:lstStyle/>
          <a:p>
            <a:pPr eaLnBrk="1" hangingPunct="1">
              <a:defRPr/>
            </a:pPr>
            <a:r>
              <a:rPr lang="en-US" altLang="en-US" sz="2800" dirty="0"/>
              <a:t>It often takes human intervention to save established ecosystems.</a:t>
            </a:r>
          </a:p>
          <a:p>
            <a:pPr lvl="1" eaLnBrk="1" hangingPunct="1">
              <a:defRPr/>
            </a:pPr>
            <a:r>
              <a:rPr lang="en-GB" altLang="en-US" dirty="0">
                <a:effectLst/>
                <a:ea typeface="ＭＳ Ｐゴシック" panose="020B0600070205080204" pitchFamily="34" charset="-128"/>
              </a:rPr>
              <a:t>The </a:t>
            </a:r>
            <a:r>
              <a:rPr lang="en-GB" altLang="en-US" dirty="0">
                <a:solidFill>
                  <a:schemeClr val="tx2"/>
                </a:solidFill>
                <a:effectLst/>
                <a:ea typeface="ＭＳ Ｐゴシック" panose="020B0600070205080204" pitchFamily="34" charset="-128"/>
              </a:rPr>
              <a:t>Garry Oak Ecosystem Recovery </a:t>
            </a:r>
          </a:p>
          <a:p>
            <a:pPr lvl="1" eaLnBrk="1" hangingPunct="1">
              <a:buFontTx/>
              <a:buNone/>
              <a:defRPr/>
            </a:pPr>
            <a:r>
              <a:rPr lang="en-GB" altLang="en-US" dirty="0">
                <a:solidFill>
                  <a:schemeClr val="tx2"/>
                </a:solidFill>
                <a:effectLst/>
                <a:ea typeface="ＭＳ Ｐゴシック" panose="020B0600070205080204" pitchFamily="34" charset="-128"/>
              </a:rPr>
              <a:t>	Team (GOERT)</a:t>
            </a:r>
            <a:r>
              <a:rPr lang="en-GB" altLang="en-US" dirty="0">
                <a:effectLst/>
                <a:ea typeface="ＭＳ Ｐゴシック" panose="020B0600070205080204" pitchFamily="34" charset="-128"/>
              </a:rPr>
              <a:t> is trying to save </a:t>
            </a:r>
          </a:p>
          <a:p>
            <a:pPr lvl="1" eaLnBrk="1" hangingPunct="1">
              <a:buFontTx/>
              <a:buNone/>
              <a:defRPr/>
            </a:pPr>
            <a:r>
              <a:rPr lang="en-GB" altLang="en-US" dirty="0">
                <a:effectLst/>
                <a:ea typeface="ＭＳ Ｐゴシック" panose="020B0600070205080204" pitchFamily="34" charset="-128"/>
              </a:rPr>
              <a:t>	several areas of the Garry Oak </a:t>
            </a:r>
          </a:p>
          <a:p>
            <a:pPr lvl="1" eaLnBrk="1" hangingPunct="1">
              <a:buFontTx/>
              <a:buNone/>
              <a:defRPr/>
            </a:pPr>
            <a:r>
              <a:rPr lang="en-GB" altLang="en-US" dirty="0">
                <a:effectLst/>
                <a:ea typeface="ＭＳ Ｐゴシック" panose="020B0600070205080204" pitchFamily="34" charset="-128"/>
              </a:rPr>
              <a:t>	ecosystem in BC</a:t>
            </a:r>
            <a:r>
              <a:rPr lang="en-US" altLang="en-US" dirty="0">
                <a:effectLst/>
                <a:ea typeface="ＭＳ Ｐゴシック" panose="020B0600070205080204" pitchFamily="34" charset="-128"/>
              </a:rPr>
              <a:t> because</a:t>
            </a:r>
            <a:r>
              <a:rPr lang="en-US" altLang="en-US" dirty="0">
                <a:solidFill>
                  <a:schemeClr val="hlink"/>
                </a:solidFill>
                <a:effectLst/>
                <a:ea typeface="ＭＳ Ｐゴシック" panose="020B0600070205080204" pitchFamily="34" charset="-128"/>
              </a:rPr>
              <a:t> </a:t>
            </a:r>
            <a:r>
              <a:rPr lang="en-US" altLang="en-US" dirty="0">
                <a:effectLst/>
                <a:ea typeface="ＭＳ Ｐゴシック" panose="020B0600070205080204" pitchFamily="34" charset="-128"/>
              </a:rPr>
              <a:t>Garry </a:t>
            </a:r>
          </a:p>
          <a:p>
            <a:pPr lvl="1" eaLnBrk="1" hangingPunct="1">
              <a:buFontTx/>
              <a:buNone/>
              <a:defRPr/>
            </a:pPr>
            <a:r>
              <a:rPr lang="en-US" altLang="en-US" dirty="0">
                <a:effectLst/>
                <a:ea typeface="ＭＳ Ｐゴシック" panose="020B0600070205080204" pitchFamily="34" charset="-128"/>
              </a:rPr>
              <a:t>	Oak trees are a </a:t>
            </a:r>
            <a:r>
              <a:rPr lang="en-US" altLang="en-US" dirty="0">
                <a:solidFill>
                  <a:schemeClr val="hlink"/>
                </a:solidFill>
                <a:effectLst/>
                <a:ea typeface="ＭＳ Ｐゴシック" panose="020B0600070205080204" pitchFamily="34" charset="-128"/>
              </a:rPr>
              <a:t>keystone species and </a:t>
            </a:r>
          </a:p>
          <a:p>
            <a:pPr lvl="1" eaLnBrk="1" hangingPunct="1">
              <a:buFontTx/>
              <a:buNone/>
              <a:defRPr/>
            </a:pPr>
            <a:r>
              <a:rPr lang="en-US" altLang="en-US" dirty="0">
                <a:solidFill>
                  <a:schemeClr val="hlink"/>
                </a:solidFill>
                <a:effectLst/>
                <a:ea typeface="ＭＳ Ｐゴシック" panose="020B0600070205080204" pitchFamily="34" charset="-128"/>
              </a:rPr>
              <a:t>	</a:t>
            </a:r>
            <a:r>
              <a:rPr lang="en-US" altLang="en-US" dirty="0">
                <a:effectLst/>
                <a:ea typeface="ＭＳ Ｐゴシック" panose="020B0600070205080204" pitchFamily="34" charset="-128"/>
              </a:rPr>
              <a:t>they may be better suited to survive in the future than Douglas fir forests.</a:t>
            </a:r>
          </a:p>
          <a:p>
            <a:pPr lvl="1" eaLnBrk="1" hangingPunct="1">
              <a:defRPr/>
            </a:pPr>
            <a:r>
              <a:rPr lang="en-US" altLang="en-US" dirty="0">
                <a:effectLst/>
                <a:ea typeface="ＭＳ Ｐゴシック" panose="020B0600070205080204" pitchFamily="34" charset="-128"/>
              </a:rPr>
              <a:t>Scotch broom, English ivy and other plant species are its biggest threats.</a:t>
            </a:r>
          </a:p>
          <a:p>
            <a:pPr lvl="1" eaLnBrk="1" hangingPunct="1">
              <a:defRPr/>
            </a:pPr>
            <a:endParaRPr lang="en-US" altLang="en-US" dirty="0">
              <a:latin typeface="Garamond" panose="02020404030301010803" pitchFamily="18" charset="0"/>
              <a:ea typeface="ＭＳ Ｐゴシック" panose="020B0600070205080204" pitchFamily="34" charset="-128"/>
            </a:endParaRPr>
          </a:p>
        </p:txBody>
      </p:sp>
      <p:sp>
        <p:nvSpPr>
          <p:cNvPr id="16388" name="Rectangle 5">
            <a:extLst>
              <a:ext uri="{FF2B5EF4-FFF2-40B4-BE49-F238E27FC236}">
                <a16:creationId xmlns:a16="http://schemas.microsoft.com/office/drawing/2014/main" id="{823F2F85-8751-BF72-9EA2-D3781A2883A9}"/>
              </a:ext>
            </a:extLst>
          </p:cNvPr>
          <p:cNvSpPr>
            <a:spLocks noChangeArrowheads="1"/>
          </p:cNvSpPr>
          <p:nvPr/>
        </p:nvSpPr>
        <p:spPr bwMode="auto">
          <a:xfrm>
            <a:off x="7086600" y="6400800"/>
            <a:ext cx="3429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1600">
                <a:latin typeface="Arial Rounded MT Bold" panose="020F0704030504030204" pitchFamily="34" charset="0"/>
                <a:ea typeface="ヒラギノ角ゴ Pro W3" pitchFamily="1" charset="-128"/>
                <a:hlinkClick r:id="rId3"/>
              </a:rPr>
              <a:t>Take the Section 3.3 Quiz</a:t>
            </a:r>
            <a:endParaRPr lang="en-US" altLang="en-US" sz="2400">
              <a:latin typeface="Arial" panose="020B0604020202020204" pitchFamily="34" charset="0"/>
              <a:ea typeface="ヒラギノ角ゴ Pro W3" pitchFamily="1" charset="-128"/>
            </a:endParaRPr>
          </a:p>
        </p:txBody>
      </p:sp>
      <p:pic>
        <p:nvPicPr>
          <p:cNvPr id="16389" name="Picture 6">
            <a:extLst>
              <a:ext uri="{FF2B5EF4-FFF2-40B4-BE49-F238E27FC236}">
                <a16:creationId xmlns:a16="http://schemas.microsoft.com/office/drawing/2014/main" id="{E6758393-A775-6B01-7D5D-E27143B69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877" y="419100"/>
            <a:ext cx="29718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FFD2-CE8D-49EA-5DF5-66CE46445FBE}"/>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70E151A2-D250-E86D-DBAD-041360870FB2}"/>
              </a:ext>
            </a:extLst>
          </p:cNvPr>
          <p:cNvSpPr>
            <a:spLocks noGrp="1"/>
          </p:cNvSpPr>
          <p:nvPr>
            <p:ph idx="1"/>
          </p:nvPr>
        </p:nvSpPr>
        <p:spPr/>
        <p:txBody>
          <a:bodyPr/>
          <a:lstStyle/>
          <a:p>
            <a:r>
              <a:rPr lang="en-US" dirty="0"/>
              <a:t>Invasive species poster</a:t>
            </a:r>
          </a:p>
        </p:txBody>
      </p:sp>
      <p:pic>
        <p:nvPicPr>
          <p:cNvPr id="18434" name="Picture 2" descr="Wanted Poster Template - Tim's Printables">
            <a:extLst>
              <a:ext uri="{FF2B5EF4-FFF2-40B4-BE49-F238E27FC236}">
                <a16:creationId xmlns:a16="http://schemas.microsoft.com/office/drawing/2014/main" id="{CD8B610F-CCB0-2C50-87FB-F8583F3BB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375" y="715897"/>
            <a:ext cx="3986242" cy="516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26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FFD2-CE8D-49EA-5DF5-66CE46445FBE}"/>
              </a:ext>
            </a:extLst>
          </p:cNvPr>
          <p:cNvSpPr>
            <a:spLocks noGrp="1"/>
          </p:cNvSpPr>
          <p:nvPr>
            <p:ph type="title"/>
          </p:nvPr>
        </p:nvSpPr>
        <p:spPr/>
        <p:txBody>
          <a:bodyPr/>
          <a:lstStyle/>
          <a:p>
            <a:r>
              <a:rPr lang="en-US" dirty="0"/>
              <a:t>Introduced species and biodiversity, 10min</a:t>
            </a:r>
          </a:p>
        </p:txBody>
      </p:sp>
      <p:sp>
        <p:nvSpPr>
          <p:cNvPr id="3" name="Content Placeholder 2">
            <a:extLst>
              <a:ext uri="{FF2B5EF4-FFF2-40B4-BE49-F238E27FC236}">
                <a16:creationId xmlns:a16="http://schemas.microsoft.com/office/drawing/2014/main" id="{70E151A2-D250-E86D-DBAD-041360870FB2}"/>
              </a:ext>
            </a:extLst>
          </p:cNvPr>
          <p:cNvSpPr>
            <a:spLocks noGrp="1"/>
          </p:cNvSpPr>
          <p:nvPr>
            <p:ph idx="1"/>
          </p:nvPr>
        </p:nvSpPr>
        <p:spPr/>
        <p:txBody>
          <a:bodyPr/>
          <a:lstStyle/>
          <a:p>
            <a:r>
              <a:rPr lang="en-US" dirty="0">
                <a:hlinkClick r:id="rId2"/>
              </a:rPr>
              <a:t>https://www.youtube.com/watch?v=J-ftiWffNTc</a:t>
            </a:r>
            <a:endParaRPr lang="en-US" dirty="0"/>
          </a:p>
          <a:p>
            <a:endParaRPr lang="en-US" dirty="0"/>
          </a:p>
          <a:p>
            <a:r>
              <a:rPr lang="en-US" dirty="0"/>
              <a:t>Assignment: </a:t>
            </a:r>
          </a:p>
        </p:txBody>
      </p:sp>
      <p:pic>
        <p:nvPicPr>
          <p:cNvPr id="18434" name="Picture 2" descr="Wanted Poster Template - Tim's Printables">
            <a:extLst>
              <a:ext uri="{FF2B5EF4-FFF2-40B4-BE49-F238E27FC236}">
                <a16:creationId xmlns:a16="http://schemas.microsoft.com/office/drawing/2014/main" id="{CD8B610F-CCB0-2C50-87FB-F8583F3BB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375" y="3140765"/>
            <a:ext cx="2113338" cy="273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F4B6F-7AB3-F0FA-BF22-B230505BCB9B}"/>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98754BEF-3990-9D2D-118C-EF1D941F8117}"/>
              </a:ext>
            </a:extLst>
          </p:cNvPr>
          <p:cNvSpPr>
            <a:spLocks noGrp="1"/>
          </p:cNvSpPr>
          <p:nvPr>
            <p:ph idx="1"/>
          </p:nvPr>
        </p:nvSpPr>
        <p:spPr/>
        <p:txBody>
          <a:bodyPr/>
          <a:lstStyle/>
          <a:p>
            <a:pPr eaLnBrk="1" hangingPunct="1"/>
            <a:r>
              <a:rPr lang="en-US" altLang="en-US" u="sng" dirty="0">
                <a:solidFill>
                  <a:schemeClr val="hlink"/>
                </a:solidFill>
                <a:effectLst/>
              </a:rPr>
              <a:t>Native species</a:t>
            </a:r>
            <a:r>
              <a:rPr lang="en-US" altLang="en-US" dirty="0">
                <a:effectLst/>
              </a:rPr>
              <a:t> naturally live in an area.</a:t>
            </a:r>
          </a:p>
          <a:p>
            <a:pPr eaLnBrk="1" hangingPunct="1"/>
            <a:r>
              <a:rPr lang="en-US" altLang="en-US" u="sng" dirty="0">
                <a:solidFill>
                  <a:schemeClr val="hlink"/>
                </a:solidFill>
                <a:effectLst/>
              </a:rPr>
              <a:t>Introduced species</a:t>
            </a:r>
            <a:r>
              <a:rPr lang="en-US" altLang="en-US" dirty="0">
                <a:solidFill>
                  <a:schemeClr val="hlink"/>
                </a:solidFill>
                <a:effectLst/>
              </a:rPr>
              <a:t> </a:t>
            </a:r>
            <a:r>
              <a:rPr lang="en-US" altLang="en-US" dirty="0">
                <a:effectLst/>
              </a:rPr>
              <a:t>(aka foreign species, non-native species, exotic species or alien species).</a:t>
            </a:r>
          </a:p>
          <a:p>
            <a:pPr lvl="1" eaLnBrk="1" hangingPunct="1"/>
            <a:r>
              <a:rPr lang="en-US" altLang="en-US" dirty="0">
                <a:effectLst/>
                <a:ea typeface="ＭＳ Ｐゴシック" panose="020B0600070205080204" pitchFamily="34" charset="-128"/>
              </a:rPr>
              <a:t>they have been introduced accidentally or on purpose</a:t>
            </a:r>
          </a:p>
          <a:p>
            <a:pPr lvl="1" eaLnBrk="1" hangingPunct="1"/>
            <a:endParaRPr lang="en-US" dirty="0"/>
          </a:p>
        </p:txBody>
      </p:sp>
    </p:spTree>
    <p:extLst>
      <p:ext uri="{BB962C8B-B14F-4D97-AF65-F5344CB8AC3E}">
        <p14:creationId xmlns:p14="http://schemas.microsoft.com/office/powerpoint/2010/main" val="206862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9B6664E-95ED-03E0-32F9-16EE63222970}"/>
              </a:ext>
            </a:extLst>
          </p:cNvPr>
          <p:cNvSpPr>
            <a:spLocks noGrp="1" noChangeArrowheads="1"/>
          </p:cNvSpPr>
          <p:nvPr>
            <p:ph type="title"/>
          </p:nvPr>
        </p:nvSpPr>
        <p:spPr>
          <a:xfrm>
            <a:off x="748885" y="76200"/>
            <a:ext cx="9766715" cy="838200"/>
          </a:xfrm>
        </p:spPr>
        <p:txBody>
          <a:bodyPr>
            <a:normAutofit/>
          </a:bodyPr>
          <a:lstStyle/>
          <a:p>
            <a:pPr marL="569913" indent="-569913"/>
            <a:r>
              <a:rPr lang="en-US" altLang="en-US" dirty="0"/>
              <a:t>Invasive Species</a:t>
            </a:r>
          </a:p>
        </p:txBody>
      </p:sp>
      <p:sp>
        <p:nvSpPr>
          <p:cNvPr id="6147" name="Rectangle 3">
            <a:extLst>
              <a:ext uri="{FF2B5EF4-FFF2-40B4-BE49-F238E27FC236}">
                <a16:creationId xmlns:a16="http://schemas.microsoft.com/office/drawing/2014/main" id="{4CC09761-9C9C-1905-D26E-57967DB28298}"/>
              </a:ext>
            </a:extLst>
          </p:cNvPr>
          <p:cNvSpPr>
            <a:spLocks noGrp="1" noChangeArrowheads="1"/>
          </p:cNvSpPr>
          <p:nvPr>
            <p:ph type="body" idx="1"/>
          </p:nvPr>
        </p:nvSpPr>
        <p:spPr>
          <a:xfrm>
            <a:off x="675861" y="990600"/>
            <a:ext cx="10495722" cy="4586288"/>
          </a:xfrm>
        </p:spPr>
        <p:txBody>
          <a:bodyPr>
            <a:normAutofit/>
          </a:bodyPr>
          <a:lstStyle/>
          <a:p>
            <a:pPr eaLnBrk="1" hangingPunct="1"/>
            <a:r>
              <a:rPr lang="en-US" altLang="en-US" dirty="0">
                <a:solidFill>
                  <a:schemeClr val="hlink"/>
                </a:solidFill>
                <a:latin typeface="Calibri "/>
              </a:rPr>
              <a:t>I</a:t>
            </a:r>
            <a:r>
              <a:rPr lang="en-US" altLang="en-US" u="sng" dirty="0">
                <a:solidFill>
                  <a:schemeClr val="hlink"/>
                </a:solidFill>
                <a:latin typeface="Calibri "/>
              </a:rPr>
              <a:t>nvasive species</a:t>
            </a:r>
            <a:r>
              <a:rPr lang="en-US" altLang="en-US" dirty="0">
                <a:latin typeface="Calibri "/>
              </a:rPr>
              <a:t>: are introduced species that often take advantage of their new habitat.</a:t>
            </a:r>
          </a:p>
          <a:p>
            <a:pPr lvl="1" eaLnBrk="1" hangingPunct="1"/>
            <a:r>
              <a:rPr lang="en-US" altLang="en-US" dirty="0">
                <a:effectLst/>
                <a:latin typeface="Calibri "/>
                <a:ea typeface="ＭＳ Ｐゴシック" panose="020B0600070205080204" pitchFamily="34" charset="-128"/>
              </a:rPr>
              <a:t>They may have no predators, are aggressive competitors, &amp; reproduce fast.</a:t>
            </a:r>
          </a:p>
          <a:p>
            <a:pPr lvl="1" eaLnBrk="1" hangingPunct="1"/>
            <a:r>
              <a:rPr lang="en-US" altLang="en-US" dirty="0">
                <a:latin typeface="Calibri "/>
                <a:ea typeface="ＭＳ Ｐゴシック" panose="020B0600070205080204" pitchFamily="34" charset="-128"/>
              </a:rPr>
              <a:t>Cause </a:t>
            </a:r>
            <a:r>
              <a:rPr lang="en-US" altLang="en-US" b="1" u="sng" dirty="0">
                <a:latin typeface="Calibri "/>
                <a:ea typeface="ＭＳ Ｐゴシック" panose="020B0600070205080204" pitchFamily="34" charset="-128"/>
              </a:rPr>
              <a:t>harm </a:t>
            </a:r>
            <a:r>
              <a:rPr lang="en-US" altLang="en-US" dirty="0">
                <a:latin typeface="Calibri "/>
                <a:ea typeface="ＭＳ Ｐゴシック" panose="020B0600070205080204" pitchFamily="34" charset="-128"/>
              </a:rPr>
              <a:t>to a native species</a:t>
            </a:r>
            <a:endParaRPr lang="en-US" altLang="en-US" dirty="0">
              <a:effectLst/>
              <a:latin typeface="Calibri "/>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BC3D2-F933-AF00-9A2B-9BE9594272AB}"/>
              </a:ext>
            </a:extLst>
          </p:cNvPr>
          <p:cNvSpPr>
            <a:spLocks noGrp="1"/>
          </p:cNvSpPr>
          <p:nvPr>
            <p:ph type="title"/>
          </p:nvPr>
        </p:nvSpPr>
        <p:spPr/>
        <p:txBody>
          <a:bodyPr/>
          <a:lstStyle/>
          <a:p>
            <a:r>
              <a:rPr lang="en-US" dirty="0"/>
              <a:t>Harm</a:t>
            </a:r>
          </a:p>
        </p:txBody>
      </p:sp>
      <p:sp>
        <p:nvSpPr>
          <p:cNvPr id="3" name="Content Placeholder 2">
            <a:extLst>
              <a:ext uri="{FF2B5EF4-FFF2-40B4-BE49-F238E27FC236}">
                <a16:creationId xmlns:a16="http://schemas.microsoft.com/office/drawing/2014/main" id="{A79C9E05-3609-AA08-1E85-3BC357E235FC}"/>
              </a:ext>
            </a:extLst>
          </p:cNvPr>
          <p:cNvSpPr>
            <a:spLocks noGrp="1"/>
          </p:cNvSpPr>
          <p:nvPr>
            <p:ph idx="1"/>
          </p:nvPr>
        </p:nvSpPr>
        <p:spPr/>
        <p:txBody>
          <a:bodyPr/>
          <a:lstStyle/>
          <a:p>
            <a:r>
              <a:rPr lang="en-US" dirty="0"/>
              <a:t>Invasive species cause harm to native species by:</a:t>
            </a:r>
          </a:p>
          <a:p>
            <a:r>
              <a:rPr lang="en-US" b="1" u="sng" dirty="0"/>
              <a:t>Competition</a:t>
            </a:r>
            <a:r>
              <a:rPr lang="en-US" dirty="0"/>
              <a:t> for resources (food, water, habitat, </a:t>
            </a:r>
            <a:r>
              <a:rPr lang="en-US" dirty="0" err="1"/>
              <a:t>etc</a:t>
            </a:r>
            <a:r>
              <a:rPr lang="en-US" dirty="0"/>
              <a:t>) </a:t>
            </a:r>
          </a:p>
          <a:p>
            <a:r>
              <a:rPr lang="en-US" b="1" u="sng" dirty="0"/>
              <a:t>Predation</a:t>
            </a:r>
          </a:p>
          <a:p>
            <a:r>
              <a:rPr lang="en-US" b="1" u="sng" dirty="0"/>
              <a:t>Disease/infection</a:t>
            </a:r>
          </a:p>
          <a:p>
            <a:r>
              <a:rPr lang="en-US" b="1" u="sng" dirty="0"/>
              <a:t>Habitat alteration</a:t>
            </a:r>
          </a:p>
          <a:p>
            <a:r>
              <a:rPr lang="en-US" b="1" u="sng" dirty="0"/>
              <a:t>Parasitism</a:t>
            </a:r>
          </a:p>
          <a:p>
            <a:endParaRPr lang="en-US" dirty="0"/>
          </a:p>
        </p:txBody>
      </p:sp>
    </p:spTree>
    <p:extLst>
      <p:ext uri="{BB962C8B-B14F-4D97-AF65-F5344CB8AC3E}">
        <p14:creationId xmlns:p14="http://schemas.microsoft.com/office/powerpoint/2010/main" val="141198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19EA-92BF-ADF0-C7FA-E1C5DD037AE0}"/>
              </a:ext>
            </a:extLst>
          </p:cNvPr>
          <p:cNvSpPr>
            <a:spLocks noGrp="1"/>
          </p:cNvSpPr>
          <p:nvPr>
            <p:ph type="title"/>
          </p:nvPr>
        </p:nvSpPr>
        <p:spPr/>
        <p:txBody>
          <a:bodyPr/>
          <a:lstStyle/>
          <a:p>
            <a:r>
              <a:rPr lang="en-US" dirty="0"/>
              <a:t>Biodiversity</a:t>
            </a:r>
          </a:p>
        </p:txBody>
      </p:sp>
      <p:sp>
        <p:nvSpPr>
          <p:cNvPr id="3" name="Content Placeholder 2">
            <a:extLst>
              <a:ext uri="{FF2B5EF4-FFF2-40B4-BE49-F238E27FC236}">
                <a16:creationId xmlns:a16="http://schemas.microsoft.com/office/drawing/2014/main" id="{F97169A1-9BF9-4DE6-7562-BD4F6F26E779}"/>
              </a:ext>
            </a:extLst>
          </p:cNvPr>
          <p:cNvSpPr>
            <a:spLocks noGrp="1"/>
          </p:cNvSpPr>
          <p:nvPr>
            <p:ph idx="1"/>
          </p:nvPr>
        </p:nvSpPr>
        <p:spPr/>
        <p:txBody>
          <a:bodyPr/>
          <a:lstStyle/>
          <a:p>
            <a:r>
              <a:rPr lang="en-US" dirty="0">
                <a:solidFill>
                  <a:srgbClr val="FF0000"/>
                </a:solidFill>
              </a:rPr>
              <a:t>Biodiversity is a term we use to describe the variety of life on Earth. </a:t>
            </a:r>
          </a:p>
          <a:p>
            <a:r>
              <a:rPr lang="en-US" dirty="0">
                <a:solidFill>
                  <a:srgbClr val="FF0000"/>
                </a:solidFill>
              </a:rPr>
              <a:t>It refers to the wide variety of ecosystems and living organisms: animals, plants, their habitats and their genes</a:t>
            </a:r>
          </a:p>
          <a:p>
            <a:r>
              <a:rPr lang="en-US" dirty="0">
                <a:solidFill>
                  <a:srgbClr val="FF0000"/>
                </a:solidFill>
              </a:rPr>
              <a:t>Invasive species threaten biodiversity</a:t>
            </a:r>
          </a:p>
        </p:txBody>
      </p:sp>
    </p:spTree>
    <p:extLst>
      <p:ext uri="{BB962C8B-B14F-4D97-AF65-F5344CB8AC3E}">
        <p14:creationId xmlns:p14="http://schemas.microsoft.com/office/powerpoint/2010/main" val="81531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19EA-92BF-ADF0-C7FA-E1C5DD037AE0}"/>
              </a:ext>
            </a:extLst>
          </p:cNvPr>
          <p:cNvSpPr>
            <a:spLocks noGrp="1"/>
          </p:cNvSpPr>
          <p:nvPr>
            <p:ph type="title"/>
          </p:nvPr>
        </p:nvSpPr>
        <p:spPr/>
        <p:txBody>
          <a:bodyPr/>
          <a:lstStyle/>
          <a:p>
            <a:r>
              <a:rPr lang="en-US" dirty="0"/>
              <a:t>Why is Biodiversity important?</a:t>
            </a:r>
          </a:p>
        </p:txBody>
      </p:sp>
      <p:sp>
        <p:nvSpPr>
          <p:cNvPr id="3" name="Content Placeholder 2">
            <a:extLst>
              <a:ext uri="{FF2B5EF4-FFF2-40B4-BE49-F238E27FC236}">
                <a16:creationId xmlns:a16="http://schemas.microsoft.com/office/drawing/2014/main" id="{F97169A1-9BF9-4DE6-7562-BD4F6F26E779}"/>
              </a:ext>
            </a:extLst>
          </p:cNvPr>
          <p:cNvSpPr>
            <a:spLocks noGrp="1"/>
          </p:cNvSpPr>
          <p:nvPr>
            <p:ph idx="1"/>
          </p:nvPr>
        </p:nvSpPr>
        <p:spPr/>
        <p:txBody>
          <a:bodyPr>
            <a:normAutofit fontScale="92500" lnSpcReduction="10000"/>
          </a:bodyPr>
          <a:lstStyle/>
          <a:p>
            <a:r>
              <a:rPr lang="en-US" dirty="0">
                <a:solidFill>
                  <a:srgbClr val="FF0000"/>
                </a:solidFill>
              </a:rPr>
              <a:t>Our food and energy security strongly depend on biodiversity</a:t>
            </a:r>
          </a:p>
          <a:p>
            <a:r>
              <a:rPr lang="en-US" dirty="0">
                <a:solidFill>
                  <a:srgbClr val="FF0000"/>
                </a:solidFill>
              </a:rPr>
              <a:t> Low biodiversity makes us more e  vulnerable to natural hazards such as fires, flooding, drought, disease. </a:t>
            </a:r>
          </a:p>
          <a:p>
            <a:r>
              <a:rPr lang="en-US" dirty="0">
                <a:solidFill>
                  <a:srgbClr val="FF0000"/>
                </a:solidFill>
              </a:rPr>
              <a:t>Biodiversity loss has negative effects on our health and it largely limits our freedom of choice. </a:t>
            </a:r>
          </a:p>
          <a:p>
            <a:r>
              <a:rPr lang="en-US" dirty="0">
                <a:solidFill>
                  <a:srgbClr val="FF0000"/>
                </a:solidFill>
              </a:rPr>
              <a:t>Most of the medicines that we are using were derived from plants or flora and animals or fauna in our biodiverse world. </a:t>
            </a:r>
          </a:p>
        </p:txBody>
      </p:sp>
    </p:spTree>
    <p:extLst>
      <p:ext uri="{BB962C8B-B14F-4D97-AF65-F5344CB8AC3E}">
        <p14:creationId xmlns:p14="http://schemas.microsoft.com/office/powerpoint/2010/main" val="39125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9B6664E-95ED-03E0-32F9-16EE63222970}"/>
              </a:ext>
            </a:extLst>
          </p:cNvPr>
          <p:cNvSpPr>
            <a:spLocks noGrp="1" noChangeArrowheads="1"/>
          </p:cNvSpPr>
          <p:nvPr>
            <p:ph type="title"/>
          </p:nvPr>
        </p:nvSpPr>
        <p:spPr>
          <a:xfrm>
            <a:off x="748885" y="76200"/>
            <a:ext cx="9766715" cy="838200"/>
          </a:xfrm>
        </p:spPr>
        <p:txBody>
          <a:bodyPr>
            <a:normAutofit/>
          </a:bodyPr>
          <a:lstStyle/>
          <a:p>
            <a:pPr marL="569913" indent="-569913"/>
            <a:r>
              <a:rPr lang="en-US" altLang="en-US" dirty="0"/>
              <a:t>Invasive Species</a:t>
            </a:r>
          </a:p>
        </p:txBody>
      </p:sp>
      <p:sp>
        <p:nvSpPr>
          <p:cNvPr id="6147" name="Rectangle 3">
            <a:extLst>
              <a:ext uri="{FF2B5EF4-FFF2-40B4-BE49-F238E27FC236}">
                <a16:creationId xmlns:a16="http://schemas.microsoft.com/office/drawing/2014/main" id="{4CC09761-9C9C-1905-D26E-57967DB28298}"/>
              </a:ext>
            </a:extLst>
          </p:cNvPr>
          <p:cNvSpPr>
            <a:spLocks noGrp="1" noChangeArrowheads="1"/>
          </p:cNvSpPr>
          <p:nvPr>
            <p:ph type="body" idx="1"/>
          </p:nvPr>
        </p:nvSpPr>
        <p:spPr>
          <a:xfrm>
            <a:off x="675861" y="990600"/>
            <a:ext cx="10495722" cy="4586288"/>
          </a:xfrm>
        </p:spPr>
        <p:txBody>
          <a:bodyPr>
            <a:normAutofit/>
          </a:bodyPr>
          <a:lstStyle/>
          <a:p>
            <a:pPr marL="914400" lvl="2" indent="0" eaLnBrk="1" hangingPunct="1">
              <a:buNone/>
            </a:pPr>
            <a:r>
              <a:rPr lang="en-US" altLang="en-US" dirty="0" err="1">
                <a:effectLst/>
                <a:latin typeface="Calibri "/>
                <a:ea typeface="ＭＳ Ｐゴシック" panose="020B0600070205080204" pitchFamily="34" charset="-128"/>
              </a:rPr>
              <a:t>Eg.</a:t>
            </a:r>
            <a:r>
              <a:rPr lang="en-US" altLang="en-US" dirty="0">
                <a:effectLst/>
                <a:latin typeface="Calibri "/>
                <a:ea typeface="ＭＳ Ｐゴシック" panose="020B0600070205080204" pitchFamily="34" charset="-128"/>
              </a:rPr>
              <a:t> Purple Loosestrife, negatively impacts </a:t>
            </a:r>
            <a:r>
              <a:rPr lang="en-US" altLang="en-US" dirty="0">
                <a:solidFill>
                  <a:schemeClr val="hlink"/>
                </a:solidFill>
                <a:effectLst/>
                <a:latin typeface="Calibri "/>
                <a:ea typeface="ＭＳ Ｐゴシック" panose="020B0600070205080204" pitchFamily="34" charset="-128"/>
              </a:rPr>
              <a:t>native species</a:t>
            </a:r>
            <a:r>
              <a:rPr lang="en-US" altLang="en-US" dirty="0">
                <a:effectLst/>
                <a:latin typeface="Calibri "/>
                <a:ea typeface="ＭＳ Ｐゴシック" panose="020B0600070205080204" pitchFamily="34" charset="-128"/>
              </a:rPr>
              <a:t>, and often reduces </a:t>
            </a:r>
            <a:r>
              <a:rPr lang="en-US" altLang="en-US" dirty="0">
                <a:solidFill>
                  <a:schemeClr val="hlink"/>
                </a:solidFill>
                <a:effectLst/>
                <a:latin typeface="Calibri "/>
                <a:ea typeface="ＭＳ Ｐゴシック" panose="020B0600070205080204" pitchFamily="34" charset="-128"/>
              </a:rPr>
              <a:t>biodiversity</a:t>
            </a:r>
            <a:r>
              <a:rPr lang="en-US" altLang="en-US" dirty="0">
                <a:effectLst/>
                <a:latin typeface="Calibri "/>
                <a:ea typeface="ＭＳ Ｐゴシック" panose="020B0600070205080204" pitchFamily="34" charset="-128"/>
              </a:rPr>
              <a:t> as a result.</a:t>
            </a:r>
          </a:p>
        </p:txBody>
      </p:sp>
      <p:sp>
        <p:nvSpPr>
          <p:cNvPr id="6148" name="Text Box 5">
            <a:extLst>
              <a:ext uri="{FF2B5EF4-FFF2-40B4-BE49-F238E27FC236}">
                <a16:creationId xmlns:a16="http://schemas.microsoft.com/office/drawing/2014/main" id="{60F9A6CB-4C0A-3D6D-84A0-66B5A4CFAAB4}"/>
              </a:ext>
            </a:extLst>
          </p:cNvPr>
          <p:cNvSpPr txBox="1">
            <a:spLocks noChangeArrowheads="1"/>
          </p:cNvSpPr>
          <p:nvPr/>
        </p:nvSpPr>
        <p:spPr bwMode="auto">
          <a:xfrm>
            <a:off x="8497957" y="4888677"/>
            <a:ext cx="2209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9pPr>
          </a:lstStyle>
          <a:p>
            <a:pPr algn="r">
              <a:spcBef>
                <a:spcPct val="0"/>
              </a:spcBef>
              <a:buClrTx/>
              <a:buSzTx/>
              <a:buFontTx/>
              <a:buNone/>
            </a:pPr>
            <a:r>
              <a:rPr lang="en-CA" altLang="en-US" sz="2000" dirty="0">
                <a:solidFill>
                  <a:srgbClr val="0D5613"/>
                </a:solidFill>
                <a:latin typeface="Arial" panose="020B0604020202020204" pitchFamily="34" charset="0"/>
                <a:ea typeface="ヒラギノ角ゴ Pro W3" pitchFamily="1" charset="-128"/>
              </a:rPr>
              <a:t>The European leaf-feeding beetle (left), and the Purple Loosestrife.</a:t>
            </a:r>
            <a:endParaRPr lang="en-CA" altLang="en-US" sz="2000" dirty="0">
              <a:solidFill>
                <a:schemeClr val="tx2"/>
              </a:solidFill>
              <a:latin typeface="Arial" panose="020B0604020202020204" pitchFamily="34" charset="0"/>
              <a:ea typeface="ヒラギノ角ゴ Pro W3" pitchFamily="1" charset="-128"/>
            </a:endParaRPr>
          </a:p>
        </p:txBody>
      </p:sp>
      <p:pic>
        <p:nvPicPr>
          <p:cNvPr id="6149" name="Picture 6">
            <a:extLst>
              <a:ext uri="{FF2B5EF4-FFF2-40B4-BE49-F238E27FC236}">
                <a16:creationId xmlns:a16="http://schemas.microsoft.com/office/drawing/2014/main" id="{B084FB89-0318-0C33-C4CE-C21009F63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61" y="3159889"/>
            <a:ext cx="805170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65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0277-75B1-38D7-68A9-D40F9A59E86F}"/>
              </a:ext>
            </a:extLst>
          </p:cNvPr>
          <p:cNvSpPr>
            <a:spLocks noGrp="1"/>
          </p:cNvSpPr>
          <p:nvPr>
            <p:ph type="title"/>
          </p:nvPr>
        </p:nvSpPr>
        <p:spPr>
          <a:xfrm>
            <a:off x="361122" y="365125"/>
            <a:ext cx="10515600" cy="1325563"/>
          </a:xfrm>
        </p:spPr>
        <p:txBody>
          <a:bodyPr/>
          <a:lstStyle/>
          <a:p>
            <a:r>
              <a:rPr lang="en-US" dirty="0"/>
              <a:t>E.g. Sea Lamprey</a:t>
            </a:r>
            <a:br>
              <a:rPr lang="en-US" dirty="0"/>
            </a:br>
            <a:r>
              <a:rPr lang="en-US" dirty="0"/>
              <a:t>Parasite on other fish</a:t>
            </a:r>
          </a:p>
        </p:txBody>
      </p:sp>
      <p:sp>
        <p:nvSpPr>
          <p:cNvPr id="3" name="Content Placeholder 2">
            <a:extLst>
              <a:ext uri="{FF2B5EF4-FFF2-40B4-BE49-F238E27FC236}">
                <a16:creationId xmlns:a16="http://schemas.microsoft.com/office/drawing/2014/main" id="{BF5CB9B7-1BF5-26E2-AD89-01C4D167D0E7}"/>
              </a:ext>
            </a:extLst>
          </p:cNvPr>
          <p:cNvSpPr>
            <a:spLocks noGrp="1"/>
          </p:cNvSpPr>
          <p:nvPr>
            <p:ph idx="1"/>
          </p:nvPr>
        </p:nvSpPr>
        <p:spPr>
          <a:xfrm>
            <a:off x="-94422" y="4096753"/>
            <a:ext cx="9387945" cy="4351338"/>
          </a:xfrm>
        </p:spPr>
        <p:txBody>
          <a:bodyPr>
            <a:normAutofit/>
          </a:bodyPr>
          <a:lstStyle/>
          <a:p>
            <a:r>
              <a:rPr lang="en-US" altLang="en-US" sz="2800" dirty="0">
                <a:ea typeface="ヒラギノ角ゴ Pro W3" pitchFamily="1" charset="-128"/>
              </a:rPr>
              <a:t>The sea lamprey arrived in the Great Lakes via the canals and St. Lawrence Seaway over 50 years ago, making its way around Niagara Falls that at one time protected the Great Lakes from many east coast species.  </a:t>
            </a:r>
          </a:p>
          <a:p>
            <a:r>
              <a:rPr lang="en-US" altLang="en-US" sz="2800" dirty="0">
                <a:ea typeface="ヒラギノ角ゴ Pro W3" pitchFamily="1" charset="-128"/>
              </a:rPr>
              <a:t>Cause millions of dollars of damage to Great Lakes fisheries each year. </a:t>
            </a:r>
            <a:endParaRPr lang="en-CA" altLang="en-US" sz="2800" dirty="0">
              <a:ea typeface="ヒラギノ角ゴ Pro W3" pitchFamily="1" charset="-128"/>
            </a:endParaRPr>
          </a:p>
        </p:txBody>
      </p:sp>
      <p:pic>
        <p:nvPicPr>
          <p:cNvPr id="4" name="Picture 6">
            <a:extLst>
              <a:ext uri="{FF2B5EF4-FFF2-40B4-BE49-F238E27FC236}">
                <a16:creationId xmlns:a16="http://schemas.microsoft.com/office/drawing/2014/main" id="{E797049B-4859-DD5D-DFA8-8BC42203426B}"/>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9293523" y="3310596"/>
            <a:ext cx="2756258" cy="35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ea_lamprey_97435_7">
            <a:extLst>
              <a:ext uri="{FF2B5EF4-FFF2-40B4-BE49-F238E27FC236}">
                <a16:creationId xmlns:a16="http://schemas.microsoft.com/office/drawing/2014/main" id="{F269EB86-E224-FCB9-3F68-7CAEA984C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520" y="-158593"/>
            <a:ext cx="6162261" cy="383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943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959</Words>
  <Application>Microsoft Office PowerPoint</Application>
  <PresentationFormat>Widescreen</PresentationFormat>
  <Paragraphs>102</Paragraphs>
  <Slides>22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Narrow</vt:lpstr>
      <vt:lpstr>Arial Rounded MT Bold</vt:lpstr>
      <vt:lpstr>Calibri</vt:lpstr>
      <vt:lpstr>Calibri </vt:lpstr>
      <vt:lpstr>Calibri Light</vt:lpstr>
      <vt:lpstr>Garamond</vt:lpstr>
      <vt:lpstr>Wingdings</vt:lpstr>
      <vt:lpstr>Wingdings 2</vt:lpstr>
      <vt:lpstr>Office Theme</vt:lpstr>
      <vt:lpstr>INTRODUCED Species</vt:lpstr>
      <vt:lpstr>What is an invasive species? </vt:lpstr>
      <vt:lpstr>Terms</vt:lpstr>
      <vt:lpstr>Invasive Species</vt:lpstr>
      <vt:lpstr>Harm</vt:lpstr>
      <vt:lpstr>Biodiversity</vt:lpstr>
      <vt:lpstr>Why is Biodiversity important?</vt:lpstr>
      <vt:lpstr>Invasive Species</vt:lpstr>
      <vt:lpstr>E.g. Sea Lamprey Parasite on other fish</vt:lpstr>
      <vt:lpstr>European Chafer Beatle grubs</vt:lpstr>
      <vt:lpstr>PowerPoint Presentation</vt:lpstr>
      <vt:lpstr>PowerPoint Presentation</vt:lpstr>
      <vt:lpstr>Impact of Invasive Species</vt:lpstr>
      <vt:lpstr>PowerPoint Presentation</vt:lpstr>
      <vt:lpstr>PowerPoint Presentation</vt:lpstr>
      <vt:lpstr>Impact of Invasive species</vt:lpstr>
      <vt:lpstr>                             Ship Ballast</vt:lpstr>
      <vt:lpstr>What can be done? </vt:lpstr>
      <vt:lpstr>WHAT CAN YOU DO?</vt:lpstr>
      <vt:lpstr>Saving an Ecosystem Under Siege</vt:lpstr>
      <vt:lpstr>Assignment</vt:lpstr>
      <vt:lpstr>Introduced species and biodiversity, 10min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Invasive Species</dc:title>
  <dc:creator>Tammy Wilson</dc:creator>
  <cp:lastModifiedBy>Tammy Wilson</cp:lastModifiedBy>
  <cp:revision>7</cp:revision>
  <dcterms:created xsi:type="dcterms:W3CDTF">2022-06-20T22:48:35Z</dcterms:created>
  <dcterms:modified xsi:type="dcterms:W3CDTF">2023-06-16T22:24:27Z</dcterms:modified>
</cp:coreProperties>
</file>