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4" r:id="rId3"/>
    <p:sldId id="301" r:id="rId4"/>
    <p:sldId id="302" r:id="rId5"/>
    <p:sldId id="303" r:id="rId6"/>
    <p:sldId id="304" r:id="rId7"/>
    <p:sldId id="277" r:id="rId8"/>
    <p:sldId id="270" r:id="rId9"/>
    <p:sldId id="271" r:id="rId10"/>
    <p:sldId id="272" r:id="rId11"/>
    <p:sldId id="273" r:id="rId12"/>
    <p:sldId id="274" r:id="rId13"/>
    <p:sldId id="276" r:id="rId14"/>
    <p:sldId id="305" r:id="rId15"/>
    <p:sldId id="306" r:id="rId16"/>
    <p:sldId id="307" r:id="rId17"/>
    <p:sldId id="279" r:id="rId18"/>
    <p:sldId id="280" r:id="rId19"/>
    <p:sldId id="281" r:id="rId20"/>
    <p:sldId id="282" r:id="rId21"/>
    <p:sldId id="30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D368BF16-D29D-4D3D-97FD-6F7DBEB9B3D7}"/>
    <pc:docChg chg="custSel modSld">
      <pc:chgData name="Tammy Wilson" userId="e3b55da62d900d7c" providerId="LiveId" clId="{D368BF16-D29D-4D3D-97FD-6F7DBEB9B3D7}" dt="2018-11-10T23:45:39.921" v="2" actId="27636"/>
      <pc:docMkLst>
        <pc:docMk/>
      </pc:docMkLst>
      <pc:sldChg chg="modSp">
        <pc:chgData name="Tammy Wilson" userId="e3b55da62d900d7c" providerId="LiveId" clId="{D368BF16-D29D-4D3D-97FD-6F7DBEB9B3D7}" dt="2018-11-10T23:45:39.921" v="2" actId="27636"/>
        <pc:sldMkLst>
          <pc:docMk/>
          <pc:sldMk cId="1244473482" sldId="307"/>
        </pc:sldMkLst>
        <pc:spChg chg="mod">
          <ac:chgData name="Tammy Wilson" userId="e3b55da62d900d7c" providerId="LiveId" clId="{D368BF16-D29D-4D3D-97FD-6F7DBEB9B3D7}" dt="2018-11-10T23:45:39.921" v="2" actId="27636"/>
          <ac:spMkLst>
            <pc:docMk/>
            <pc:sldMk cId="1244473482" sldId="30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8A563-E4F9-426D-A4AF-0806830852E7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7B65-2C39-4C16-8207-C5C791754F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77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CA" altLang="en-US"/>
              <a:t>Note 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7EB7BC-516E-46C1-BA71-F3B052A79984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65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ADEDF-CF88-4731-9789-3F6F5FB31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2EF77-DD1B-449C-94E3-6C6AE4A3C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1320A-F24F-4C02-B62E-94A147EB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E6956-37C0-4266-81EB-147558CD2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3DF8F-9FA5-4EF7-9975-F1B87281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52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4084-8241-43A4-8557-81239179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55A33-CA27-41CB-A576-49A7FB8D0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7FA1A-B314-494C-9DB2-7F5DC064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79F9C-08F3-4C73-B50E-7702C870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E8F8D-44C8-4FFE-AE81-C0AF26D0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700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1F460C-BD2F-4D46-8435-6415BB865E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626A2-B614-4FC4-8CAD-97DCF9EAD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EE37D-14D8-4AC3-9055-6503B927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66F42-A2E9-4C83-B96F-C08B5608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C85B1-DBAB-4F7F-B838-61A86411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56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4476"/>
            <a:ext cx="11180233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905000"/>
            <a:ext cx="10676467" cy="2019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600" y="4076700"/>
            <a:ext cx="10676467" cy="2019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435F1-063F-4826-97E3-D177DBEFB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95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9234-12EC-4B5F-A512-8ED8FB74C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F54ED-889A-4E00-B95D-EB1A28EC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0134A-4742-48ED-938A-698B519E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01331-5230-4DE5-85BD-877D7E09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3722-4AC8-4B2A-B9BA-99AC341A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31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D7E5-CF1F-40B6-8A5B-07312223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1E149-BB13-4CB6-9D40-FA767B89B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A353B-FCA2-45A1-9CF8-8A4025756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2F7F0-AD8A-418A-8219-FB1F4F03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E4C7C-C748-4CE2-8515-72265192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103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6D4B2-969D-44D1-AD27-9EB21EAB8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09A7-0814-4705-9D6A-080F8CACF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77B82-6DBA-45D1-BD83-F6D5B2E3C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9C940-FC71-4F67-9F0F-12777081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CF73B-1CC0-4860-A616-4528052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CBD37-B9E0-4708-8FF8-0C66C2FF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91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6F9B-0C54-42C1-8091-4A6B95CF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16CBD-75E3-49F4-BED0-019A95F68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55455-C6A0-4738-BEF3-40883458A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D9654-F033-4196-AFD9-F28FBC67F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B07E3-EE9C-48BC-9AAB-9198F7F5E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598E70-B80D-4EF6-917C-C3580677A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E3C5C-B020-4E50-BEE1-65D37B71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1DD77-A8CF-4113-AB7A-604753D0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372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9426-B17B-4203-B858-1909FBDA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7FCFF-42F3-4B31-A09A-00AE96C1E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A7705-FA4A-4205-98EE-F8968F4D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ED851-28A4-417D-B76F-686328615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51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2BC48-4CDD-4567-B914-1A2E625D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63D90-3F42-4E09-8228-5004C798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DD4AD-9EC0-4393-BA88-AE734DA6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088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CEA8B-017B-4D84-A39C-2BD94F316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93E9-9FE7-4899-B229-F2F9022CB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FF35D-CC54-487E-9C93-DA9987A43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F6A04-BB8F-4DDC-B7FF-C4A2EA92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CC27B-C893-485C-BE9B-7732574A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9145A-2190-4BF6-8711-47102012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71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D61F-623E-4113-B8DB-F635B4AC0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7FE40D-C837-4813-B2B9-9C3E7398E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BEC93-F796-4F98-988C-46F8BB5FC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53813-A90D-409C-854D-698ACB77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D6DE1-3F98-4363-A4B3-BC39FC34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3F355-BC7C-4B37-A904-D1AC25890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03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BA00E1-D347-42BE-ACF1-7B8667740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7F2E2-7B87-4735-B7A3-266E036C5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63E5C-1F51-4C16-9CD5-FFEF37849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DCB14-FD41-48A8-AF1B-E907CDC3A653}" type="datetimeFigureOut">
              <a:rPr lang="en-CA" smtClean="0"/>
              <a:t>2022-03-29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6C977-C5F0-454F-B66D-E6E14738D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87899-FB95-4B97-AEA9-491FA46FC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1E656-898B-4DF7-95DD-0C7A21C21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950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38437-8091-49D1-A2BB-DFFFFE0D9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81FFB-6383-437B-B283-3F6B205EE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63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Magnesium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/>
              <a:t>In a Neutral atom:</a:t>
            </a:r>
          </a:p>
          <a:p>
            <a:pPr marL="0" indent="0">
              <a:buNone/>
            </a:pPr>
            <a:r>
              <a:rPr lang="en-CA" sz="3600" dirty="0"/>
              <a:t># protons _______</a:t>
            </a:r>
          </a:p>
          <a:p>
            <a:pPr marL="0" indent="0">
              <a:buNone/>
            </a:pPr>
            <a:r>
              <a:rPr lang="en-CA" sz="3600" dirty="0"/>
              <a:t># neutrons _______</a:t>
            </a:r>
          </a:p>
          <a:p>
            <a:pPr marL="0" indent="0">
              <a:buNone/>
            </a:pPr>
            <a:r>
              <a:rPr lang="en-CA" sz="3600" dirty="0"/>
              <a:t>#  electrons ______</a:t>
            </a:r>
          </a:p>
        </p:txBody>
      </p:sp>
    </p:spTree>
    <p:extLst>
      <p:ext uri="{BB962C8B-B14F-4D97-AF65-F5344CB8AC3E}">
        <p14:creationId xmlns:p14="http://schemas.microsoft.com/office/powerpoint/2010/main" val="1725143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Magnesium 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/>
              <a:t>In an ion: 		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/>
              <a:t># protons _______</a:t>
            </a:r>
          </a:p>
          <a:p>
            <a:pPr marL="0" indent="0">
              <a:buNone/>
            </a:pPr>
            <a:r>
              <a:rPr lang="en-CA" sz="3600" dirty="0"/>
              <a:t># neutrons _______</a:t>
            </a:r>
          </a:p>
          <a:p>
            <a:pPr marL="0" indent="0">
              <a:buNone/>
            </a:pPr>
            <a:r>
              <a:rPr lang="en-CA" sz="3600" dirty="0"/>
              <a:t>#  electrons ______</a:t>
            </a:r>
          </a:p>
          <a:p>
            <a:pPr marL="0" indent="0">
              <a:buNone/>
            </a:pPr>
            <a:r>
              <a:rPr lang="en-CA" sz="3600" dirty="0"/>
              <a:t>(we got this by # protons – ion charge = 12- (+2) = 10 </a:t>
            </a:r>
          </a:p>
        </p:txBody>
      </p:sp>
    </p:spTree>
    <p:extLst>
      <p:ext uri="{BB962C8B-B14F-4D97-AF65-F5344CB8AC3E}">
        <p14:creationId xmlns:p14="http://schemas.microsoft.com/office/powerpoint/2010/main" val="100440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Another Example: Nitrogen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686800" cy="5440362"/>
          </a:xfrm>
        </p:spPr>
        <p:txBody>
          <a:bodyPr>
            <a:normAutofit/>
          </a:bodyPr>
          <a:lstStyle/>
          <a:p>
            <a:r>
              <a:rPr lang="en-CA" dirty="0"/>
              <a:t>In a neutral atom:</a:t>
            </a:r>
          </a:p>
          <a:p>
            <a:r>
              <a:rPr lang="en-CA" dirty="0"/>
              <a:t># protons _______</a:t>
            </a:r>
          </a:p>
          <a:p>
            <a:r>
              <a:rPr lang="en-CA" dirty="0"/>
              <a:t># neutrons _______</a:t>
            </a:r>
          </a:p>
          <a:p>
            <a:r>
              <a:rPr lang="en-CA" dirty="0"/>
              <a:t>#  electrons ______</a:t>
            </a:r>
          </a:p>
          <a:p>
            <a:endParaRPr lang="en-CA" dirty="0"/>
          </a:p>
          <a:p>
            <a:r>
              <a:rPr lang="en-CA" dirty="0"/>
              <a:t>In an ION</a:t>
            </a:r>
          </a:p>
          <a:p>
            <a:r>
              <a:rPr lang="en-CA" dirty="0"/>
              <a:t># protons _______</a:t>
            </a:r>
          </a:p>
          <a:p>
            <a:r>
              <a:rPr lang="en-CA" dirty="0"/>
              <a:t># neutrons _______</a:t>
            </a:r>
          </a:p>
          <a:p>
            <a:r>
              <a:rPr lang="en-CA" dirty="0"/>
              <a:t>#  electrons ______</a:t>
            </a:r>
          </a:p>
          <a:p>
            <a:r>
              <a:rPr lang="en-CA" dirty="0"/>
              <a:t>( we got this by #protons – ion charge = 7 – (-3) = 10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527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Quick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i="1" dirty="0"/>
              <a:t>Find Sodium on the Periodic Table:</a:t>
            </a:r>
          </a:p>
          <a:p>
            <a:r>
              <a:rPr lang="en-CA" sz="3600" i="1" dirty="0"/>
              <a:t>What is sodium’s atomic number? </a:t>
            </a:r>
          </a:p>
          <a:p>
            <a:r>
              <a:rPr lang="en-CA" sz="3600" i="1" dirty="0"/>
              <a:t>How may protons does sodium have?</a:t>
            </a:r>
          </a:p>
          <a:p>
            <a:r>
              <a:rPr lang="en-CA" sz="3600" i="1" dirty="0"/>
              <a:t>How many neutrons does sodium have?</a:t>
            </a:r>
          </a:p>
          <a:p>
            <a:r>
              <a:rPr lang="en-CA" sz="3600" i="1" dirty="0"/>
              <a:t>How many electrons does sodium have?</a:t>
            </a:r>
          </a:p>
          <a:p>
            <a:r>
              <a:rPr lang="en-CA" sz="3600" i="1" dirty="0"/>
              <a:t>If you have an ION of sodium, what is it’s charge?</a:t>
            </a:r>
          </a:p>
          <a:p>
            <a:r>
              <a:rPr lang="en-CA" sz="3600" i="1" dirty="0"/>
              <a:t>How many electrons in an ION of sodium?</a:t>
            </a:r>
          </a:p>
        </p:txBody>
      </p:sp>
    </p:spTree>
    <p:extLst>
      <p:ext uri="{BB962C8B-B14F-4D97-AF65-F5344CB8AC3E}">
        <p14:creationId xmlns:p14="http://schemas.microsoft.com/office/powerpoint/2010/main" val="3911251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Quick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i="1" dirty="0"/>
              <a:t>Find Sodium on the Periodic Table:</a:t>
            </a:r>
          </a:p>
          <a:p>
            <a:r>
              <a:rPr lang="en-CA" sz="3600" i="1" dirty="0"/>
              <a:t>What is sodium’s atomic number?   </a:t>
            </a:r>
            <a:r>
              <a:rPr lang="en-CA" sz="3600" i="1" dirty="0">
                <a:solidFill>
                  <a:srgbClr val="FF0000"/>
                </a:solidFill>
              </a:rPr>
              <a:t>11</a:t>
            </a:r>
          </a:p>
          <a:p>
            <a:r>
              <a:rPr lang="en-CA" sz="3600" i="1" dirty="0"/>
              <a:t>How may protons does sodium have? </a:t>
            </a:r>
            <a:r>
              <a:rPr lang="en-CA" sz="3600" i="1" dirty="0">
                <a:solidFill>
                  <a:srgbClr val="FF0000"/>
                </a:solidFill>
              </a:rPr>
              <a:t>11</a:t>
            </a:r>
          </a:p>
          <a:p>
            <a:r>
              <a:rPr lang="en-CA" sz="3600" i="1" dirty="0"/>
              <a:t>How many neutrons does sodium have? </a:t>
            </a:r>
            <a:r>
              <a:rPr lang="en-CA" sz="3600" i="1" dirty="0">
                <a:solidFill>
                  <a:srgbClr val="FF0000"/>
                </a:solidFill>
              </a:rPr>
              <a:t>12</a:t>
            </a:r>
          </a:p>
          <a:p>
            <a:r>
              <a:rPr lang="en-CA" sz="3600" i="1" dirty="0"/>
              <a:t>How many electrons does sodium have? </a:t>
            </a:r>
            <a:r>
              <a:rPr lang="en-CA" sz="3600" i="1" dirty="0">
                <a:solidFill>
                  <a:srgbClr val="FF0000"/>
                </a:solidFill>
              </a:rPr>
              <a:t>11</a:t>
            </a:r>
          </a:p>
          <a:p>
            <a:r>
              <a:rPr lang="en-CA" sz="3600" i="1" dirty="0"/>
              <a:t>If you have an ION of sodium, what is it’s charge? </a:t>
            </a:r>
            <a:r>
              <a:rPr lang="en-CA" sz="3600" i="1" dirty="0">
                <a:solidFill>
                  <a:srgbClr val="FF0000"/>
                </a:solidFill>
              </a:rPr>
              <a:t>+1</a:t>
            </a:r>
          </a:p>
          <a:p>
            <a:r>
              <a:rPr lang="en-CA" sz="3600" i="1" dirty="0"/>
              <a:t>How many electrons in an ION of sodium? </a:t>
            </a:r>
            <a:r>
              <a:rPr lang="en-CA" sz="3600" i="1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916413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Patterns of the Periodic Table and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the charge of the ions of the ALKALI METALS?</a:t>
            </a:r>
          </a:p>
          <a:p>
            <a:r>
              <a:rPr lang="en-CA" dirty="0"/>
              <a:t> What is the charge of the ions of the ALKALI EARTH METALS?</a:t>
            </a:r>
          </a:p>
          <a:p>
            <a:r>
              <a:rPr lang="en-CA" dirty="0"/>
              <a:t>What about the Transitions Metals?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Metals tend to LOSE electrons </a:t>
            </a:r>
          </a:p>
          <a:p>
            <a:r>
              <a:rPr lang="en-CA" dirty="0"/>
              <a:t>Metals tend to become positive ions (CATIONS). </a:t>
            </a:r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03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Patterns on the other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600" dirty="0"/>
              <a:t>What is the charge of the ions of the HALOGENS (Group 17)?</a:t>
            </a:r>
          </a:p>
          <a:p>
            <a:endParaRPr lang="en-CA" sz="3600" dirty="0"/>
          </a:p>
          <a:p>
            <a:r>
              <a:rPr lang="en-CA" sz="3600" dirty="0"/>
              <a:t>Group 16?</a:t>
            </a:r>
          </a:p>
          <a:p>
            <a:endParaRPr lang="en-CA" sz="3600" dirty="0"/>
          </a:p>
          <a:p>
            <a:endParaRPr lang="en-CA" sz="3600" dirty="0"/>
          </a:p>
          <a:p>
            <a:r>
              <a:rPr lang="en-CA" sz="3600" dirty="0"/>
              <a:t>Non-metals tend to GAIN electrons, forming NEGATIVE IONS (anions).</a:t>
            </a:r>
          </a:p>
        </p:txBody>
      </p:sp>
    </p:spTree>
    <p:extLst>
      <p:ext uri="{BB962C8B-B14F-4D97-AF65-F5344CB8AC3E}">
        <p14:creationId xmlns:p14="http://schemas.microsoft.com/office/powerpoint/2010/main" val="1244473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Representing 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600" dirty="0"/>
              <a:t>Charge of an ion is shown with </a:t>
            </a:r>
            <a:r>
              <a:rPr lang="en-CA" sz="3600" b="1" dirty="0"/>
              <a:t>SUPERSCRIPT:</a:t>
            </a:r>
          </a:p>
          <a:p>
            <a:pPr marL="0" indent="0">
              <a:buNone/>
            </a:pPr>
            <a:r>
              <a:rPr lang="en-CA" sz="3600" b="1" dirty="0"/>
              <a:t>            </a:t>
            </a:r>
            <a:r>
              <a:rPr lang="en-CA" sz="3600" dirty="0"/>
              <a:t>+ or – to the right of the symbol:</a:t>
            </a:r>
          </a:p>
          <a:p>
            <a:pPr marL="0" indent="0">
              <a:buNone/>
            </a:pPr>
            <a:r>
              <a:rPr lang="en-CA" sz="3600" dirty="0"/>
              <a:t>             </a:t>
            </a:r>
          </a:p>
          <a:p>
            <a:pPr lvl="1"/>
            <a:endParaRPr lang="en-CA" sz="3600" dirty="0" err="1"/>
          </a:p>
        </p:txBody>
      </p:sp>
      <p:pic>
        <p:nvPicPr>
          <p:cNvPr id="2052" name="Picture 4" descr="Image result for chloride ion symbol and ch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771" y="3168870"/>
            <a:ext cx="5455125" cy="348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13" y="3168870"/>
            <a:ext cx="5414007" cy="348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717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Bohr Model of an 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1" y="1676401"/>
            <a:ext cx="10119360" cy="374903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3600" dirty="0"/>
              <a:t>Once an atom has lost or gained electrons, it has an overall CHARGE.</a:t>
            </a:r>
          </a:p>
          <a:p>
            <a:pPr>
              <a:defRPr/>
            </a:pPr>
            <a:r>
              <a:rPr lang="en-CA" sz="3600" dirty="0"/>
              <a:t>The Bohr Model indicates the charge with a      </a:t>
            </a:r>
          </a:p>
          <a:p>
            <a:pPr marL="0" indent="0">
              <a:buNone/>
              <a:defRPr/>
            </a:pPr>
            <a:r>
              <a:rPr lang="en-CA" sz="3600" dirty="0"/>
              <a:t> 	“ </a:t>
            </a:r>
            <a:r>
              <a:rPr lang="en-CA" sz="3600" b="1" u="sng" dirty="0"/>
              <a:t>+ or – </a:t>
            </a:r>
            <a:r>
              <a:rPr lang="en-CA" sz="3600" dirty="0"/>
              <a:t>” and </a:t>
            </a:r>
            <a:r>
              <a:rPr lang="en-CA" sz="3600" b="1" u="sng" dirty="0"/>
              <a:t>brackets</a:t>
            </a:r>
            <a:r>
              <a:rPr lang="en-CA" sz="3600" dirty="0"/>
              <a:t>.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</p:txBody>
      </p:sp>
      <p:pic>
        <p:nvPicPr>
          <p:cNvPr id="6146" name="Picture 2" descr="Image result for calcium ion bohr diagram brack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85" y="4022844"/>
            <a:ext cx="5598839" cy="280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177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b="1" cap="all" dirty="0"/>
              <a:t>Practice: D</a:t>
            </a:r>
            <a:r>
              <a:rPr lang="en-GB" sz="4000" b="1" dirty="0"/>
              <a:t>raw the Bohr model  for an aluminium atom and ion</a:t>
            </a:r>
            <a:r>
              <a:rPr lang="en-GB" b="1" dirty="0"/>
              <a:t>.</a:t>
            </a:r>
            <a:endParaRPr lang="en-CA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4221163"/>
          </a:xfrm>
        </p:spPr>
        <p:txBody>
          <a:bodyPr/>
          <a:lstStyle/>
          <a:p>
            <a:r>
              <a:rPr lang="en-CA" altLang="en-US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81200" y="2348880"/>
          <a:ext cx="8003232" cy="3777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>
                  <a:extLst>
                    <a:ext uri="{9D8B030D-6E8A-4147-A177-3AD203B41FA5}">
                      <a16:colId xmlns:a16="http://schemas.microsoft.com/office/drawing/2014/main" val="3367614444"/>
                    </a:ext>
                  </a:extLst>
                </a:gridCol>
                <a:gridCol w="4001616">
                  <a:extLst>
                    <a:ext uri="{9D8B030D-6E8A-4147-A177-3AD203B41FA5}">
                      <a16:colId xmlns:a16="http://schemas.microsoft.com/office/drawing/2014/main" val="3185945125"/>
                    </a:ext>
                  </a:extLst>
                </a:gridCol>
              </a:tblGrid>
              <a:tr h="3777283">
                <a:tc>
                  <a:txBody>
                    <a:bodyPr/>
                    <a:lstStyle/>
                    <a:p>
                      <a:r>
                        <a:rPr lang="en-GB" altLang="en-US" sz="3200" dirty="0">
                          <a:solidFill>
                            <a:schemeClr val="tx1"/>
                          </a:solidFill>
                        </a:rPr>
                        <a:t>aluminum-27 atom </a:t>
                      </a:r>
                      <a:endParaRPr lang="en-CA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altLang="en-US" sz="3200" dirty="0">
                          <a:solidFill>
                            <a:schemeClr val="tx1"/>
                          </a:solidFill>
                        </a:rPr>
                        <a:t>aluminium-27 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004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18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are Noble gases so stable?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Noble gases have FILLED valence shells </a:t>
            </a:r>
          </a:p>
          <a:p>
            <a:r>
              <a:rPr lang="en-CA" sz="3600" dirty="0"/>
              <a:t>STABLE OCTECT = 8 electrons in the outermost shell.</a:t>
            </a:r>
          </a:p>
          <a:p>
            <a:r>
              <a:rPr lang="en-CA" sz="3600" dirty="0"/>
              <a:t>This makes them very STABLE. </a:t>
            </a:r>
          </a:p>
          <a:p>
            <a:r>
              <a:rPr lang="en-CA" sz="3600" dirty="0"/>
              <a:t>They do not need to gain or lose electrons to fill these outer shells .</a:t>
            </a:r>
          </a:p>
        </p:txBody>
      </p:sp>
    </p:spTree>
    <p:extLst>
      <p:ext uri="{BB962C8B-B14F-4D97-AF65-F5344CB8AC3E}">
        <p14:creationId xmlns:p14="http://schemas.microsoft.com/office/powerpoint/2010/main" val="681966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b="1" cap="all" dirty="0"/>
              <a:t>Practice: D</a:t>
            </a:r>
            <a:r>
              <a:rPr lang="en-GB" sz="4000" b="1" dirty="0"/>
              <a:t>raw the Bohr model  for an aluminium atom and ion</a:t>
            </a:r>
            <a:r>
              <a:rPr lang="en-GB" b="1" dirty="0"/>
              <a:t>.</a:t>
            </a:r>
            <a:endParaRPr lang="en-CA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1981200" y="1905001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CA" altLang="en-US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81200" y="2348880"/>
          <a:ext cx="8003232" cy="3777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>
                  <a:extLst>
                    <a:ext uri="{9D8B030D-6E8A-4147-A177-3AD203B41FA5}">
                      <a16:colId xmlns:a16="http://schemas.microsoft.com/office/drawing/2014/main" val="3367614444"/>
                    </a:ext>
                  </a:extLst>
                </a:gridCol>
                <a:gridCol w="4001616">
                  <a:extLst>
                    <a:ext uri="{9D8B030D-6E8A-4147-A177-3AD203B41FA5}">
                      <a16:colId xmlns:a16="http://schemas.microsoft.com/office/drawing/2014/main" val="3185945125"/>
                    </a:ext>
                  </a:extLst>
                </a:gridCol>
              </a:tblGrid>
              <a:tr h="3777283">
                <a:tc>
                  <a:txBody>
                    <a:bodyPr/>
                    <a:lstStyle/>
                    <a:p>
                      <a:r>
                        <a:rPr lang="en-GB" altLang="en-US" sz="3200" dirty="0">
                          <a:solidFill>
                            <a:schemeClr val="tx1"/>
                          </a:solidFill>
                        </a:rPr>
                        <a:t>aluminum-27 atom </a:t>
                      </a:r>
                    </a:p>
                    <a:p>
                      <a:endParaRPr lang="en-CA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altLang="en-US" sz="3200" dirty="0">
                          <a:solidFill>
                            <a:schemeClr val="tx1"/>
                          </a:solidFill>
                        </a:rPr>
                        <a:t>aluminium-27 ion </a:t>
                      </a:r>
                    </a:p>
                    <a:p>
                      <a:endParaRPr lang="en-GB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004043"/>
                  </a:ext>
                </a:extLst>
              </a:tr>
            </a:tbl>
          </a:graphicData>
        </a:graphic>
      </p:graphicFrame>
      <p:pic>
        <p:nvPicPr>
          <p:cNvPr id="5" name="Picture 2" descr="Image result for bohr diagram of alumi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3186868"/>
            <a:ext cx="272415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Image result for aluminum ion bohr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6" t="7104" r="51051" b="46460"/>
          <a:stretch>
            <a:fillRect/>
          </a:stretch>
        </p:blipFill>
        <p:spPr bwMode="auto">
          <a:xfrm>
            <a:off x="6363817" y="2941639"/>
            <a:ext cx="3273123" cy="2791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041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F1E6D-63DD-4104-B98B-498A809A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9204E-560A-4F08-B497-E502D032C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223 Probe 9, # 5,7,8,11, </a:t>
            </a:r>
            <a:r>
              <a:rPr lang="en-US"/>
              <a:t>13    Challenge #15</a:t>
            </a:r>
          </a:p>
        </p:txBody>
      </p:sp>
    </p:spTree>
    <p:extLst>
      <p:ext uri="{BB962C8B-B14F-4D97-AF65-F5344CB8AC3E}">
        <p14:creationId xmlns:p14="http://schemas.microsoft.com/office/powerpoint/2010/main" val="233894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 atoms become more stable?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Atoms want to look like Nobel Gases because they are very stable.</a:t>
            </a:r>
          </a:p>
          <a:p>
            <a:r>
              <a:rPr lang="en-CA" sz="3600" dirty="0"/>
              <a:t>Atoms will attempt to obtain a STABLE OCTECT (8 electrons in their valence shell)</a:t>
            </a:r>
          </a:p>
          <a:p>
            <a:r>
              <a:rPr lang="en-CA" sz="3600" dirty="0"/>
              <a:t>They do this by GAINING or LOSING electrons in their valence shell.</a:t>
            </a:r>
          </a:p>
          <a:p>
            <a:r>
              <a:rPr lang="en-CA" sz="3600" dirty="0"/>
              <a:t>Example: Sodium has 1 valence electron</a:t>
            </a:r>
          </a:p>
          <a:p>
            <a:endParaRPr lang="en-CA" dirty="0"/>
          </a:p>
          <a:p>
            <a:endParaRPr lang="en-US" dirty="0"/>
          </a:p>
        </p:txBody>
      </p:sp>
      <p:pic>
        <p:nvPicPr>
          <p:cNvPr id="1026" name="Picture 2" descr="Image result for atoms becoming 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22"/>
          <a:stretch/>
        </p:blipFill>
        <p:spPr bwMode="auto">
          <a:xfrm>
            <a:off x="9128782" y="4576060"/>
            <a:ext cx="2225018" cy="276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47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does an atom become more stable?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To become more stable, this sodium atom will LOSE that outer electron.</a:t>
            </a:r>
          </a:p>
          <a:p>
            <a:endParaRPr lang="en-CA" dirty="0"/>
          </a:p>
          <a:p>
            <a:endParaRPr lang="en-US" dirty="0"/>
          </a:p>
        </p:txBody>
      </p:sp>
      <p:pic>
        <p:nvPicPr>
          <p:cNvPr id="1026" name="Picture 2" descr="Image result for atoms becoming 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663" y="3075316"/>
            <a:ext cx="6828549" cy="341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79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happens to sodium’s charge if it loses an electron?</a:t>
            </a:r>
            <a:endParaRPr lang="en-US" dirty="0"/>
          </a:p>
        </p:txBody>
      </p:sp>
      <p:pic>
        <p:nvPicPr>
          <p:cNvPr id="1026" name="Picture 2" descr="Image result for atoms becoming 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305" y="2618116"/>
            <a:ext cx="6828549" cy="341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01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happens to an atom’s charge if it gains or loses electrons?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i="1" dirty="0"/>
              <a:t>It becomes POSITIVE.</a:t>
            </a:r>
          </a:p>
          <a:p>
            <a:r>
              <a:rPr lang="en-CA" sz="3600" dirty="0"/>
              <a:t>An atom that has gained a charge is called an ION.</a:t>
            </a:r>
          </a:p>
          <a:p>
            <a:r>
              <a:rPr lang="en-CA" sz="3600" dirty="0"/>
              <a:t>A positive ion is called a CATION.</a:t>
            </a:r>
          </a:p>
          <a:p>
            <a:r>
              <a:rPr lang="en-CA" sz="3600" dirty="0"/>
              <a:t>A negative ion is called an ANION.</a:t>
            </a:r>
            <a:endParaRPr lang="en-US" sz="3600" dirty="0"/>
          </a:p>
        </p:txBody>
      </p:sp>
      <p:pic>
        <p:nvPicPr>
          <p:cNvPr id="1026" name="Picture 2" descr="Image result for atoms becoming 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903" y="4106918"/>
            <a:ext cx="5502164" cy="275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87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Why would an atom become an 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600201"/>
            <a:ext cx="8507288" cy="4525963"/>
          </a:xfrm>
        </p:spPr>
        <p:txBody>
          <a:bodyPr/>
          <a:lstStyle/>
          <a:p>
            <a:r>
              <a:rPr lang="en-CA" sz="3600" i="1" dirty="0"/>
              <a:t>Elements are more </a:t>
            </a:r>
            <a:r>
              <a:rPr lang="en-CA" sz="3600" b="1" i="1" dirty="0"/>
              <a:t>stable</a:t>
            </a:r>
            <a:r>
              <a:rPr lang="en-CA" sz="3600" i="1" dirty="0"/>
              <a:t> when their valence shell is </a:t>
            </a:r>
            <a:r>
              <a:rPr lang="en-CA" sz="3600" b="1" i="1" dirty="0"/>
              <a:t>full</a:t>
            </a:r>
            <a:r>
              <a:rPr lang="en-CA" sz="3600" i="1" dirty="0"/>
              <a:t> (like the noble gases). </a:t>
            </a:r>
          </a:p>
          <a:p>
            <a:r>
              <a:rPr lang="en-CA" sz="3600" i="1" dirty="0"/>
              <a:t>When this is achieved it is called a </a:t>
            </a:r>
            <a:r>
              <a:rPr lang="en-CA" sz="3600" b="1" i="1" dirty="0"/>
              <a:t>stable octet</a:t>
            </a:r>
            <a:r>
              <a:rPr lang="en-CA" i="1" dirty="0"/>
              <a:t>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8" descr="Image result for bohr diagram of so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3592" y="4071985"/>
            <a:ext cx="21336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Image result for bohr diagram of 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3" t="61786" r="36420" b="7686"/>
          <a:stretch>
            <a:fillRect/>
          </a:stretch>
        </p:blipFill>
        <p:spPr bwMode="auto">
          <a:xfrm>
            <a:off x="6105004" y="4071985"/>
            <a:ext cx="27432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330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 atoms for 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i="1" dirty="0"/>
              <a:t>An ion is an atom with an </a:t>
            </a:r>
            <a:r>
              <a:rPr lang="en-CA" sz="3600" b="1" i="1" u="sng" dirty="0"/>
              <a:t>electric charge </a:t>
            </a:r>
            <a:r>
              <a:rPr lang="en-CA" sz="3600" i="1" dirty="0"/>
              <a:t>because it has gained or lost electrons from its valence shell. </a:t>
            </a:r>
          </a:p>
          <a:p>
            <a:r>
              <a:rPr lang="en-CA" sz="3600" i="1" dirty="0"/>
              <a:t>An atom that </a:t>
            </a:r>
            <a:r>
              <a:rPr lang="en-CA" sz="3600" b="1" i="1" dirty="0"/>
              <a:t>loses</a:t>
            </a:r>
            <a:r>
              <a:rPr lang="en-CA" sz="3600" i="1" dirty="0"/>
              <a:t> one or more electrons </a:t>
            </a:r>
            <a:r>
              <a:rPr lang="en-CA" sz="3600" i="1" dirty="0">
                <a:sym typeface="Wingdings" panose="05000000000000000000" pitchFamily="2" charset="2"/>
              </a:rPr>
              <a:t></a:t>
            </a:r>
            <a:r>
              <a:rPr lang="en-CA" sz="3600" i="1" dirty="0"/>
              <a:t> positive ion (cation)</a:t>
            </a:r>
          </a:p>
          <a:p>
            <a:r>
              <a:rPr lang="en-CA" sz="3600" i="1" dirty="0"/>
              <a:t>An atom that </a:t>
            </a:r>
            <a:r>
              <a:rPr lang="en-CA" sz="3600" b="1" i="1" dirty="0"/>
              <a:t>gains</a:t>
            </a:r>
            <a:r>
              <a:rPr lang="en-CA" sz="3600" i="1" dirty="0"/>
              <a:t> one or more electrons </a:t>
            </a:r>
            <a:r>
              <a:rPr lang="en-CA" sz="3600" i="1" dirty="0">
                <a:sym typeface="Wingdings" panose="05000000000000000000" pitchFamily="2" charset="2"/>
              </a:rPr>
              <a:t></a:t>
            </a:r>
            <a:r>
              <a:rPr lang="en-CA" sz="3600" i="1" dirty="0"/>
              <a:t> negative ion (anion) </a:t>
            </a:r>
          </a:p>
        </p:txBody>
      </p:sp>
    </p:spTree>
    <p:extLst>
      <p:ext uri="{BB962C8B-B14F-4D97-AF65-F5344CB8AC3E}">
        <p14:creationId xmlns:p14="http://schemas.microsoft.com/office/powerpoint/2010/main" val="41336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Atoms, Ions &amp; Bohr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600" dirty="0"/>
              <a:t>In a NEUTRAL ATOM:</a:t>
            </a:r>
          </a:p>
          <a:p>
            <a:r>
              <a:rPr lang="en-CA" sz="3600" dirty="0"/>
              <a:t>The number of PROTONS = the number of ELECTRONS</a:t>
            </a:r>
          </a:p>
          <a:p>
            <a:endParaRPr lang="en-CA" sz="3600" dirty="0"/>
          </a:p>
          <a:p>
            <a:r>
              <a:rPr lang="en-CA" sz="3600" dirty="0"/>
              <a:t>In an  ION: </a:t>
            </a:r>
          </a:p>
          <a:p>
            <a:r>
              <a:rPr lang="en-CA" sz="3600" dirty="0"/>
              <a:t>You can calculate the # of electrons by taking </a:t>
            </a:r>
          </a:p>
          <a:p>
            <a:pPr marL="0" indent="0">
              <a:buNone/>
            </a:pPr>
            <a:r>
              <a:rPr lang="en-CA" sz="3600" dirty="0"/>
              <a:t>#PROTONS – ION CHARGE (use the charge indicated in the upper right corner of each element on you periodic table)</a:t>
            </a:r>
          </a:p>
        </p:txBody>
      </p:sp>
    </p:spTree>
    <p:extLst>
      <p:ext uri="{BB962C8B-B14F-4D97-AF65-F5344CB8AC3E}">
        <p14:creationId xmlns:p14="http://schemas.microsoft.com/office/powerpoint/2010/main" val="151127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709</Words>
  <Application>Microsoft Office PowerPoint</Application>
  <PresentationFormat>Widescreen</PresentationFormat>
  <Paragraphs>106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Why are Noble gases so stable?</vt:lpstr>
      <vt:lpstr>How do atoms become more stable?</vt:lpstr>
      <vt:lpstr>How does an atom become more stable?</vt:lpstr>
      <vt:lpstr>What happens to sodium’s charge if it loses an electron?</vt:lpstr>
      <vt:lpstr>What happens to an atom’s charge if it gains or loses electrons?</vt:lpstr>
      <vt:lpstr>Why would an atom become an ion?</vt:lpstr>
      <vt:lpstr>How do atoms for ions?</vt:lpstr>
      <vt:lpstr>Atoms, Ions &amp; Bohr Models</vt:lpstr>
      <vt:lpstr>Example: Magnesium Atom</vt:lpstr>
      <vt:lpstr>Magnesium Ion</vt:lpstr>
      <vt:lpstr>Another Example: Nitrogen</vt:lpstr>
      <vt:lpstr>Quick Review</vt:lpstr>
      <vt:lpstr>Quick Review</vt:lpstr>
      <vt:lpstr>Patterns of the Periodic Table and Ions</vt:lpstr>
      <vt:lpstr>Patterns on the other side</vt:lpstr>
      <vt:lpstr>Representing Ions </vt:lpstr>
      <vt:lpstr>Bohr Model of an Ion</vt:lpstr>
      <vt:lpstr>Practice: Draw the Bohr model  for an aluminium atom and ion.</vt:lpstr>
      <vt:lpstr>Practice: Draw the Bohr model  for an aluminium atom and ion.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Wilson</dc:creator>
  <cp:lastModifiedBy>Tammy Wilson</cp:lastModifiedBy>
  <cp:revision>3</cp:revision>
  <dcterms:created xsi:type="dcterms:W3CDTF">2018-11-10T23:43:34Z</dcterms:created>
  <dcterms:modified xsi:type="dcterms:W3CDTF">2022-03-29T16:49:18Z</dcterms:modified>
</cp:coreProperties>
</file>