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4" r:id="rId3"/>
    <p:sldId id="265" r:id="rId4"/>
    <p:sldId id="304" r:id="rId5"/>
    <p:sldId id="305" r:id="rId6"/>
    <p:sldId id="267" r:id="rId7"/>
    <p:sldId id="268" r:id="rId8"/>
    <p:sldId id="306" r:id="rId9"/>
    <p:sldId id="316" r:id="rId10"/>
    <p:sldId id="317" r:id="rId11"/>
    <p:sldId id="269" r:id="rId12"/>
    <p:sldId id="320" r:id="rId13"/>
    <p:sldId id="319" r:id="rId14"/>
    <p:sldId id="321" r:id="rId15"/>
    <p:sldId id="322" r:id="rId16"/>
    <p:sldId id="323" r:id="rId17"/>
    <p:sldId id="324" r:id="rId18"/>
    <p:sldId id="325" r:id="rId19"/>
    <p:sldId id="326" r:id="rId20"/>
    <p:sldId id="328" r:id="rId21"/>
    <p:sldId id="329" r:id="rId22"/>
    <p:sldId id="330" r:id="rId23"/>
    <p:sldId id="331" r:id="rId24"/>
    <p:sldId id="270" r:id="rId25"/>
    <p:sldId id="271" r:id="rId26"/>
    <p:sldId id="287" r:id="rId27"/>
    <p:sldId id="272" r:id="rId28"/>
    <p:sldId id="292" r:id="rId29"/>
    <p:sldId id="277" r:id="rId30"/>
    <p:sldId id="300" r:id="rId31"/>
    <p:sldId id="294" r:id="rId32"/>
    <p:sldId id="279" r:id="rId33"/>
    <p:sldId id="280" r:id="rId34"/>
    <p:sldId id="296" r:id="rId35"/>
    <p:sldId id="297" r:id="rId36"/>
    <p:sldId id="289" r:id="rId37"/>
    <p:sldId id="295" r:id="rId38"/>
    <p:sldId id="299" r:id="rId39"/>
    <p:sldId id="2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7" autoAdjust="0"/>
    <p:restoredTop sz="94660"/>
  </p:normalViewPr>
  <p:slideViewPr>
    <p:cSldViewPr snapToGrid="0">
      <p:cViewPr varScale="1">
        <p:scale>
          <a:sx n="36" d="100"/>
          <a:sy n="36" d="100"/>
        </p:scale>
        <p:origin x="60"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Windows Live" clId="Web-{410F4324-B260-4907-9D1E-1B821A903BBD}"/>
    <pc:docChg chg="delSld modSld">
      <pc:chgData name="Tammy Wilson" userId="e3b55da62d900d7c" providerId="Windows Live" clId="Web-{410F4324-B260-4907-9D1E-1B821A903BBD}" dt="2018-11-09T19:54:08.046" v="51" actId="1076"/>
      <pc:docMkLst>
        <pc:docMk/>
      </pc:docMkLst>
      <pc:sldChg chg="modSp">
        <pc:chgData name="Tammy Wilson" userId="e3b55da62d900d7c" providerId="Windows Live" clId="Web-{410F4324-B260-4907-9D1E-1B821A903BBD}" dt="2018-11-09T19:53:37.686" v="42" actId="20577"/>
        <pc:sldMkLst>
          <pc:docMk/>
          <pc:sldMk cId="2907362083" sldId="270"/>
        </pc:sldMkLst>
        <pc:spChg chg="mod">
          <ac:chgData name="Tammy Wilson" userId="e3b55da62d900d7c" providerId="Windows Live" clId="Web-{410F4324-B260-4907-9D1E-1B821A903BBD}" dt="2018-11-09T19:53:37.686" v="42" actId="20577"/>
          <ac:spMkLst>
            <pc:docMk/>
            <pc:sldMk cId="2907362083" sldId="270"/>
            <ac:spMk id="3" creationId="{00000000-0000-0000-0000-000000000000}"/>
          </ac:spMkLst>
        </pc:spChg>
      </pc:sldChg>
      <pc:sldChg chg="modSp">
        <pc:chgData name="Tammy Wilson" userId="e3b55da62d900d7c" providerId="Windows Live" clId="Web-{410F4324-B260-4907-9D1E-1B821A903BBD}" dt="2018-11-09T19:53:49.764" v="43" actId="20577"/>
        <pc:sldMkLst>
          <pc:docMk/>
          <pc:sldMk cId="2876819746" sldId="271"/>
        </pc:sldMkLst>
        <pc:spChg chg="mod">
          <ac:chgData name="Tammy Wilson" userId="e3b55da62d900d7c" providerId="Windows Live" clId="Web-{410F4324-B260-4907-9D1E-1B821A903BBD}" dt="2018-11-09T19:53:49.764" v="43" actId="20577"/>
          <ac:spMkLst>
            <pc:docMk/>
            <pc:sldMk cId="2876819746" sldId="271"/>
            <ac:spMk id="3" creationId="{00000000-0000-0000-0000-000000000000}"/>
          </ac:spMkLst>
        </pc:spChg>
      </pc:sldChg>
      <pc:sldChg chg="modSp">
        <pc:chgData name="Tammy Wilson" userId="e3b55da62d900d7c" providerId="Windows Live" clId="Web-{410F4324-B260-4907-9D1E-1B821A903BBD}" dt="2018-11-09T19:54:08.046" v="51" actId="1076"/>
        <pc:sldMkLst>
          <pc:docMk/>
          <pc:sldMk cId="521715158" sldId="272"/>
        </pc:sldMkLst>
        <pc:spChg chg="mod">
          <ac:chgData name="Tammy Wilson" userId="e3b55da62d900d7c" providerId="Windows Live" clId="Web-{410F4324-B260-4907-9D1E-1B821A903BBD}" dt="2018-11-09T19:54:08.046" v="51" actId="1076"/>
          <ac:spMkLst>
            <pc:docMk/>
            <pc:sldMk cId="521715158" sldId="272"/>
            <ac:spMk id="3" creationId="{00000000-0000-0000-0000-000000000000}"/>
          </ac:spMkLst>
        </pc:spChg>
      </pc:sldChg>
      <pc:sldChg chg="modSp">
        <pc:chgData name="Tammy Wilson" userId="e3b55da62d900d7c" providerId="Windows Live" clId="Web-{410F4324-B260-4907-9D1E-1B821A903BBD}" dt="2018-11-09T19:54:00.717" v="49" actId="14100"/>
        <pc:sldMkLst>
          <pc:docMk/>
          <pc:sldMk cId="752879992" sldId="287"/>
        </pc:sldMkLst>
        <pc:spChg chg="mod">
          <ac:chgData name="Tammy Wilson" userId="e3b55da62d900d7c" providerId="Windows Live" clId="Web-{410F4324-B260-4907-9D1E-1B821A903BBD}" dt="2018-11-09T19:54:00.717" v="49" actId="14100"/>
          <ac:spMkLst>
            <pc:docMk/>
            <pc:sldMk cId="752879992" sldId="287"/>
            <ac:spMk id="3" creationId="{00000000-0000-0000-0000-000000000000}"/>
          </ac:spMkLst>
        </pc:spChg>
      </pc:sldChg>
      <pc:sldChg chg="del">
        <pc:chgData name="Tammy Wilson" userId="e3b55da62d900d7c" providerId="Windows Live" clId="Web-{410F4324-B260-4907-9D1E-1B821A903BBD}" dt="2018-11-09T19:50:49.123" v="0"/>
        <pc:sldMkLst>
          <pc:docMk/>
          <pc:sldMk cId="3882623109" sldId="318"/>
        </pc:sldMkLst>
      </pc:sldChg>
      <pc:sldChg chg="modSp">
        <pc:chgData name="Tammy Wilson" userId="e3b55da62d900d7c" providerId="Windows Live" clId="Web-{410F4324-B260-4907-9D1E-1B821A903BBD}" dt="2018-11-09T19:51:36.576" v="11" actId="14100"/>
        <pc:sldMkLst>
          <pc:docMk/>
          <pc:sldMk cId="3739399198" sldId="319"/>
        </pc:sldMkLst>
        <pc:spChg chg="mod">
          <ac:chgData name="Tammy Wilson" userId="e3b55da62d900d7c" providerId="Windows Live" clId="Web-{410F4324-B260-4907-9D1E-1B821A903BBD}" dt="2018-11-09T19:51:29.404" v="9" actId="1076"/>
          <ac:spMkLst>
            <pc:docMk/>
            <pc:sldMk cId="3739399198" sldId="319"/>
            <ac:spMk id="2" creationId="{391CB42D-0D86-463A-9F44-D4B495B21E2B}"/>
          </ac:spMkLst>
        </pc:spChg>
        <pc:spChg chg="mod">
          <ac:chgData name="Tammy Wilson" userId="e3b55da62d900d7c" providerId="Windows Live" clId="Web-{410F4324-B260-4907-9D1E-1B821A903BBD}" dt="2018-11-09T19:51:34.154" v="10" actId="1076"/>
          <ac:spMkLst>
            <pc:docMk/>
            <pc:sldMk cId="3739399198" sldId="319"/>
            <ac:spMk id="3" creationId="{B22A0EB4-D23B-4B0F-850B-2AADDD318570}"/>
          </ac:spMkLst>
        </pc:spChg>
        <pc:picChg chg="mod">
          <ac:chgData name="Tammy Wilson" userId="e3b55da62d900d7c" providerId="Windows Live" clId="Web-{410F4324-B260-4907-9D1E-1B821A903BBD}" dt="2018-11-09T19:51:36.576" v="11" actId="14100"/>
          <ac:picMkLst>
            <pc:docMk/>
            <pc:sldMk cId="3739399198" sldId="319"/>
            <ac:picMk id="1026" creationId="{8E214918-6850-459F-BB27-9390190A149E}"/>
          </ac:picMkLst>
        </pc:picChg>
      </pc:sldChg>
      <pc:sldChg chg="addSp delSp modSp mod setBg setClrOvrMap">
        <pc:chgData name="Tammy Wilson" userId="e3b55da62d900d7c" providerId="Windows Live" clId="Web-{410F4324-B260-4907-9D1E-1B821A903BBD}" dt="2018-11-09T19:52:31.467" v="21"/>
        <pc:sldMkLst>
          <pc:docMk/>
          <pc:sldMk cId="4081026946" sldId="321"/>
        </pc:sldMkLst>
        <pc:spChg chg="mod">
          <ac:chgData name="Tammy Wilson" userId="e3b55da62d900d7c" providerId="Windows Live" clId="Web-{410F4324-B260-4907-9D1E-1B821A903BBD}" dt="2018-11-09T19:52:22.576" v="19" actId="1076"/>
          <ac:spMkLst>
            <pc:docMk/>
            <pc:sldMk cId="4081026946" sldId="321"/>
            <ac:spMk id="2" creationId="{1C6C6C59-0568-4817-9E30-362C82A06B60}"/>
          </ac:spMkLst>
        </pc:spChg>
        <pc:spChg chg="del mod replId">
          <ac:chgData name="Tammy Wilson" userId="e3b55da62d900d7c" providerId="Windows Live" clId="Web-{410F4324-B260-4907-9D1E-1B821A903BBD}" dt="2018-11-09T19:52:12.764" v="18"/>
          <ac:spMkLst>
            <pc:docMk/>
            <pc:sldMk cId="4081026946" sldId="321"/>
            <ac:spMk id="8" creationId="{13EAA909-2397-4AEA-A5B0-D44AA04F268E}"/>
          </ac:spMkLst>
        </pc:spChg>
        <pc:spChg chg="add">
          <ac:chgData name="Tammy Wilson" userId="e3b55da62d900d7c" providerId="Windows Live" clId="Web-{410F4324-B260-4907-9D1E-1B821A903BBD}" dt="2018-11-09T19:52:12.764" v="18"/>
          <ac:spMkLst>
            <pc:docMk/>
            <pc:sldMk cId="4081026946" sldId="321"/>
            <ac:spMk id="12" creationId="{56C20283-73E0-40EC-8AD8-057F581F64C2}"/>
          </ac:spMkLst>
        </pc:spChg>
        <pc:spChg chg="add">
          <ac:chgData name="Tammy Wilson" userId="e3b55da62d900d7c" providerId="Windows Live" clId="Web-{410F4324-B260-4907-9D1E-1B821A903BBD}" dt="2018-11-09T19:52:12.764" v="18"/>
          <ac:spMkLst>
            <pc:docMk/>
            <pc:sldMk cId="4081026946" sldId="321"/>
            <ac:spMk id="14" creationId="{3FCC729B-E528-40C3-82D3-BA4375575E87}"/>
          </ac:spMkLst>
        </pc:spChg>
        <pc:spChg chg="add">
          <ac:chgData name="Tammy Wilson" userId="e3b55da62d900d7c" providerId="Windows Live" clId="Web-{410F4324-B260-4907-9D1E-1B821A903BBD}" dt="2018-11-09T19:52:12.764" v="18"/>
          <ac:spMkLst>
            <pc:docMk/>
            <pc:sldMk cId="4081026946" sldId="321"/>
            <ac:spMk id="16" creationId="{58F1FB8D-1842-4A04-998D-6CF047AB2790}"/>
          </ac:spMkLst>
        </pc:spChg>
        <pc:graphicFrameChg chg="add">
          <ac:chgData name="Tammy Wilson" userId="e3b55da62d900d7c" providerId="Windows Live" clId="Web-{410F4324-B260-4907-9D1E-1B821A903BBD}" dt="2018-11-09T19:52:12.764" v="18"/>
          <ac:graphicFrameMkLst>
            <pc:docMk/>
            <pc:sldMk cId="4081026946" sldId="321"/>
            <ac:graphicFrameMk id="7" creationId="{C7DCA6C9-26E0-4936-B575-C8DF90947301}"/>
          </ac:graphicFrameMkLst>
        </pc:graphicFrameChg>
        <pc:picChg chg="add del mod">
          <ac:chgData name="Tammy Wilson" userId="e3b55da62d900d7c" providerId="Windows Live" clId="Web-{410F4324-B260-4907-9D1E-1B821A903BBD}" dt="2018-11-09T19:52:31.467" v="21"/>
          <ac:picMkLst>
            <pc:docMk/>
            <pc:sldMk cId="4081026946" sldId="321"/>
            <ac:picMk id="5" creationId="{741732F8-CC4B-482B-9C9E-9026A1AC34E6}"/>
          </ac:picMkLst>
        </pc:picChg>
      </pc:sldChg>
      <pc:sldChg chg="modSp">
        <pc:chgData name="Tammy Wilson" userId="e3b55da62d900d7c" providerId="Windows Live" clId="Web-{410F4324-B260-4907-9D1E-1B821A903BBD}" dt="2018-11-09T19:52:38.811" v="24" actId="1076"/>
        <pc:sldMkLst>
          <pc:docMk/>
          <pc:sldMk cId="864527438" sldId="322"/>
        </pc:sldMkLst>
        <pc:picChg chg="mod">
          <ac:chgData name="Tammy Wilson" userId="e3b55da62d900d7c" providerId="Windows Live" clId="Web-{410F4324-B260-4907-9D1E-1B821A903BBD}" dt="2018-11-09T19:52:38.811" v="24" actId="1076"/>
          <ac:picMkLst>
            <pc:docMk/>
            <pc:sldMk cId="864527438" sldId="322"/>
            <ac:picMk id="3074" creationId="{DB51B7F5-84EB-4A07-A1A9-BC7106EF5222}"/>
          </ac:picMkLst>
        </pc:picChg>
      </pc:sldChg>
      <pc:sldChg chg="modSp">
        <pc:chgData name="Tammy Wilson" userId="e3b55da62d900d7c" providerId="Windows Live" clId="Web-{410F4324-B260-4907-9D1E-1B821A903BBD}" dt="2018-11-09T19:52:47.358" v="26" actId="14100"/>
        <pc:sldMkLst>
          <pc:docMk/>
          <pc:sldMk cId="75700536" sldId="323"/>
        </pc:sldMkLst>
        <pc:picChg chg="mod">
          <ac:chgData name="Tammy Wilson" userId="e3b55da62d900d7c" providerId="Windows Live" clId="Web-{410F4324-B260-4907-9D1E-1B821A903BBD}" dt="2018-11-09T19:52:47.358" v="26" actId="14100"/>
          <ac:picMkLst>
            <pc:docMk/>
            <pc:sldMk cId="75700536" sldId="323"/>
            <ac:picMk id="4098" creationId="{06D43E58-8447-44C2-BDC1-F234F0DD3828}"/>
          </ac:picMkLst>
        </pc:picChg>
      </pc:sldChg>
      <pc:sldChg chg="modSp">
        <pc:chgData name="Tammy Wilson" userId="e3b55da62d900d7c" providerId="Windows Live" clId="Web-{410F4324-B260-4907-9D1E-1B821A903BBD}" dt="2018-11-09T19:52:52.920" v="28" actId="1076"/>
        <pc:sldMkLst>
          <pc:docMk/>
          <pc:sldMk cId="1238835092" sldId="324"/>
        </pc:sldMkLst>
        <pc:picChg chg="mod">
          <ac:chgData name="Tammy Wilson" userId="e3b55da62d900d7c" providerId="Windows Live" clId="Web-{410F4324-B260-4907-9D1E-1B821A903BBD}" dt="2018-11-09T19:52:52.920" v="28" actId="1076"/>
          <ac:picMkLst>
            <pc:docMk/>
            <pc:sldMk cId="1238835092" sldId="324"/>
            <ac:picMk id="5122" creationId="{0CBF068C-DD53-4A65-AD34-4B69F24D5618}"/>
          </ac:picMkLst>
        </pc:picChg>
      </pc:sldChg>
      <pc:sldChg chg="modSp">
        <pc:chgData name="Tammy Wilson" userId="e3b55da62d900d7c" providerId="Windows Live" clId="Web-{410F4324-B260-4907-9D1E-1B821A903BBD}" dt="2018-11-09T19:53:00.436" v="29" actId="20577"/>
        <pc:sldMkLst>
          <pc:docMk/>
          <pc:sldMk cId="1327967213" sldId="325"/>
        </pc:sldMkLst>
        <pc:spChg chg="mod">
          <ac:chgData name="Tammy Wilson" userId="e3b55da62d900d7c" providerId="Windows Live" clId="Web-{410F4324-B260-4907-9D1E-1B821A903BBD}" dt="2018-11-09T19:53:00.436" v="29" actId="20577"/>
          <ac:spMkLst>
            <pc:docMk/>
            <pc:sldMk cId="1327967213" sldId="325"/>
            <ac:spMk id="3" creationId="{B22A0EB4-D23B-4B0F-850B-2AADDD318570}"/>
          </ac:spMkLst>
        </pc:spChg>
      </pc:sldChg>
      <pc:sldChg chg="modSp">
        <pc:chgData name="Tammy Wilson" userId="e3b55da62d900d7c" providerId="Windows Live" clId="Web-{410F4324-B260-4907-9D1E-1B821A903BBD}" dt="2018-11-09T19:53:13.170" v="34" actId="20577"/>
        <pc:sldMkLst>
          <pc:docMk/>
          <pc:sldMk cId="271628024" sldId="328"/>
        </pc:sldMkLst>
        <pc:spChg chg="mod">
          <ac:chgData name="Tammy Wilson" userId="e3b55da62d900d7c" providerId="Windows Live" clId="Web-{410F4324-B260-4907-9D1E-1B821A903BBD}" dt="2018-11-09T19:53:13.170" v="34" actId="20577"/>
          <ac:spMkLst>
            <pc:docMk/>
            <pc:sldMk cId="271628024" sldId="328"/>
            <ac:spMk id="3" creationId="{B22A0EB4-D23B-4B0F-850B-2AADDD318570}"/>
          </ac:spMkLst>
        </pc:spChg>
      </pc:sldChg>
      <pc:sldChg chg="modSp">
        <pc:chgData name="Tammy Wilson" userId="e3b55da62d900d7c" providerId="Windows Live" clId="Web-{410F4324-B260-4907-9D1E-1B821A903BBD}" dt="2018-11-09T19:53:20.514" v="37" actId="20577"/>
        <pc:sldMkLst>
          <pc:docMk/>
          <pc:sldMk cId="3179909786" sldId="329"/>
        </pc:sldMkLst>
        <pc:spChg chg="mod">
          <ac:chgData name="Tammy Wilson" userId="e3b55da62d900d7c" providerId="Windows Live" clId="Web-{410F4324-B260-4907-9D1E-1B821A903BBD}" dt="2018-11-09T19:53:20.514" v="37" actId="20577"/>
          <ac:spMkLst>
            <pc:docMk/>
            <pc:sldMk cId="3179909786" sldId="329"/>
            <ac:spMk id="3" creationId="{B22A0EB4-D23B-4B0F-850B-2AADDD31857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4FA2C-D57F-42BA-B455-58D5D6E33360}"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AC27573D-2662-4A4F-B97E-5AD609DC7BBE}">
      <dgm:prSet/>
      <dgm:spPr/>
      <dgm:t>
        <a:bodyPr/>
        <a:lstStyle/>
        <a:p>
          <a:r>
            <a:rPr lang="en-CA"/>
            <a:t>Transportation </a:t>
          </a:r>
          <a:endParaRPr lang="en-US"/>
        </a:p>
      </dgm:t>
    </dgm:pt>
    <dgm:pt modelId="{AE08C3D0-193F-497A-892C-F2D31D08BBC4}" type="parTrans" cxnId="{21526232-01F7-40C8-9211-502B825B9651}">
      <dgm:prSet/>
      <dgm:spPr/>
      <dgm:t>
        <a:bodyPr/>
        <a:lstStyle/>
        <a:p>
          <a:endParaRPr lang="en-US"/>
        </a:p>
      </dgm:t>
    </dgm:pt>
    <dgm:pt modelId="{0F5EA8E7-C04A-49B4-9B54-E65A209AE363}" type="sibTrans" cxnId="{21526232-01F7-40C8-9211-502B825B9651}">
      <dgm:prSet/>
      <dgm:spPr/>
      <dgm:t>
        <a:bodyPr/>
        <a:lstStyle/>
        <a:p>
          <a:endParaRPr lang="en-US"/>
        </a:p>
      </dgm:t>
    </dgm:pt>
    <dgm:pt modelId="{966D8B86-8F3F-4050-B83D-FF132681D19A}">
      <dgm:prSet/>
      <dgm:spPr/>
      <dgm:t>
        <a:bodyPr/>
        <a:lstStyle/>
        <a:p>
          <a:r>
            <a:rPr lang="en-CA"/>
            <a:t>Plastics and other petrochemicals</a:t>
          </a:r>
          <a:endParaRPr lang="en-US"/>
        </a:p>
      </dgm:t>
    </dgm:pt>
    <dgm:pt modelId="{663191F8-E4D8-487B-A46A-952DAA47CB3D}" type="parTrans" cxnId="{AE2D0CE5-D958-4CD2-9E78-3D2B06CFE65C}">
      <dgm:prSet/>
      <dgm:spPr/>
      <dgm:t>
        <a:bodyPr/>
        <a:lstStyle/>
        <a:p>
          <a:endParaRPr lang="en-US"/>
        </a:p>
      </dgm:t>
    </dgm:pt>
    <dgm:pt modelId="{22A67DED-8061-4AB8-98C7-039B77204B0B}" type="sibTrans" cxnId="{AE2D0CE5-D958-4CD2-9E78-3D2B06CFE65C}">
      <dgm:prSet/>
      <dgm:spPr/>
      <dgm:t>
        <a:bodyPr/>
        <a:lstStyle/>
        <a:p>
          <a:endParaRPr lang="en-US"/>
        </a:p>
      </dgm:t>
    </dgm:pt>
    <dgm:pt modelId="{C5CABC27-7F37-427C-923A-0A282A1CC686}" type="pres">
      <dgm:prSet presAssocID="{D804FA2C-D57F-42BA-B455-58D5D6E33360}" presName="root" presStyleCnt="0">
        <dgm:presLayoutVars>
          <dgm:dir/>
          <dgm:resizeHandles val="exact"/>
        </dgm:presLayoutVars>
      </dgm:prSet>
      <dgm:spPr/>
    </dgm:pt>
    <dgm:pt modelId="{C5DCA155-0058-4D67-BA84-FA9450E54A05}" type="pres">
      <dgm:prSet presAssocID="{AC27573D-2662-4A4F-B97E-5AD609DC7BBE}" presName="compNode" presStyleCnt="0"/>
      <dgm:spPr/>
    </dgm:pt>
    <dgm:pt modelId="{073F730F-ACEF-43A5-B1DE-3E14BA75CB34}" type="pres">
      <dgm:prSet presAssocID="{AC27573D-2662-4A4F-B97E-5AD609DC7B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
        </a:ext>
      </dgm:extLst>
    </dgm:pt>
    <dgm:pt modelId="{544A01D6-DBE6-4E93-A178-786D521DD208}" type="pres">
      <dgm:prSet presAssocID="{AC27573D-2662-4A4F-B97E-5AD609DC7BBE}" presName="spaceRect" presStyleCnt="0"/>
      <dgm:spPr/>
    </dgm:pt>
    <dgm:pt modelId="{DA207111-ABB2-4789-BC4F-C5CB6CD72E6E}" type="pres">
      <dgm:prSet presAssocID="{AC27573D-2662-4A4F-B97E-5AD609DC7BBE}" presName="textRect" presStyleLbl="revTx" presStyleIdx="0" presStyleCnt="2">
        <dgm:presLayoutVars>
          <dgm:chMax val="1"/>
          <dgm:chPref val="1"/>
        </dgm:presLayoutVars>
      </dgm:prSet>
      <dgm:spPr/>
    </dgm:pt>
    <dgm:pt modelId="{01F373F6-4435-4AC7-9DAE-DCA3FC6CCF52}" type="pres">
      <dgm:prSet presAssocID="{0F5EA8E7-C04A-49B4-9B54-E65A209AE363}" presName="sibTrans" presStyleCnt="0"/>
      <dgm:spPr/>
    </dgm:pt>
    <dgm:pt modelId="{A194BFC8-9DE7-47EA-95A0-6F5E8EB8331C}" type="pres">
      <dgm:prSet presAssocID="{966D8B86-8F3F-4050-B83D-FF132681D19A}" presName="compNode" presStyleCnt="0"/>
      <dgm:spPr/>
    </dgm:pt>
    <dgm:pt modelId="{82B4C2C6-31FF-4E8E-9DB1-5541136BDE0F}" type="pres">
      <dgm:prSet presAssocID="{966D8B86-8F3F-4050-B83D-FF132681D1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ycle"/>
        </a:ext>
      </dgm:extLst>
    </dgm:pt>
    <dgm:pt modelId="{D21E64AC-9D29-43FD-AF8A-2E99693C7F6A}" type="pres">
      <dgm:prSet presAssocID="{966D8B86-8F3F-4050-B83D-FF132681D19A}" presName="spaceRect" presStyleCnt="0"/>
      <dgm:spPr/>
    </dgm:pt>
    <dgm:pt modelId="{763DBB6D-3E70-4CAF-B4D3-4DAE80B43C3A}" type="pres">
      <dgm:prSet presAssocID="{966D8B86-8F3F-4050-B83D-FF132681D19A}" presName="textRect" presStyleLbl="revTx" presStyleIdx="1" presStyleCnt="2">
        <dgm:presLayoutVars>
          <dgm:chMax val="1"/>
          <dgm:chPref val="1"/>
        </dgm:presLayoutVars>
      </dgm:prSet>
      <dgm:spPr/>
    </dgm:pt>
  </dgm:ptLst>
  <dgm:cxnLst>
    <dgm:cxn modelId="{85875606-E609-4500-B738-5C83A2615CD4}" type="presOf" srcId="{AC27573D-2662-4A4F-B97E-5AD609DC7BBE}" destId="{DA207111-ABB2-4789-BC4F-C5CB6CD72E6E}" srcOrd="0" destOrd="0" presId="urn:microsoft.com/office/officeart/2018/2/layout/IconLabelList"/>
    <dgm:cxn modelId="{CA72211D-6586-4397-A70D-F3EEFD26E098}" type="presOf" srcId="{966D8B86-8F3F-4050-B83D-FF132681D19A}" destId="{763DBB6D-3E70-4CAF-B4D3-4DAE80B43C3A}" srcOrd="0" destOrd="0" presId="urn:microsoft.com/office/officeart/2018/2/layout/IconLabelList"/>
    <dgm:cxn modelId="{21526232-01F7-40C8-9211-502B825B9651}" srcId="{D804FA2C-D57F-42BA-B455-58D5D6E33360}" destId="{AC27573D-2662-4A4F-B97E-5AD609DC7BBE}" srcOrd="0" destOrd="0" parTransId="{AE08C3D0-193F-497A-892C-F2D31D08BBC4}" sibTransId="{0F5EA8E7-C04A-49B4-9B54-E65A209AE363}"/>
    <dgm:cxn modelId="{7B17AEDE-DDCF-4C29-BE8D-65CDF27DC381}" type="presOf" srcId="{D804FA2C-D57F-42BA-B455-58D5D6E33360}" destId="{C5CABC27-7F37-427C-923A-0A282A1CC686}" srcOrd="0" destOrd="0" presId="urn:microsoft.com/office/officeart/2018/2/layout/IconLabelList"/>
    <dgm:cxn modelId="{AE2D0CE5-D958-4CD2-9E78-3D2B06CFE65C}" srcId="{D804FA2C-D57F-42BA-B455-58D5D6E33360}" destId="{966D8B86-8F3F-4050-B83D-FF132681D19A}" srcOrd="1" destOrd="0" parTransId="{663191F8-E4D8-487B-A46A-952DAA47CB3D}" sibTransId="{22A67DED-8061-4AB8-98C7-039B77204B0B}"/>
    <dgm:cxn modelId="{97D2727C-311A-4B94-93C4-CAC3D125E509}" type="presParOf" srcId="{C5CABC27-7F37-427C-923A-0A282A1CC686}" destId="{C5DCA155-0058-4D67-BA84-FA9450E54A05}" srcOrd="0" destOrd="0" presId="urn:microsoft.com/office/officeart/2018/2/layout/IconLabelList"/>
    <dgm:cxn modelId="{9149ACE0-CCD8-4B2E-9E08-5358CEEB1D07}" type="presParOf" srcId="{C5DCA155-0058-4D67-BA84-FA9450E54A05}" destId="{073F730F-ACEF-43A5-B1DE-3E14BA75CB34}" srcOrd="0" destOrd="0" presId="urn:microsoft.com/office/officeart/2018/2/layout/IconLabelList"/>
    <dgm:cxn modelId="{719DABA0-2529-49AD-B6E5-898C809863D6}" type="presParOf" srcId="{C5DCA155-0058-4D67-BA84-FA9450E54A05}" destId="{544A01D6-DBE6-4E93-A178-786D521DD208}" srcOrd="1" destOrd="0" presId="urn:microsoft.com/office/officeart/2018/2/layout/IconLabelList"/>
    <dgm:cxn modelId="{7D476EB0-5150-4BEF-919D-845C3C929883}" type="presParOf" srcId="{C5DCA155-0058-4D67-BA84-FA9450E54A05}" destId="{DA207111-ABB2-4789-BC4F-C5CB6CD72E6E}" srcOrd="2" destOrd="0" presId="urn:microsoft.com/office/officeart/2018/2/layout/IconLabelList"/>
    <dgm:cxn modelId="{14CEA26D-BA87-446F-9F80-EF3B4E37610E}" type="presParOf" srcId="{C5CABC27-7F37-427C-923A-0A282A1CC686}" destId="{01F373F6-4435-4AC7-9DAE-DCA3FC6CCF52}" srcOrd="1" destOrd="0" presId="urn:microsoft.com/office/officeart/2018/2/layout/IconLabelList"/>
    <dgm:cxn modelId="{0F953607-A586-47BA-9A5B-BC05D05A506E}" type="presParOf" srcId="{C5CABC27-7F37-427C-923A-0A282A1CC686}" destId="{A194BFC8-9DE7-47EA-95A0-6F5E8EB8331C}" srcOrd="2" destOrd="0" presId="urn:microsoft.com/office/officeart/2018/2/layout/IconLabelList"/>
    <dgm:cxn modelId="{8E13C97A-5E38-4011-B1FB-2E796ADB1793}" type="presParOf" srcId="{A194BFC8-9DE7-47EA-95A0-6F5E8EB8331C}" destId="{82B4C2C6-31FF-4E8E-9DB1-5541136BDE0F}" srcOrd="0" destOrd="0" presId="urn:microsoft.com/office/officeart/2018/2/layout/IconLabelList"/>
    <dgm:cxn modelId="{712068BD-EDCD-4B63-AC7B-EA53C14ECA9E}" type="presParOf" srcId="{A194BFC8-9DE7-47EA-95A0-6F5E8EB8331C}" destId="{D21E64AC-9D29-43FD-AF8A-2E99693C7F6A}" srcOrd="1" destOrd="0" presId="urn:microsoft.com/office/officeart/2018/2/layout/IconLabelList"/>
    <dgm:cxn modelId="{D70ADA23-9B67-4274-8AF7-EBC6C53BDECF}" type="presParOf" srcId="{A194BFC8-9DE7-47EA-95A0-6F5E8EB8331C}" destId="{763DBB6D-3E70-4CAF-B4D3-4DAE80B43C3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F730F-ACEF-43A5-B1DE-3E14BA75CB34}">
      <dsp:nvSpPr>
        <dsp:cNvPr id="0" name=""/>
        <dsp:cNvSpPr/>
      </dsp:nvSpPr>
      <dsp:spPr>
        <a:xfrm>
          <a:off x="966289" y="801915"/>
          <a:ext cx="1447875" cy="1447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A207111-ABB2-4789-BC4F-C5CB6CD72E6E}">
      <dsp:nvSpPr>
        <dsp:cNvPr id="0" name=""/>
        <dsp:cNvSpPr/>
      </dsp:nvSpPr>
      <dsp:spPr>
        <a:xfrm>
          <a:off x="81477" y="2632445"/>
          <a:ext cx="321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CA" sz="2500" kern="1200"/>
            <a:t>Transportation </a:t>
          </a:r>
          <a:endParaRPr lang="en-US" sz="2500" kern="1200"/>
        </a:p>
      </dsp:txBody>
      <dsp:txXfrm>
        <a:off x="81477" y="2632445"/>
        <a:ext cx="3217500" cy="720000"/>
      </dsp:txXfrm>
    </dsp:sp>
    <dsp:sp modelId="{82B4C2C6-31FF-4E8E-9DB1-5541136BDE0F}">
      <dsp:nvSpPr>
        <dsp:cNvPr id="0" name=""/>
        <dsp:cNvSpPr/>
      </dsp:nvSpPr>
      <dsp:spPr>
        <a:xfrm>
          <a:off x="4746852" y="801915"/>
          <a:ext cx="1447875" cy="1447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63DBB6D-3E70-4CAF-B4D3-4DAE80B43C3A}">
      <dsp:nvSpPr>
        <dsp:cNvPr id="0" name=""/>
        <dsp:cNvSpPr/>
      </dsp:nvSpPr>
      <dsp:spPr>
        <a:xfrm>
          <a:off x="3862039" y="2632445"/>
          <a:ext cx="321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CA" sz="2500" kern="1200"/>
            <a:t>Plastics and other petrochemicals</a:t>
          </a:r>
          <a:endParaRPr lang="en-US" sz="2500" kern="1200"/>
        </a:p>
      </dsp:txBody>
      <dsp:txXfrm>
        <a:off x="3862039" y="2632445"/>
        <a:ext cx="3217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5B6F6-5CFF-45D1-B391-BFB9B287760B}" type="datetimeFigureOut">
              <a:rPr lang="en-CA" smtClean="0"/>
              <a:t>2018-11-09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7F905-668F-4A3B-B91F-70152FC0B85B}" type="slidenum">
              <a:rPr lang="en-CA" smtClean="0"/>
              <a:t>‹#›</a:t>
            </a:fld>
            <a:endParaRPr lang="en-CA"/>
          </a:p>
        </p:txBody>
      </p:sp>
    </p:spTree>
    <p:extLst>
      <p:ext uri="{BB962C8B-B14F-4D97-AF65-F5344CB8AC3E}">
        <p14:creationId xmlns:p14="http://schemas.microsoft.com/office/powerpoint/2010/main" val="28102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higher the grade of coal, the cleaner it burns and the more versatile it is. </a:t>
            </a:r>
          </a:p>
        </p:txBody>
      </p:sp>
      <p:sp>
        <p:nvSpPr>
          <p:cNvPr id="4" name="Slide Number Placeholder 3"/>
          <p:cNvSpPr>
            <a:spLocks noGrp="1"/>
          </p:cNvSpPr>
          <p:nvPr>
            <p:ph type="sldNum" sz="quarter" idx="10"/>
          </p:nvPr>
        </p:nvSpPr>
        <p:spPr/>
        <p:txBody>
          <a:bodyPr/>
          <a:lstStyle/>
          <a:p>
            <a:fld id="{B81AD77B-6DC2-4746-B4B5-8C85B80B7371}" type="slidenum">
              <a:rPr lang="en-CA" smtClean="0"/>
              <a:t>10</a:t>
            </a:fld>
            <a:endParaRPr lang="en-CA"/>
          </a:p>
        </p:txBody>
      </p:sp>
    </p:spTree>
    <p:extLst>
      <p:ext uri="{BB962C8B-B14F-4D97-AF65-F5344CB8AC3E}">
        <p14:creationId xmlns:p14="http://schemas.microsoft.com/office/powerpoint/2010/main" val="367166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Crude oil is a hydrocarbon fossil fuel formed from dead marine organisms.</a:t>
            </a:r>
          </a:p>
          <a:p>
            <a:r>
              <a:rPr lang="en-CA" dirty="0"/>
              <a:t>Millions of years ago, huge numbers of microscopic animals and plants - plankton - died and fell to the bottom of the sea. Their remains were covered by mud.</a:t>
            </a:r>
          </a:p>
          <a:p>
            <a:r>
              <a:rPr lang="en-CA" dirty="0"/>
              <a:t>As the mud sediment was buried by more sediment, it started to change into rock as the temperature and pressure increased. The plant and animal remains were ‘cooked’ by this process, and slowly changed into crude oil.</a:t>
            </a:r>
          </a:p>
          <a:p>
            <a:endParaRPr lang="en-CA" dirty="0"/>
          </a:p>
        </p:txBody>
      </p:sp>
      <p:sp>
        <p:nvSpPr>
          <p:cNvPr id="4" name="Slide Number Placeholder 3"/>
          <p:cNvSpPr>
            <a:spLocks noGrp="1"/>
          </p:cNvSpPr>
          <p:nvPr>
            <p:ph type="sldNum" sz="quarter" idx="10"/>
          </p:nvPr>
        </p:nvSpPr>
        <p:spPr/>
        <p:txBody>
          <a:bodyPr/>
          <a:lstStyle/>
          <a:p>
            <a:fld id="{243CF5EF-757A-476B-A07B-BE22BB1E12C4}" type="slidenum">
              <a:rPr lang="en-CA" smtClean="0"/>
              <a:t>13</a:t>
            </a:fld>
            <a:endParaRPr lang="en-CA"/>
          </a:p>
        </p:txBody>
      </p:sp>
    </p:spTree>
    <p:extLst>
      <p:ext uri="{BB962C8B-B14F-4D97-AF65-F5344CB8AC3E}">
        <p14:creationId xmlns:p14="http://schemas.microsoft.com/office/powerpoint/2010/main" val="292439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164B-4D2B-45D6-A4C6-95C209DDE2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E0B9C79-1BBE-48EC-8164-1445C8573D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4ECB50F-620F-4734-BF44-84E2332D7A4D}"/>
              </a:ext>
            </a:extLst>
          </p:cNvPr>
          <p:cNvSpPr>
            <a:spLocks noGrp="1"/>
          </p:cNvSpPr>
          <p:nvPr>
            <p:ph type="dt" sz="half" idx="10"/>
          </p:nvPr>
        </p:nvSpPr>
        <p:spPr/>
        <p:txBody>
          <a:bodyPr/>
          <a:lstStyle/>
          <a:p>
            <a:fld id="{19869FB5-7C5E-447A-BBDB-C0193155ABCF}" type="datetimeFigureOut">
              <a:rPr lang="en-CA" smtClean="0"/>
              <a:t>2018-11-09</a:t>
            </a:fld>
            <a:endParaRPr lang="en-CA"/>
          </a:p>
        </p:txBody>
      </p:sp>
      <p:sp>
        <p:nvSpPr>
          <p:cNvPr id="5" name="Footer Placeholder 4">
            <a:extLst>
              <a:ext uri="{FF2B5EF4-FFF2-40B4-BE49-F238E27FC236}">
                <a16:creationId xmlns:a16="http://schemas.microsoft.com/office/drawing/2014/main" id="{0F94CD84-1AA4-47CE-9D26-0FA48BF59AA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EFEC12-EDD5-449F-92E1-438B1D84E604}"/>
              </a:ext>
            </a:extLst>
          </p:cNvPr>
          <p:cNvSpPr>
            <a:spLocks noGrp="1"/>
          </p:cNvSpPr>
          <p:nvPr>
            <p:ph type="sldNum" sz="quarter" idx="12"/>
          </p:nvPr>
        </p:nvSpPr>
        <p:spPr/>
        <p:txBody>
          <a:bodyPr/>
          <a:lstStyle/>
          <a:p>
            <a:fld id="{04B5D651-CFA5-42DB-B9BD-17E7EC1FA2C2}" type="slidenum">
              <a:rPr lang="en-CA" smtClean="0"/>
              <a:t>‹#›</a:t>
            </a:fld>
            <a:endParaRPr lang="en-CA"/>
          </a:p>
        </p:txBody>
      </p:sp>
    </p:spTree>
    <p:extLst>
      <p:ext uri="{BB962C8B-B14F-4D97-AF65-F5344CB8AC3E}">
        <p14:creationId xmlns:p14="http://schemas.microsoft.com/office/powerpoint/2010/main" val="14514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0BA9D-E627-4BEE-AE64-16CA21E54FE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1B11D17-5AE6-47AC-B5BE-7AE0DE8C2A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86F2F9-DCB7-41EC-BDD1-0F279005E786}"/>
              </a:ext>
            </a:extLst>
          </p:cNvPr>
          <p:cNvSpPr>
            <a:spLocks noGrp="1"/>
          </p:cNvSpPr>
          <p:nvPr>
            <p:ph type="dt" sz="half" idx="10"/>
          </p:nvPr>
        </p:nvSpPr>
        <p:spPr/>
        <p:txBody>
          <a:bodyPr/>
          <a:lstStyle/>
          <a:p>
            <a:fld id="{19869FB5-7C5E-447A-BBDB-C0193155ABCF}" type="datetimeFigureOut">
              <a:rPr lang="en-CA" smtClean="0"/>
              <a:t>2018-11-09</a:t>
            </a:fld>
            <a:endParaRPr lang="en-CA"/>
          </a:p>
        </p:txBody>
      </p:sp>
      <p:sp>
        <p:nvSpPr>
          <p:cNvPr id="5" name="Footer Placeholder 4">
            <a:extLst>
              <a:ext uri="{FF2B5EF4-FFF2-40B4-BE49-F238E27FC236}">
                <a16:creationId xmlns:a16="http://schemas.microsoft.com/office/drawing/2014/main" id="{F721CF32-5698-4CF8-A9F9-38007379AA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41321A-5C20-45A3-B070-D60A306CAAE6}"/>
              </a:ext>
            </a:extLst>
          </p:cNvPr>
          <p:cNvSpPr>
            <a:spLocks noGrp="1"/>
          </p:cNvSpPr>
          <p:nvPr>
            <p:ph type="sldNum" sz="quarter" idx="12"/>
          </p:nvPr>
        </p:nvSpPr>
        <p:spPr/>
        <p:txBody>
          <a:bodyPr/>
          <a:lstStyle/>
          <a:p>
            <a:fld id="{04B5D651-CFA5-42DB-B9BD-17E7EC1FA2C2}" type="slidenum">
              <a:rPr lang="en-CA" smtClean="0"/>
              <a:t>‹#›</a:t>
            </a:fld>
            <a:endParaRPr lang="en-CA"/>
          </a:p>
        </p:txBody>
      </p:sp>
    </p:spTree>
    <p:extLst>
      <p:ext uri="{BB962C8B-B14F-4D97-AF65-F5344CB8AC3E}">
        <p14:creationId xmlns:p14="http://schemas.microsoft.com/office/powerpoint/2010/main" val="140724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F38978-0330-45C0-87E1-CEBAB43B8C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C1FA448-A66C-4D09-80C0-42BD169FF6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0E831D5-33F8-410B-906E-9FB261574C62}"/>
              </a:ext>
            </a:extLst>
          </p:cNvPr>
          <p:cNvSpPr>
            <a:spLocks noGrp="1"/>
          </p:cNvSpPr>
          <p:nvPr>
            <p:ph type="dt" sz="half" idx="10"/>
          </p:nvPr>
        </p:nvSpPr>
        <p:spPr/>
        <p:txBody>
          <a:bodyPr/>
          <a:lstStyle/>
          <a:p>
            <a:fld id="{19869FB5-7C5E-447A-BBDB-C0193155ABCF}" type="datetimeFigureOut">
              <a:rPr lang="en-CA" smtClean="0"/>
              <a:t>2018-11-09</a:t>
            </a:fld>
            <a:endParaRPr lang="en-CA"/>
          </a:p>
        </p:txBody>
      </p:sp>
      <p:sp>
        <p:nvSpPr>
          <p:cNvPr id="5" name="Footer Placeholder 4">
            <a:extLst>
              <a:ext uri="{FF2B5EF4-FFF2-40B4-BE49-F238E27FC236}">
                <a16:creationId xmlns:a16="http://schemas.microsoft.com/office/drawing/2014/main" id="{1F7B09FB-E4B0-4D08-A5CE-96F8617D1E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CB7C5EE-4791-47B1-9495-28A4A011AB7C}"/>
              </a:ext>
            </a:extLst>
          </p:cNvPr>
          <p:cNvSpPr>
            <a:spLocks noGrp="1"/>
          </p:cNvSpPr>
          <p:nvPr>
            <p:ph type="sldNum" sz="quarter" idx="12"/>
          </p:nvPr>
        </p:nvSpPr>
        <p:spPr/>
        <p:txBody>
          <a:bodyPr/>
          <a:lstStyle/>
          <a:p>
            <a:fld id="{04B5D651-CFA5-42DB-B9BD-17E7EC1FA2C2}" type="slidenum">
              <a:rPr lang="en-CA" smtClean="0"/>
              <a:t>‹#›</a:t>
            </a:fld>
            <a:endParaRPr lang="en-CA"/>
          </a:p>
        </p:txBody>
      </p:sp>
    </p:spTree>
    <p:extLst>
      <p:ext uri="{BB962C8B-B14F-4D97-AF65-F5344CB8AC3E}">
        <p14:creationId xmlns:p14="http://schemas.microsoft.com/office/powerpoint/2010/main" val="97748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A4BF-EA99-44F1-BE5D-F623934F80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BDC440C-821D-4187-930D-59D99BD888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ECE938-2209-43EF-8C0D-9A1E5EEE2A82}"/>
              </a:ext>
            </a:extLst>
          </p:cNvPr>
          <p:cNvSpPr>
            <a:spLocks noGrp="1"/>
          </p:cNvSpPr>
          <p:nvPr>
            <p:ph type="dt" sz="half" idx="10"/>
          </p:nvPr>
        </p:nvSpPr>
        <p:spPr/>
        <p:txBody>
          <a:bodyPr/>
          <a:lstStyle/>
          <a:p>
            <a:fld id="{19869FB5-7C5E-447A-BBDB-C0193155ABCF}" type="datetimeFigureOut">
              <a:rPr lang="en-CA" smtClean="0"/>
              <a:t>2018-11-09</a:t>
            </a:fld>
            <a:endParaRPr lang="en-CA"/>
          </a:p>
        </p:txBody>
      </p:sp>
      <p:sp>
        <p:nvSpPr>
          <p:cNvPr id="5" name="Footer Placeholder 4">
            <a:extLst>
              <a:ext uri="{FF2B5EF4-FFF2-40B4-BE49-F238E27FC236}">
                <a16:creationId xmlns:a16="http://schemas.microsoft.com/office/drawing/2014/main" id="{3292E205-A760-47B5-AF4D-892C56052E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1594A53-CD46-4E61-86E9-6DD69EB0DFE6}"/>
              </a:ext>
            </a:extLst>
          </p:cNvPr>
          <p:cNvSpPr>
            <a:spLocks noGrp="1"/>
          </p:cNvSpPr>
          <p:nvPr>
            <p:ph type="sldNum" sz="quarter" idx="12"/>
          </p:nvPr>
        </p:nvSpPr>
        <p:spPr/>
        <p:txBody>
          <a:bodyPr/>
          <a:lstStyle/>
          <a:p>
            <a:fld id="{04B5D651-CFA5-42DB-B9BD-17E7EC1FA2C2}" type="slidenum">
              <a:rPr lang="en-CA" smtClean="0"/>
              <a:t>‹#›</a:t>
            </a:fld>
            <a:endParaRPr lang="en-CA"/>
          </a:p>
        </p:txBody>
      </p:sp>
    </p:spTree>
    <p:extLst>
      <p:ext uri="{BB962C8B-B14F-4D97-AF65-F5344CB8AC3E}">
        <p14:creationId xmlns:p14="http://schemas.microsoft.com/office/powerpoint/2010/main" val="9941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615A-6D11-4CFB-A763-94E203AA98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FB52515-D57E-4A92-BCED-A9F5EE57A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B04948-8F8F-46C7-9333-BA9A803A49A3}"/>
              </a:ext>
            </a:extLst>
          </p:cNvPr>
          <p:cNvSpPr>
            <a:spLocks noGrp="1"/>
          </p:cNvSpPr>
          <p:nvPr>
            <p:ph type="dt" sz="half" idx="10"/>
          </p:nvPr>
        </p:nvSpPr>
        <p:spPr/>
        <p:txBody>
          <a:bodyPr/>
          <a:lstStyle/>
          <a:p>
            <a:fld id="{19869FB5-7C5E-447A-BBDB-C0193155ABCF}" type="datetimeFigureOut">
              <a:rPr lang="en-CA" smtClean="0"/>
              <a:t>2018-11-09</a:t>
            </a:fld>
            <a:endParaRPr lang="en-CA"/>
          </a:p>
        </p:txBody>
      </p:sp>
      <p:sp>
        <p:nvSpPr>
          <p:cNvPr id="5" name="Footer Placeholder 4">
            <a:extLst>
              <a:ext uri="{FF2B5EF4-FFF2-40B4-BE49-F238E27FC236}">
                <a16:creationId xmlns:a16="http://schemas.microsoft.com/office/drawing/2014/main" id="{236FA17D-5677-45F9-A962-06D6732B3B9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AB52727-8A95-446B-B633-F48AC611CD0A}"/>
              </a:ext>
            </a:extLst>
          </p:cNvPr>
          <p:cNvSpPr>
            <a:spLocks noGrp="1"/>
          </p:cNvSpPr>
          <p:nvPr>
            <p:ph type="sldNum" sz="quarter" idx="12"/>
          </p:nvPr>
        </p:nvSpPr>
        <p:spPr/>
        <p:txBody>
          <a:bodyPr/>
          <a:lstStyle/>
          <a:p>
            <a:fld id="{04B5D651-CFA5-42DB-B9BD-17E7EC1FA2C2}" type="slidenum">
              <a:rPr lang="en-CA" smtClean="0"/>
              <a:t>‹#›</a:t>
            </a:fld>
            <a:endParaRPr lang="en-CA"/>
          </a:p>
        </p:txBody>
      </p:sp>
    </p:spTree>
    <p:extLst>
      <p:ext uri="{BB962C8B-B14F-4D97-AF65-F5344CB8AC3E}">
        <p14:creationId xmlns:p14="http://schemas.microsoft.com/office/powerpoint/2010/main" val="257137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BCF8-99E0-4DA7-BDAB-5E498B39943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CFA7561-D1A3-410A-955F-2290341B48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0A4A254-9CA9-4381-869D-ECFEA528F7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2519463-105B-4AA8-BEF7-B79BB0E37F18}"/>
              </a:ext>
            </a:extLst>
          </p:cNvPr>
          <p:cNvSpPr>
            <a:spLocks noGrp="1"/>
          </p:cNvSpPr>
          <p:nvPr>
            <p:ph type="dt" sz="half" idx="10"/>
          </p:nvPr>
        </p:nvSpPr>
        <p:spPr/>
        <p:txBody>
          <a:bodyPr/>
          <a:lstStyle/>
          <a:p>
            <a:fld id="{19869FB5-7C5E-447A-BBDB-C0193155ABCF}" type="datetimeFigureOut">
              <a:rPr lang="en-CA" smtClean="0"/>
              <a:t>2018-11-09</a:t>
            </a:fld>
            <a:endParaRPr lang="en-CA"/>
          </a:p>
        </p:txBody>
      </p:sp>
      <p:sp>
        <p:nvSpPr>
          <p:cNvPr id="6" name="Footer Placeholder 5">
            <a:extLst>
              <a:ext uri="{FF2B5EF4-FFF2-40B4-BE49-F238E27FC236}">
                <a16:creationId xmlns:a16="http://schemas.microsoft.com/office/drawing/2014/main" id="{05E65CA4-4B00-49D7-98DE-96D43F60A1E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53F9BA0-E1C7-4CF9-8556-CF133C8CC8F0}"/>
              </a:ext>
            </a:extLst>
          </p:cNvPr>
          <p:cNvSpPr>
            <a:spLocks noGrp="1"/>
          </p:cNvSpPr>
          <p:nvPr>
            <p:ph type="sldNum" sz="quarter" idx="12"/>
          </p:nvPr>
        </p:nvSpPr>
        <p:spPr/>
        <p:txBody>
          <a:bodyPr/>
          <a:lstStyle/>
          <a:p>
            <a:fld id="{04B5D651-CFA5-42DB-B9BD-17E7EC1FA2C2}" type="slidenum">
              <a:rPr lang="en-CA" smtClean="0"/>
              <a:t>‹#›</a:t>
            </a:fld>
            <a:endParaRPr lang="en-CA"/>
          </a:p>
        </p:txBody>
      </p:sp>
    </p:spTree>
    <p:extLst>
      <p:ext uri="{BB962C8B-B14F-4D97-AF65-F5344CB8AC3E}">
        <p14:creationId xmlns:p14="http://schemas.microsoft.com/office/powerpoint/2010/main" val="295953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AEF0-7E92-440A-99D0-C91E0541A4F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CEC5EF1-827B-4821-868F-2150B1D650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88C2D8-7475-4EC4-B63E-2B10558611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EA2E820-4700-448E-BE44-066889295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90E4A8-0668-4DCA-8A35-B63F62EF17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F7E8DED-D576-47A7-8039-E3B28885043E}"/>
              </a:ext>
            </a:extLst>
          </p:cNvPr>
          <p:cNvSpPr>
            <a:spLocks noGrp="1"/>
          </p:cNvSpPr>
          <p:nvPr>
            <p:ph type="dt" sz="half" idx="10"/>
          </p:nvPr>
        </p:nvSpPr>
        <p:spPr/>
        <p:txBody>
          <a:bodyPr/>
          <a:lstStyle/>
          <a:p>
            <a:fld id="{19869FB5-7C5E-447A-BBDB-C0193155ABCF}" type="datetimeFigureOut">
              <a:rPr lang="en-CA" smtClean="0"/>
              <a:t>2018-11-09</a:t>
            </a:fld>
            <a:endParaRPr lang="en-CA"/>
          </a:p>
        </p:txBody>
      </p:sp>
      <p:sp>
        <p:nvSpPr>
          <p:cNvPr id="8" name="Footer Placeholder 7">
            <a:extLst>
              <a:ext uri="{FF2B5EF4-FFF2-40B4-BE49-F238E27FC236}">
                <a16:creationId xmlns:a16="http://schemas.microsoft.com/office/drawing/2014/main" id="{40E0CB7B-2EF5-44C7-8ACC-62463019187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284C6D4-B72C-4A90-97BE-4A437FD08F8B}"/>
              </a:ext>
            </a:extLst>
          </p:cNvPr>
          <p:cNvSpPr>
            <a:spLocks noGrp="1"/>
          </p:cNvSpPr>
          <p:nvPr>
            <p:ph type="sldNum" sz="quarter" idx="12"/>
          </p:nvPr>
        </p:nvSpPr>
        <p:spPr/>
        <p:txBody>
          <a:bodyPr/>
          <a:lstStyle/>
          <a:p>
            <a:fld id="{04B5D651-CFA5-42DB-B9BD-17E7EC1FA2C2}" type="slidenum">
              <a:rPr lang="en-CA" smtClean="0"/>
              <a:t>‹#›</a:t>
            </a:fld>
            <a:endParaRPr lang="en-CA"/>
          </a:p>
        </p:txBody>
      </p:sp>
    </p:spTree>
    <p:extLst>
      <p:ext uri="{BB962C8B-B14F-4D97-AF65-F5344CB8AC3E}">
        <p14:creationId xmlns:p14="http://schemas.microsoft.com/office/powerpoint/2010/main" val="375339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504E-B67B-410F-B8F2-12C5E5A58BE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3B0851A-DF96-405C-A85D-24F47E9CE742}"/>
              </a:ext>
            </a:extLst>
          </p:cNvPr>
          <p:cNvSpPr>
            <a:spLocks noGrp="1"/>
          </p:cNvSpPr>
          <p:nvPr>
            <p:ph type="dt" sz="half" idx="10"/>
          </p:nvPr>
        </p:nvSpPr>
        <p:spPr/>
        <p:txBody>
          <a:bodyPr/>
          <a:lstStyle/>
          <a:p>
            <a:fld id="{19869FB5-7C5E-447A-BBDB-C0193155ABCF}" type="datetimeFigureOut">
              <a:rPr lang="en-CA" smtClean="0"/>
              <a:t>2018-11-09</a:t>
            </a:fld>
            <a:endParaRPr lang="en-CA"/>
          </a:p>
        </p:txBody>
      </p:sp>
      <p:sp>
        <p:nvSpPr>
          <p:cNvPr id="4" name="Footer Placeholder 3">
            <a:extLst>
              <a:ext uri="{FF2B5EF4-FFF2-40B4-BE49-F238E27FC236}">
                <a16:creationId xmlns:a16="http://schemas.microsoft.com/office/drawing/2014/main" id="{BA8A1849-C9CB-45EE-B3F2-ADE3A5515A6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364B9EE-ABA0-4490-8A7F-7ECA7FBB9633}"/>
              </a:ext>
            </a:extLst>
          </p:cNvPr>
          <p:cNvSpPr>
            <a:spLocks noGrp="1"/>
          </p:cNvSpPr>
          <p:nvPr>
            <p:ph type="sldNum" sz="quarter" idx="12"/>
          </p:nvPr>
        </p:nvSpPr>
        <p:spPr/>
        <p:txBody>
          <a:bodyPr/>
          <a:lstStyle/>
          <a:p>
            <a:fld id="{04B5D651-CFA5-42DB-B9BD-17E7EC1FA2C2}" type="slidenum">
              <a:rPr lang="en-CA" smtClean="0"/>
              <a:t>‹#›</a:t>
            </a:fld>
            <a:endParaRPr lang="en-CA"/>
          </a:p>
        </p:txBody>
      </p:sp>
    </p:spTree>
    <p:extLst>
      <p:ext uri="{BB962C8B-B14F-4D97-AF65-F5344CB8AC3E}">
        <p14:creationId xmlns:p14="http://schemas.microsoft.com/office/powerpoint/2010/main" val="79054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391C0-B367-4210-B4FD-05DFB55B8516}"/>
              </a:ext>
            </a:extLst>
          </p:cNvPr>
          <p:cNvSpPr>
            <a:spLocks noGrp="1"/>
          </p:cNvSpPr>
          <p:nvPr>
            <p:ph type="dt" sz="half" idx="10"/>
          </p:nvPr>
        </p:nvSpPr>
        <p:spPr/>
        <p:txBody>
          <a:bodyPr/>
          <a:lstStyle/>
          <a:p>
            <a:fld id="{19869FB5-7C5E-447A-BBDB-C0193155ABCF}" type="datetimeFigureOut">
              <a:rPr lang="en-CA" smtClean="0"/>
              <a:t>2018-11-09</a:t>
            </a:fld>
            <a:endParaRPr lang="en-CA"/>
          </a:p>
        </p:txBody>
      </p:sp>
      <p:sp>
        <p:nvSpPr>
          <p:cNvPr id="3" name="Footer Placeholder 2">
            <a:extLst>
              <a:ext uri="{FF2B5EF4-FFF2-40B4-BE49-F238E27FC236}">
                <a16:creationId xmlns:a16="http://schemas.microsoft.com/office/drawing/2014/main" id="{9FBA25D4-38C2-421B-BE72-6DACB860B66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2A566E3-8972-441D-976F-2327C793C848}"/>
              </a:ext>
            </a:extLst>
          </p:cNvPr>
          <p:cNvSpPr>
            <a:spLocks noGrp="1"/>
          </p:cNvSpPr>
          <p:nvPr>
            <p:ph type="sldNum" sz="quarter" idx="12"/>
          </p:nvPr>
        </p:nvSpPr>
        <p:spPr/>
        <p:txBody>
          <a:bodyPr/>
          <a:lstStyle/>
          <a:p>
            <a:fld id="{04B5D651-CFA5-42DB-B9BD-17E7EC1FA2C2}" type="slidenum">
              <a:rPr lang="en-CA" smtClean="0"/>
              <a:t>‹#›</a:t>
            </a:fld>
            <a:endParaRPr lang="en-CA"/>
          </a:p>
        </p:txBody>
      </p:sp>
    </p:spTree>
    <p:extLst>
      <p:ext uri="{BB962C8B-B14F-4D97-AF65-F5344CB8AC3E}">
        <p14:creationId xmlns:p14="http://schemas.microsoft.com/office/powerpoint/2010/main" val="80860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B6B1-7EB0-4867-BF9D-E3415778F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28322F3-FFF2-4D75-91AE-93D3D4F81E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5E8B80E-D267-4075-B53A-44C48F67E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437945-FA23-469A-A358-BDD1DB8F7AB3}"/>
              </a:ext>
            </a:extLst>
          </p:cNvPr>
          <p:cNvSpPr>
            <a:spLocks noGrp="1"/>
          </p:cNvSpPr>
          <p:nvPr>
            <p:ph type="dt" sz="half" idx="10"/>
          </p:nvPr>
        </p:nvSpPr>
        <p:spPr/>
        <p:txBody>
          <a:bodyPr/>
          <a:lstStyle/>
          <a:p>
            <a:fld id="{19869FB5-7C5E-447A-BBDB-C0193155ABCF}" type="datetimeFigureOut">
              <a:rPr lang="en-CA" smtClean="0"/>
              <a:t>2018-11-09</a:t>
            </a:fld>
            <a:endParaRPr lang="en-CA"/>
          </a:p>
        </p:txBody>
      </p:sp>
      <p:sp>
        <p:nvSpPr>
          <p:cNvPr id="6" name="Footer Placeholder 5">
            <a:extLst>
              <a:ext uri="{FF2B5EF4-FFF2-40B4-BE49-F238E27FC236}">
                <a16:creationId xmlns:a16="http://schemas.microsoft.com/office/drawing/2014/main" id="{FBF7E5B9-B134-44D4-A4E7-C6127AA7D98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777E476-A00D-4E8F-A8BE-4C9E77D0A4B8}"/>
              </a:ext>
            </a:extLst>
          </p:cNvPr>
          <p:cNvSpPr>
            <a:spLocks noGrp="1"/>
          </p:cNvSpPr>
          <p:nvPr>
            <p:ph type="sldNum" sz="quarter" idx="12"/>
          </p:nvPr>
        </p:nvSpPr>
        <p:spPr/>
        <p:txBody>
          <a:bodyPr/>
          <a:lstStyle/>
          <a:p>
            <a:fld id="{04B5D651-CFA5-42DB-B9BD-17E7EC1FA2C2}" type="slidenum">
              <a:rPr lang="en-CA" smtClean="0"/>
              <a:t>‹#›</a:t>
            </a:fld>
            <a:endParaRPr lang="en-CA"/>
          </a:p>
        </p:txBody>
      </p:sp>
    </p:spTree>
    <p:extLst>
      <p:ext uri="{BB962C8B-B14F-4D97-AF65-F5344CB8AC3E}">
        <p14:creationId xmlns:p14="http://schemas.microsoft.com/office/powerpoint/2010/main" val="394267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2415-F39E-4EE3-B593-E4CC6B799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1F5369B-51E2-46B5-9214-DCA1013A58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C018E4C-019F-4338-993C-7695C1ED0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A38EAC-507D-4B55-BE70-C5982ACA75C8}"/>
              </a:ext>
            </a:extLst>
          </p:cNvPr>
          <p:cNvSpPr>
            <a:spLocks noGrp="1"/>
          </p:cNvSpPr>
          <p:nvPr>
            <p:ph type="dt" sz="half" idx="10"/>
          </p:nvPr>
        </p:nvSpPr>
        <p:spPr/>
        <p:txBody>
          <a:bodyPr/>
          <a:lstStyle/>
          <a:p>
            <a:fld id="{19869FB5-7C5E-447A-BBDB-C0193155ABCF}" type="datetimeFigureOut">
              <a:rPr lang="en-CA" smtClean="0"/>
              <a:t>2018-11-09</a:t>
            </a:fld>
            <a:endParaRPr lang="en-CA"/>
          </a:p>
        </p:txBody>
      </p:sp>
      <p:sp>
        <p:nvSpPr>
          <p:cNvPr id="6" name="Footer Placeholder 5">
            <a:extLst>
              <a:ext uri="{FF2B5EF4-FFF2-40B4-BE49-F238E27FC236}">
                <a16:creationId xmlns:a16="http://schemas.microsoft.com/office/drawing/2014/main" id="{2D85DCD1-51AA-4D8D-99B2-AA9DAA5BD63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4ED5FD8-386A-4532-86B7-762542453608}"/>
              </a:ext>
            </a:extLst>
          </p:cNvPr>
          <p:cNvSpPr>
            <a:spLocks noGrp="1"/>
          </p:cNvSpPr>
          <p:nvPr>
            <p:ph type="sldNum" sz="quarter" idx="12"/>
          </p:nvPr>
        </p:nvSpPr>
        <p:spPr/>
        <p:txBody>
          <a:bodyPr/>
          <a:lstStyle/>
          <a:p>
            <a:fld id="{04B5D651-CFA5-42DB-B9BD-17E7EC1FA2C2}" type="slidenum">
              <a:rPr lang="en-CA" smtClean="0"/>
              <a:t>‹#›</a:t>
            </a:fld>
            <a:endParaRPr lang="en-CA"/>
          </a:p>
        </p:txBody>
      </p:sp>
    </p:spTree>
    <p:extLst>
      <p:ext uri="{BB962C8B-B14F-4D97-AF65-F5344CB8AC3E}">
        <p14:creationId xmlns:p14="http://schemas.microsoft.com/office/powerpoint/2010/main" val="37048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073B2-0C7B-4ACC-8C4F-EFC7226F0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0B542AB-7AD8-454C-B136-FBA10A0FF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0F65CC8-8793-417B-B775-B00EAB479D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69FB5-7C5E-447A-BBDB-C0193155ABCF}" type="datetimeFigureOut">
              <a:rPr lang="en-CA" smtClean="0"/>
              <a:t>2018-11-09</a:t>
            </a:fld>
            <a:endParaRPr lang="en-CA"/>
          </a:p>
        </p:txBody>
      </p:sp>
      <p:sp>
        <p:nvSpPr>
          <p:cNvPr id="5" name="Footer Placeholder 4">
            <a:extLst>
              <a:ext uri="{FF2B5EF4-FFF2-40B4-BE49-F238E27FC236}">
                <a16:creationId xmlns:a16="http://schemas.microsoft.com/office/drawing/2014/main" id="{81014D1B-D11E-486E-8514-E8004D95B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BCF2B82-6194-42B9-8674-50D5E5FD70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5D651-CFA5-42DB-B9BD-17E7EC1FA2C2}" type="slidenum">
              <a:rPr lang="en-CA" smtClean="0"/>
              <a:t>‹#›</a:t>
            </a:fld>
            <a:endParaRPr lang="en-CA"/>
          </a:p>
        </p:txBody>
      </p:sp>
    </p:spTree>
    <p:extLst>
      <p:ext uri="{BB962C8B-B14F-4D97-AF65-F5344CB8AC3E}">
        <p14:creationId xmlns:p14="http://schemas.microsoft.com/office/powerpoint/2010/main" val="2419015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PAqfTNiai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AuSJSRL4sj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vimeo.com/740883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njmj0diWu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zaXBVYr9Ij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_8VqWKZIPr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2BD5-D356-4933-9CF1-E1516EE7E604}"/>
              </a:ext>
            </a:extLst>
          </p:cNvPr>
          <p:cNvSpPr>
            <a:spLocks noGrp="1"/>
          </p:cNvSpPr>
          <p:nvPr>
            <p:ph type="ctrTitle"/>
          </p:nvPr>
        </p:nvSpPr>
        <p:spPr/>
        <p:txBody>
          <a:bodyPr/>
          <a:lstStyle/>
          <a:p>
            <a:r>
              <a:rPr lang="en-CA" dirty="0"/>
              <a:t>FOSSIL FUELS</a:t>
            </a:r>
          </a:p>
        </p:txBody>
      </p:sp>
      <p:sp>
        <p:nvSpPr>
          <p:cNvPr id="3" name="Subtitle 2">
            <a:extLst>
              <a:ext uri="{FF2B5EF4-FFF2-40B4-BE49-F238E27FC236}">
                <a16:creationId xmlns:a16="http://schemas.microsoft.com/office/drawing/2014/main" id="{2C24EA58-B3DF-46F2-92A1-771DE43AA57E}"/>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768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mine coal?</a:t>
            </a:r>
          </a:p>
        </p:txBody>
      </p:sp>
      <p:sp>
        <p:nvSpPr>
          <p:cNvPr id="3" name="Content Placeholder 2"/>
          <p:cNvSpPr>
            <a:spLocks noGrp="1"/>
          </p:cNvSpPr>
          <p:nvPr>
            <p:ph idx="1"/>
          </p:nvPr>
        </p:nvSpPr>
        <p:spPr/>
        <p:txBody>
          <a:bodyPr>
            <a:normAutofit/>
          </a:bodyPr>
          <a:lstStyle/>
          <a:p>
            <a:r>
              <a:rPr lang="en-CA" dirty="0"/>
              <a:t>Abundant</a:t>
            </a:r>
          </a:p>
          <a:p>
            <a:r>
              <a:rPr lang="en-CA" dirty="0"/>
              <a:t>Accessible</a:t>
            </a:r>
          </a:p>
          <a:p>
            <a:r>
              <a:rPr lang="en-CA" dirty="0"/>
              <a:t>Relatively Cheap</a:t>
            </a:r>
          </a:p>
          <a:p>
            <a:r>
              <a:rPr lang="en-CA" dirty="0"/>
              <a:t>Coal provides up to 40% of the world’s electricity. </a:t>
            </a:r>
          </a:p>
        </p:txBody>
      </p:sp>
    </p:spTree>
    <p:extLst>
      <p:ext uri="{BB962C8B-B14F-4D97-AF65-F5344CB8AC3E}">
        <p14:creationId xmlns:p14="http://schemas.microsoft.com/office/powerpoint/2010/main" val="313637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Petroleum and Natural Gas</a:t>
            </a:r>
          </a:p>
        </p:txBody>
      </p:sp>
      <p:sp>
        <p:nvSpPr>
          <p:cNvPr id="3" name="Content Placeholder 2"/>
          <p:cNvSpPr>
            <a:spLocks noGrp="1"/>
          </p:cNvSpPr>
          <p:nvPr>
            <p:ph idx="1"/>
          </p:nvPr>
        </p:nvSpPr>
        <p:spPr/>
        <p:txBody>
          <a:bodyPr>
            <a:normAutofit/>
          </a:bodyPr>
          <a:lstStyle/>
          <a:p>
            <a:pPr lvl="0"/>
            <a:r>
              <a:rPr lang="en-GB" dirty="0"/>
              <a:t>sedimentary material of organic origin</a:t>
            </a:r>
            <a:endParaRPr lang="en-US" dirty="0"/>
          </a:p>
          <a:p>
            <a:pPr lvl="0"/>
            <a:r>
              <a:rPr lang="en-GB" dirty="0"/>
              <a:t>liquid and gaseous hydrocarbon (H and C compounds)</a:t>
            </a:r>
            <a:endParaRPr lang="en-US" dirty="0"/>
          </a:p>
        </p:txBody>
      </p:sp>
    </p:spTree>
    <p:extLst>
      <p:ext uri="{BB962C8B-B14F-4D97-AF65-F5344CB8AC3E}">
        <p14:creationId xmlns:p14="http://schemas.microsoft.com/office/powerpoint/2010/main" val="257969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EE10-5A90-412F-B809-DB9DE355AB5C}"/>
              </a:ext>
            </a:extLst>
          </p:cNvPr>
          <p:cNvSpPr>
            <a:spLocks noGrp="1"/>
          </p:cNvSpPr>
          <p:nvPr>
            <p:ph type="title"/>
          </p:nvPr>
        </p:nvSpPr>
        <p:spPr/>
        <p:txBody>
          <a:bodyPr/>
          <a:lstStyle/>
          <a:p>
            <a:r>
              <a:rPr lang="en-CA" dirty="0"/>
              <a:t>Oil (Petroleum or Crude)</a:t>
            </a:r>
          </a:p>
        </p:txBody>
      </p:sp>
      <p:sp>
        <p:nvSpPr>
          <p:cNvPr id="3" name="Content Placeholder 2">
            <a:extLst>
              <a:ext uri="{FF2B5EF4-FFF2-40B4-BE49-F238E27FC236}">
                <a16:creationId xmlns:a16="http://schemas.microsoft.com/office/drawing/2014/main" id="{CE18A2AF-93AB-4CA5-84B7-2A3631CF5C86}"/>
              </a:ext>
            </a:extLst>
          </p:cNvPr>
          <p:cNvSpPr>
            <a:spLocks noGrp="1"/>
          </p:cNvSpPr>
          <p:nvPr>
            <p:ph idx="1"/>
          </p:nvPr>
        </p:nvSpPr>
        <p:spPr/>
        <p:txBody>
          <a:bodyPr/>
          <a:lstStyle/>
          <a:p>
            <a:r>
              <a:rPr lang="en-CA" dirty="0"/>
              <a:t>Oil 101</a:t>
            </a:r>
          </a:p>
          <a:p>
            <a:r>
              <a:rPr lang="en-CA" dirty="0">
                <a:hlinkClick r:id="rId3"/>
              </a:rPr>
              <a:t>https://www.youtube.com/watch?v=UPAqfTNiais</a:t>
            </a:r>
            <a:endParaRPr lang="en-CA" dirty="0"/>
          </a:p>
          <a:p>
            <a:endParaRPr lang="en-CA" dirty="0"/>
          </a:p>
          <a:p>
            <a:endParaRPr lang="en-CA" dirty="0"/>
          </a:p>
        </p:txBody>
      </p:sp>
    </p:spTree>
    <p:extLst>
      <p:ext uri="{BB962C8B-B14F-4D97-AF65-F5344CB8AC3E}">
        <p14:creationId xmlns:p14="http://schemas.microsoft.com/office/powerpoint/2010/main" val="56920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B42D-0D86-463A-9F44-D4B495B21E2B}"/>
              </a:ext>
            </a:extLst>
          </p:cNvPr>
          <p:cNvSpPr>
            <a:spLocks noGrp="1"/>
          </p:cNvSpPr>
          <p:nvPr>
            <p:ph type="title"/>
          </p:nvPr>
        </p:nvSpPr>
        <p:spPr>
          <a:xfrm>
            <a:off x="1684811" y="254075"/>
            <a:ext cx="3840086" cy="1269596"/>
          </a:xfrm>
        </p:spPr>
        <p:txBody>
          <a:bodyPr>
            <a:normAutofit/>
          </a:bodyPr>
          <a:lstStyle/>
          <a:p>
            <a:r>
              <a:rPr lang="en-CA" dirty="0"/>
              <a:t>Types of Oil</a:t>
            </a:r>
          </a:p>
        </p:txBody>
      </p:sp>
      <p:sp>
        <p:nvSpPr>
          <p:cNvPr id="3" name="Content Placeholder 2">
            <a:extLst>
              <a:ext uri="{FF2B5EF4-FFF2-40B4-BE49-F238E27FC236}">
                <a16:creationId xmlns:a16="http://schemas.microsoft.com/office/drawing/2014/main" id="{B22A0EB4-D23B-4B0F-850B-2AADDD318570}"/>
              </a:ext>
            </a:extLst>
          </p:cNvPr>
          <p:cNvSpPr>
            <a:spLocks noGrp="1"/>
          </p:cNvSpPr>
          <p:nvPr>
            <p:ph idx="1"/>
          </p:nvPr>
        </p:nvSpPr>
        <p:spPr>
          <a:xfrm>
            <a:off x="-80210" y="1523320"/>
            <a:ext cx="8158848" cy="2567917"/>
          </a:xfrm>
        </p:spPr>
        <p:txBody>
          <a:bodyPr vert="horz" lIns="91440" tIns="45720" rIns="91440" bIns="45720" rtlCol="0" anchor="t">
            <a:noAutofit/>
          </a:bodyPr>
          <a:lstStyle/>
          <a:p>
            <a:r>
              <a:rPr lang="en-CA" sz="4100" dirty="0"/>
              <a:t>Conventional Oil – Crude/Petroleum</a:t>
            </a:r>
            <a:endParaRPr lang="en-CA" sz="4100" dirty="0">
              <a:cs typeface="Calibri"/>
            </a:endParaRPr>
          </a:p>
          <a:p>
            <a:r>
              <a:rPr lang="en-CA" sz="4100" dirty="0"/>
              <a:t>liquid at atmospheric temperature and pressure, and therefore flows without additional stimulation.</a:t>
            </a:r>
            <a:endParaRPr lang="en-CA" sz="4100" dirty="0">
              <a:cs typeface="Calibri"/>
            </a:endParaRPr>
          </a:p>
          <a:p>
            <a:r>
              <a:rPr lang="en-CA" sz="4100" dirty="0"/>
              <a:t>extracted from the ground using traditional drilling methods.</a:t>
            </a:r>
            <a:endParaRPr lang="en-CA" sz="4100" dirty="0">
              <a:cs typeface="Calibri"/>
            </a:endParaRPr>
          </a:p>
          <a:p>
            <a:r>
              <a:rPr lang="en-CA" sz="4100" dirty="0"/>
              <a:t>Unconventional Oil – heavy crude, high viscosity, mixed with sand</a:t>
            </a:r>
            <a:endParaRPr lang="en-CA" sz="4100" dirty="0">
              <a:cs typeface="Calibri"/>
            </a:endParaRPr>
          </a:p>
        </p:txBody>
      </p:sp>
      <p:pic>
        <p:nvPicPr>
          <p:cNvPr id="1026" name="Picture 2" descr="Image result for what is conventional oil">
            <a:extLst>
              <a:ext uri="{FF2B5EF4-FFF2-40B4-BE49-F238E27FC236}">
                <a16:creationId xmlns:a16="http://schemas.microsoft.com/office/drawing/2014/main" id="{8E214918-6850-459F-BB27-9390190A14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05" r="14947" b="-1"/>
          <a:stretch/>
        </p:blipFill>
        <p:spPr bwMode="auto">
          <a:xfrm>
            <a:off x="7816571" y="-264176"/>
            <a:ext cx="4432939" cy="481281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399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6C6C59-0568-4817-9E30-362C82A06B60}"/>
              </a:ext>
            </a:extLst>
          </p:cNvPr>
          <p:cNvSpPr>
            <a:spLocks noGrp="1"/>
          </p:cNvSpPr>
          <p:nvPr>
            <p:ph type="title"/>
          </p:nvPr>
        </p:nvSpPr>
        <p:spPr>
          <a:xfrm>
            <a:off x="6310605" y="336370"/>
            <a:ext cx="7164493" cy="1325563"/>
          </a:xfrm>
        </p:spPr>
        <p:txBody>
          <a:bodyPr>
            <a:normAutofit/>
          </a:bodyPr>
          <a:lstStyle/>
          <a:p>
            <a:r>
              <a:rPr lang="en-CA" dirty="0"/>
              <a:t>Why do we extract Oil?</a:t>
            </a:r>
          </a:p>
        </p:txBody>
      </p:sp>
      <p:graphicFrame>
        <p:nvGraphicFramePr>
          <p:cNvPr id="7" name="Content Placeholder 2">
            <a:extLst>
              <a:ext uri="{FF2B5EF4-FFF2-40B4-BE49-F238E27FC236}">
                <a16:creationId xmlns:a16="http://schemas.microsoft.com/office/drawing/2014/main" id="{C7DCA6C9-26E0-4936-B575-C8DF90947301}"/>
              </a:ext>
            </a:extLst>
          </p:cNvPr>
          <p:cNvGraphicFramePr>
            <a:graphicFrameLocks noGrp="1"/>
          </p:cNvGraphicFramePr>
          <p:nvPr>
            <p:ph idx="1"/>
            <p:extLst>
              <p:ext uri="{D42A27DB-BD31-4B8C-83A1-F6EECF244321}">
                <p14:modId xmlns:p14="http://schemas.microsoft.com/office/powerpoint/2010/main" val="1169657793"/>
              </p:ext>
            </p:extLst>
          </p:nvPr>
        </p:nvGraphicFramePr>
        <p:xfrm>
          <a:off x="4387515" y="2022601"/>
          <a:ext cx="7161017" cy="4154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02694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roducts made from oil">
            <a:extLst>
              <a:ext uri="{FF2B5EF4-FFF2-40B4-BE49-F238E27FC236}">
                <a16:creationId xmlns:a16="http://schemas.microsoft.com/office/drawing/2014/main" id="{DB51B7F5-84EB-4A07-A1A9-BC7106EF52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1946" y="4429"/>
            <a:ext cx="9014296" cy="638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2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roducts made from oil">
            <a:extLst>
              <a:ext uri="{FF2B5EF4-FFF2-40B4-BE49-F238E27FC236}">
                <a16:creationId xmlns:a16="http://schemas.microsoft.com/office/drawing/2014/main" id="{06D43E58-8447-44C2-BDC1-F234F0DD38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227" y="95250"/>
            <a:ext cx="10565776" cy="706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roducts made from oil">
            <a:extLst>
              <a:ext uri="{FF2B5EF4-FFF2-40B4-BE49-F238E27FC236}">
                <a16:creationId xmlns:a16="http://schemas.microsoft.com/office/drawing/2014/main" id="{0CBF068C-DD53-4A65-AD34-4B69F24D56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5199" y="-77278"/>
            <a:ext cx="10330168" cy="693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835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B42D-0D86-463A-9F44-D4B495B21E2B}"/>
              </a:ext>
            </a:extLst>
          </p:cNvPr>
          <p:cNvSpPr>
            <a:spLocks noGrp="1"/>
          </p:cNvSpPr>
          <p:nvPr>
            <p:ph type="title"/>
          </p:nvPr>
        </p:nvSpPr>
        <p:spPr/>
        <p:txBody>
          <a:bodyPr>
            <a:normAutofit/>
          </a:bodyPr>
          <a:lstStyle/>
          <a:p>
            <a:r>
              <a:rPr lang="en-CA" dirty="0"/>
              <a:t>What problems are associated with Oil?</a:t>
            </a:r>
          </a:p>
        </p:txBody>
      </p:sp>
      <p:sp>
        <p:nvSpPr>
          <p:cNvPr id="3" name="Content Placeholder 2">
            <a:extLst>
              <a:ext uri="{FF2B5EF4-FFF2-40B4-BE49-F238E27FC236}">
                <a16:creationId xmlns:a16="http://schemas.microsoft.com/office/drawing/2014/main" id="{B22A0EB4-D23B-4B0F-850B-2AADDD318570}"/>
              </a:ext>
            </a:extLst>
          </p:cNvPr>
          <p:cNvSpPr>
            <a:spLocks noGrp="1"/>
          </p:cNvSpPr>
          <p:nvPr>
            <p:ph idx="1"/>
          </p:nvPr>
        </p:nvSpPr>
        <p:spPr/>
        <p:txBody>
          <a:bodyPr vert="horz" lIns="91440" tIns="45720" rIns="91440" bIns="45720" rtlCol="0" anchor="t">
            <a:normAutofit/>
          </a:bodyPr>
          <a:lstStyle/>
          <a:p>
            <a:r>
              <a:rPr lang="en-CA" sz="3600" dirty="0"/>
              <a:t>Land disturbance</a:t>
            </a:r>
            <a:endParaRPr lang="en-CA" sz="3600" dirty="0">
              <a:cs typeface="Calibri"/>
            </a:endParaRPr>
          </a:p>
          <a:p>
            <a:r>
              <a:rPr lang="en-CA" sz="3600" dirty="0"/>
              <a:t>Large contributor to greenhouse gases</a:t>
            </a:r>
            <a:endParaRPr lang="en-CA" sz="3600" dirty="0">
              <a:cs typeface="Calibri"/>
            </a:endParaRPr>
          </a:p>
        </p:txBody>
      </p:sp>
    </p:spTree>
    <p:extLst>
      <p:ext uri="{BB962C8B-B14F-4D97-AF65-F5344CB8AC3E}">
        <p14:creationId xmlns:p14="http://schemas.microsoft.com/office/powerpoint/2010/main" val="1327967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B42D-0D86-463A-9F44-D4B495B21E2B}"/>
              </a:ext>
            </a:extLst>
          </p:cNvPr>
          <p:cNvSpPr>
            <a:spLocks noGrp="1"/>
          </p:cNvSpPr>
          <p:nvPr>
            <p:ph type="title"/>
          </p:nvPr>
        </p:nvSpPr>
        <p:spPr/>
        <p:txBody>
          <a:bodyPr/>
          <a:lstStyle/>
          <a:p>
            <a:r>
              <a:rPr lang="en-CA" dirty="0"/>
              <a:t>Oil Sands 101: Bitumen</a:t>
            </a:r>
          </a:p>
        </p:txBody>
      </p:sp>
      <p:sp>
        <p:nvSpPr>
          <p:cNvPr id="3" name="Content Placeholder 2">
            <a:extLst>
              <a:ext uri="{FF2B5EF4-FFF2-40B4-BE49-F238E27FC236}">
                <a16:creationId xmlns:a16="http://schemas.microsoft.com/office/drawing/2014/main" id="{B22A0EB4-D23B-4B0F-850B-2AADDD318570}"/>
              </a:ext>
            </a:extLst>
          </p:cNvPr>
          <p:cNvSpPr>
            <a:spLocks noGrp="1"/>
          </p:cNvSpPr>
          <p:nvPr>
            <p:ph idx="1"/>
          </p:nvPr>
        </p:nvSpPr>
        <p:spPr/>
        <p:txBody>
          <a:bodyPr/>
          <a:lstStyle/>
          <a:p>
            <a:r>
              <a:rPr lang="en-CA" dirty="0"/>
              <a:t>Oil Sands 101</a:t>
            </a:r>
          </a:p>
          <a:p>
            <a:r>
              <a:rPr lang="en-CA" dirty="0">
                <a:hlinkClick r:id="rId2"/>
              </a:rPr>
              <a:t>https://www.youtube.com/watch?v=AuSJSRL4sjA</a:t>
            </a:r>
            <a:endParaRPr lang="en-CA" dirty="0"/>
          </a:p>
          <a:p>
            <a:endParaRPr lang="en-CA" dirty="0"/>
          </a:p>
        </p:txBody>
      </p:sp>
    </p:spTree>
    <p:extLst>
      <p:ext uri="{BB962C8B-B14F-4D97-AF65-F5344CB8AC3E}">
        <p14:creationId xmlns:p14="http://schemas.microsoft.com/office/powerpoint/2010/main" val="76237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609601"/>
            <a:ext cx="7772400" cy="1470025"/>
          </a:xfrm>
        </p:spPr>
        <p:txBody>
          <a:bodyPr/>
          <a:lstStyle/>
          <a:p>
            <a:r>
              <a:rPr lang="en-US" dirty="0"/>
              <a:t>Fossil Fuels</a:t>
            </a:r>
          </a:p>
        </p:txBody>
      </p:sp>
      <p:pic>
        <p:nvPicPr>
          <p:cNvPr id="6" name="Picture 5" descr="fossil-fuels-teach-2-728.jpg"/>
          <p:cNvPicPr>
            <a:picLocks noChangeAspect="1"/>
          </p:cNvPicPr>
          <p:nvPr/>
        </p:nvPicPr>
        <p:blipFill>
          <a:blip r:embed="rId2"/>
          <a:srcRect t="25958"/>
          <a:stretch>
            <a:fillRect/>
          </a:stretch>
        </p:blipFill>
        <p:spPr>
          <a:xfrm>
            <a:off x="1524000" y="1780272"/>
            <a:ext cx="9144000" cy="5077729"/>
          </a:xfrm>
          <a:prstGeom prst="rect">
            <a:avLst/>
          </a:prstGeom>
        </p:spPr>
      </p:pic>
    </p:spTree>
    <p:extLst>
      <p:ext uri="{BB962C8B-B14F-4D97-AF65-F5344CB8AC3E}">
        <p14:creationId xmlns:p14="http://schemas.microsoft.com/office/powerpoint/2010/main" val="3588130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B42D-0D86-463A-9F44-D4B495B21E2B}"/>
              </a:ext>
            </a:extLst>
          </p:cNvPr>
          <p:cNvSpPr>
            <a:spLocks noGrp="1"/>
          </p:cNvSpPr>
          <p:nvPr>
            <p:ph type="title"/>
          </p:nvPr>
        </p:nvSpPr>
        <p:spPr/>
        <p:txBody>
          <a:bodyPr/>
          <a:lstStyle/>
          <a:p>
            <a:r>
              <a:rPr lang="en-CA" dirty="0"/>
              <a:t>Largest reservoirs of Bitumen</a:t>
            </a:r>
          </a:p>
        </p:txBody>
      </p:sp>
      <p:sp>
        <p:nvSpPr>
          <p:cNvPr id="3" name="Content Placeholder 2">
            <a:extLst>
              <a:ext uri="{FF2B5EF4-FFF2-40B4-BE49-F238E27FC236}">
                <a16:creationId xmlns:a16="http://schemas.microsoft.com/office/drawing/2014/main" id="{B22A0EB4-D23B-4B0F-850B-2AADDD318570}"/>
              </a:ext>
            </a:extLst>
          </p:cNvPr>
          <p:cNvSpPr>
            <a:spLocks noGrp="1"/>
          </p:cNvSpPr>
          <p:nvPr>
            <p:ph idx="1"/>
          </p:nvPr>
        </p:nvSpPr>
        <p:spPr/>
        <p:txBody>
          <a:bodyPr vert="horz" lIns="91440" tIns="45720" rIns="91440" bIns="45720" rtlCol="0" anchor="t">
            <a:normAutofit/>
          </a:bodyPr>
          <a:lstStyle/>
          <a:p>
            <a:r>
              <a:rPr lang="en-CA" sz="3600" dirty="0"/>
              <a:t>Northern Alberta and Saskatchewan</a:t>
            </a:r>
            <a:endParaRPr lang="en-CA" sz="3600" dirty="0">
              <a:cs typeface="Calibri"/>
            </a:endParaRPr>
          </a:p>
          <a:p>
            <a:r>
              <a:rPr lang="en-CA" sz="3600" dirty="0"/>
              <a:t>Venezuela</a:t>
            </a:r>
          </a:p>
        </p:txBody>
      </p:sp>
    </p:spTree>
    <p:extLst>
      <p:ext uri="{BB962C8B-B14F-4D97-AF65-F5344CB8AC3E}">
        <p14:creationId xmlns:p14="http://schemas.microsoft.com/office/powerpoint/2010/main" val="271628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B42D-0D86-463A-9F44-D4B495B21E2B}"/>
              </a:ext>
            </a:extLst>
          </p:cNvPr>
          <p:cNvSpPr>
            <a:spLocks noGrp="1"/>
          </p:cNvSpPr>
          <p:nvPr>
            <p:ph type="title"/>
          </p:nvPr>
        </p:nvSpPr>
        <p:spPr/>
        <p:txBody>
          <a:bodyPr>
            <a:normAutofit/>
          </a:bodyPr>
          <a:lstStyle/>
          <a:p>
            <a:r>
              <a:rPr lang="en-CA" dirty="0"/>
              <a:t>What problems are associated with oil sands?</a:t>
            </a:r>
          </a:p>
        </p:txBody>
      </p:sp>
      <p:sp>
        <p:nvSpPr>
          <p:cNvPr id="3" name="Content Placeholder 2">
            <a:extLst>
              <a:ext uri="{FF2B5EF4-FFF2-40B4-BE49-F238E27FC236}">
                <a16:creationId xmlns:a16="http://schemas.microsoft.com/office/drawing/2014/main" id="{B22A0EB4-D23B-4B0F-850B-2AADDD318570}"/>
              </a:ext>
            </a:extLst>
          </p:cNvPr>
          <p:cNvSpPr>
            <a:spLocks noGrp="1"/>
          </p:cNvSpPr>
          <p:nvPr>
            <p:ph idx="1"/>
          </p:nvPr>
        </p:nvSpPr>
        <p:spPr/>
        <p:txBody>
          <a:bodyPr vert="horz" lIns="91440" tIns="45720" rIns="91440" bIns="45720" rtlCol="0" anchor="t">
            <a:normAutofit/>
          </a:bodyPr>
          <a:lstStyle/>
          <a:p>
            <a:r>
              <a:rPr lang="en-CA" sz="3600" dirty="0"/>
              <a:t>Water use</a:t>
            </a:r>
            <a:endParaRPr lang="en-CA" sz="3600" dirty="0">
              <a:cs typeface="Calibri"/>
            </a:endParaRPr>
          </a:p>
          <a:p>
            <a:r>
              <a:rPr lang="en-CA" sz="3600" dirty="0"/>
              <a:t>Tailings ponds</a:t>
            </a:r>
            <a:endParaRPr lang="en-CA" sz="3600" dirty="0">
              <a:cs typeface="Calibri"/>
            </a:endParaRPr>
          </a:p>
          <a:p>
            <a:r>
              <a:rPr lang="en-CA" sz="3600" dirty="0"/>
              <a:t>Land disturbance </a:t>
            </a:r>
            <a:endParaRPr lang="en-CA" sz="3600" dirty="0">
              <a:cs typeface="Calibri"/>
            </a:endParaRPr>
          </a:p>
          <a:p>
            <a:r>
              <a:rPr lang="en-CA" sz="3600" dirty="0"/>
              <a:t>More expense to extract than conventional oil</a:t>
            </a:r>
            <a:endParaRPr lang="en-CA" sz="3600" dirty="0">
              <a:cs typeface="Calibri"/>
            </a:endParaRPr>
          </a:p>
          <a:p>
            <a:r>
              <a:rPr lang="en-CA" sz="3600" dirty="0"/>
              <a:t>More carbon intensive than conventional oil</a:t>
            </a:r>
            <a:endParaRPr lang="en-CA" sz="3600" dirty="0">
              <a:cs typeface="Calibri"/>
            </a:endParaRPr>
          </a:p>
        </p:txBody>
      </p:sp>
    </p:spTree>
    <p:extLst>
      <p:ext uri="{BB962C8B-B14F-4D97-AF65-F5344CB8AC3E}">
        <p14:creationId xmlns:p14="http://schemas.microsoft.com/office/powerpoint/2010/main" val="3179909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1CF1-6242-4337-B2A4-FC9B15A2B0B9}"/>
              </a:ext>
            </a:extLst>
          </p:cNvPr>
          <p:cNvSpPr>
            <a:spLocks noGrp="1"/>
          </p:cNvSpPr>
          <p:nvPr>
            <p:ph type="title"/>
          </p:nvPr>
        </p:nvSpPr>
        <p:spPr/>
        <p:txBody>
          <a:bodyPr>
            <a:normAutofit/>
          </a:bodyPr>
          <a:lstStyle/>
          <a:p>
            <a:r>
              <a:rPr lang="en-CA" dirty="0"/>
              <a:t>H2Oil Animation: Oil Sands animation</a:t>
            </a:r>
          </a:p>
        </p:txBody>
      </p:sp>
      <p:sp>
        <p:nvSpPr>
          <p:cNvPr id="3" name="Content Placeholder 2">
            <a:extLst>
              <a:ext uri="{FF2B5EF4-FFF2-40B4-BE49-F238E27FC236}">
                <a16:creationId xmlns:a16="http://schemas.microsoft.com/office/drawing/2014/main" id="{8CB727D4-E628-4736-B24B-97BF2EC40DFA}"/>
              </a:ext>
            </a:extLst>
          </p:cNvPr>
          <p:cNvSpPr>
            <a:spLocks noGrp="1"/>
          </p:cNvSpPr>
          <p:nvPr>
            <p:ph idx="1"/>
          </p:nvPr>
        </p:nvSpPr>
        <p:spPr/>
        <p:txBody>
          <a:bodyPr/>
          <a:lstStyle/>
          <a:p>
            <a:r>
              <a:rPr lang="en-CA" dirty="0">
                <a:hlinkClick r:id="rId2"/>
              </a:rPr>
              <a:t>https://vimeo.com/7408834</a:t>
            </a:r>
            <a:endParaRPr lang="en-CA" dirty="0"/>
          </a:p>
          <a:p>
            <a:endParaRPr lang="en-CA" dirty="0"/>
          </a:p>
        </p:txBody>
      </p:sp>
    </p:spTree>
    <p:extLst>
      <p:ext uri="{BB962C8B-B14F-4D97-AF65-F5344CB8AC3E}">
        <p14:creationId xmlns:p14="http://schemas.microsoft.com/office/powerpoint/2010/main" val="487779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B42D-0D86-463A-9F44-D4B495B21E2B}"/>
              </a:ext>
            </a:extLst>
          </p:cNvPr>
          <p:cNvSpPr>
            <a:spLocks noGrp="1"/>
          </p:cNvSpPr>
          <p:nvPr>
            <p:ph type="title"/>
          </p:nvPr>
        </p:nvSpPr>
        <p:spPr/>
        <p:txBody>
          <a:bodyPr/>
          <a:lstStyle/>
          <a:p>
            <a:r>
              <a:rPr lang="en-CA" dirty="0"/>
              <a:t>Natural Gas 101</a:t>
            </a:r>
          </a:p>
        </p:txBody>
      </p:sp>
      <p:sp>
        <p:nvSpPr>
          <p:cNvPr id="3" name="Content Placeholder 2">
            <a:extLst>
              <a:ext uri="{FF2B5EF4-FFF2-40B4-BE49-F238E27FC236}">
                <a16:creationId xmlns:a16="http://schemas.microsoft.com/office/drawing/2014/main" id="{B22A0EB4-D23B-4B0F-850B-2AADDD318570}"/>
              </a:ext>
            </a:extLst>
          </p:cNvPr>
          <p:cNvSpPr>
            <a:spLocks noGrp="1"/>
          </p:cNvSpPr>
          <p:nvPr>
            <p:ph idx="1"/>
          </p:nvPr>
        </p:nvSpPr>
        <p:spPr/>
        <p:txBody>
          <a:bodyPr/>
          <a:lstStyle/>
          <a:p>
            <a:r>
              <a:rPr lang="en-CA" dirty="0">
                <a:hlinkClick r:id="rId2"/>
              </a:rPr>
              <a:t>https://www.youtube.com/watch?v=-njmj0diWu8</a:t>
            </a:r>
            <a:endParaRPr lang="en-CA" dirty="0"/>
          </a:p>
          <a:p>
            <a:endParaRPr lang="en-CA" dirty="0"/>
          </a:p>
        </p:txBody>
      </p:sp>
    </p:spTree>
    <p:extLst>
      <p:ext uri="{BB962C8B-B14F-4D97-AF65-F5344CB8AC3E}">
        <p14:creationId xmlns:p14="http://schemas.microsoft.com/office/powerpoint/2010/main" val="1796575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14401"/>
            <a:ext cx="8229600" cy="4525963"/>
          </a:xfrm>
        </p:spPr>
        <p:txBody>
          <a:bodyPr vert="horz" lIns="91440" tIns="45720" rIns="91440" bIns="45720" rtlCol="0" anchor="t">
            <a:noAutofit/>
          </a:bodyPr>
          <a:lstStyle/>
          <a:p>
            <a:pPr lvl="0"/>
            <a:r>
              <a:rPr lang="en-GB" sz="3600" dirty="0"/>
              <a:t>Petroleum and natural gas is used for:</a:t>
            </a:r>
            <a:endParaRPr lang="en-US" sz="3600">
              <a:cs typeface="Calibri"/>
            </a:endParaRPr>
          </a:p>
          <a:p>
            <a:pPr lvl="1"/>
            <a:r>
              <a:rPr lang="en-GB" sz="3600" dirty="0"/>
              <a:t>Fuel for transportation (gasoline, diesel, jet fuel)</a:t>
            </a:r>
            <a:endParaRPr lang="en-US" sz="3600">
              <a:cs typeface="Calibri"/>
            </a:endParaRPr>
          </a:p>
          <a:p>
            <a:pPr lvl="1"/>
            <a:r>
              <a:rPr lang="en-GB" sz="3600" dirty="0"/>
              <a:t>Heating (kerosene, fuel oil, natural gas)</a:t>
            </a:r>
            <a:endParaRPr lang="en-US" sz="3600">
              <a:cs typeface="Calibri"/>
            </a:endParaRPr>
          </a:p>
          <a:p>
            <a:pPr lvl="1"/>
            <a:r>
              <a:rPr lang="en-GB" sz="3600" dirty="0"/>
              <a:t>Asphalt</a:t>
            </a:r>
            <a:endParaRPr lang="en-US" sz="3600">
              <a:cs typeface="Calibri"/>
            </a:endParaRPr>
          </a:p>
          <a:p>
            <a:pPr lvl="1"/>
            <a:r>
              <a:rPr lang="en-GB" sz="3600" dirty="0"/>
              <a:t>Raw material for plastics, fertilizers, dyes and medicines</a:t>
            </a:r>
            <a:endParaRPr lang="en-US" sz="3600" dirty="0"/>
          </a:p>
        </p:txBody>
      </p:sp>
    </p:spTree>
    <p:extLst>
      <p:ext uri="{BB962C8B-B14F-4D97-AF65-F5344CB8AC3E}">
        <p14:creationId xmlns:p14="http://schemas.microsoft.com/office/powerpoint/2010/main" val="290736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Tar Sands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lvl="0"/>
            <a:r>
              <a:rPr lang="en-GB" sz="3600" dirty="0"/>
              <a:t>Consist of sand deposits with pore spaces filled with bitumen (“tar”)</a:t>
            </a:r>
            <a:endParaRPr lang="en-US" sz="3600">
              <a:cs typeface="Calibri"/>
            </a:endParaRPr>
          </a:p>
          <a:p>
            <a:pPr lvl="0"/>
            <a:r>
              <a:rPr lang="en-GB" sz="3600" dirty="0"/>
              <a:t>Bitumen is a dried residue of petroleum</a:t>
            </a:r>
            <a:endParaRPr lang="en-US" sz="3600" dirty="0"/>
          </a:p>
        </p:txBody>
      </p:sp>
      <p:pic>
        <p:nvPicPr>
          <p:cNvPr id="4" name="Picture 3" descr="Unknown-10"/>
          <p:cNvPicPr>
            <a:picLocks noChangeAspect="1"/>
          </p:cNvPicPr>
          <p:nvPr/>
        </p:nvPicPr>
        <p:blipFill>
          <a:blip r:embed="rId2"/>
          <a:stretch>
            <a:fillRect/>
          </a:stretch>
        </p:blipFill>
        <p:spPr>
          <a:xfrm>
            <a:off x="5791200" y="3546210"/>
            <a:ext cx="4038600" cy="2702191"/>
          </a:xfrm>
          <a:prstGeom prst="rect">
            <a:avLst/>
          </a:prstGeom>
        </p:spPr>
      </p:pic>
    </p:spTree>
    <p:extLst>
      <p:ext uri="{BB962C8B-B14F-4D97-AF65-F5344CB8AC3E}">
        <p14:creationId xmlns:p14="http://schemas.microsoft.com/office/powerpoint/2010/main" val="28768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Tar Sands</a:t>
            </a:r>
            <a:endParaRPr lang="en-US" dirty="0"/>
          </a:p>
        </p:txBody>
      </p:sp>
      <p:sp>
        <p:nvSpPr>
          <p:cNvPr id="3" name="Content Placeholder 2"/>
          <p:cNvSpPr>
            <a:spLocks noGrp="1"/>
          </p:cNvSpPr>
          <p:nvPr>
            <p:ph idx="1"/>
          </p:nvPr>
        </p:nvSpPr>
        <p:spPr>
          <a:xfrm>
            <a:off x="370936" y="1600201"/>
            <a:ext cx="6113858" cy="4525963"/>
          </a:xfrm>
        </p:spPr>
        <p:txBody>
          <a:bodyPr vert="horz" lIns="91440" tIns="45720" rIns="91440" bIns="45720" rtlCol="0" anchor="t">
            <a:normAutofit/>
          </a:bodyPr>
          <a:lstStyle/>
          <a:p>
            <a:pPr lvl="0"/>
            <a:r>
              <a:rPr lang="en-GB" sz="3200" dirty="0"/>
              <a:t>Only recently been utilized, as new technologies and higher oil prices make it economic to extract.</a:t>
            </a:r>
            <a:endParaRPr lang="en-US" sz="3200">
              <a:cs typeface="Calibri"/>
            </a:endParaRPr>
          </a:p>
          <a:p>
            <a:r>
              <a:rPr lang="en-GB" sz="3200" dirty="0"/>
              <a:t>Large deposits found in the Athabasca region (in northern Alberta).  </a:t>
            </a:r>
            <a:endParaRPr lang="en-US" dirty="0"/>
          </a:p>
        </p:txBody>
      </p:sp>
      <p:pic>
        <p:nvPicPr>
          <p:cNvPr id="4" name="Picture 3" descr="Unknown-11"/>
          <p:cNvPicPr>
            <a:picLocks noChangeAspect="1"/>
          </p:cNvPicPr>
          <p:nvPr/>
        </p:nvPicPr>
        <p:blipFill>
          <a:blip r:embed="rId2"/>
          <a:stretch>
            <a:fillRect/>
          </a:stretch>
        </p:blipFill>
        <p:spPr>
          <a:xfrm>
            <a:off x="6476887" y="873462"/>
            <a:ext cx="4941706" cy="5877272"/>
          </a:xfrm>
          <a:prstGeom prst="rect">
            <a:avLst/>
          </a:prstGeom>
        </p:spPr>
      </p:pic>
    </p:spTree>
    <p:extLst>
      <p:ext uri="{BB962C8B-B14F-4D97-AF65-F5344CB8AC3E}">
        <p14:creationId xmlns:p14="http://schemas.microsoft.com/office/powerpoint/2010/main" val="75287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Uranium</a:t>
            </a:r>
            <a:br>
              <a:rPr lang="en-US" dirty="0"/>
            </a:br>
            <a:endParaRPr lang="en-US" dirty="0"/>
          </a:p>
        </p:txBody>
      </p:sp>
      <p:sp>
        <p:nvSpPr>
          <p:cNvPr id="3" name="Content Placeholder 2"/>
          <p:cNvSpPr>
            <a:spLocks noGrp="1"/>
          </p:cNvSpPr>
          <p:nvPr>
            <p:ph idx="1"/>
          </p:nvPr>
        </p:nvSpPr>
        <p:spPr>
          <a:xfrm>
            <a:off x="1046672" y="1656586"/>
            <a:ext cx="9077864" cy="5087804"/>
          </a:xfrm>
        </p:spPr>
        <p:txBody>
          <a:bodyPr>
            <a:normAutofit/>
          </a:bodyPr>
          <a:lstStyle/>
          <a:p>
            <a:pPr lvl="0"/>
            <a:r>
              <a:rPr lang="en-GB" sz="3600" dirty="0"/>
              <a:t>not a fossil fuel, but non-renewable</a:t>
            </a:r>
            <a:endParaRPr lang="en-US" sz="3600" dirty="0"/>
          </a:p>
          <a:p>
            <a:pPr lvl="0"/>
            <a:r>
              <a:rPr lang="en-GB" sz="3600" dirty="0"/>
              <a:t>used in nuclear reactors to generate electricity</a:t>
            </a:r>
            <a:endParaRPr lang="en-US" sz="3600" dirty="0"/>
          </a:p>
          <a:p>
            <a:pPr lvl="0"/>
            <a:r>
              <a:rPr lang="en-GB" sz="3600" dirty="0"/>
              <a:t>fission creates nuclear waste which must be stored away from living things for millions of years.</a:t>
            </a:r>
            <a:endParaRPr lang="en-US" sz="3600" dirty="0"/>
          </a:p>
        </p:txBody>
      </p:sp>
      <p:pic>
        <p:nvPicPr>
          <p:cNvPr id="4" name="Picture 3" descr="Unknown-12"/>
          <p:cNvPicPr>
            <a:picLocks noChangeAspect="1"/>
          </p:cNvPicPr>
          <p:nvPr/>
        </p:nvPicPr>
        <p:blipFill>
          <a:blip r:embed="rId2"/>
          <a:stretch>
            <a:fillRect/>
          </a:stretch>
        </p:blipFill>
        <p:spPr>
          <a:xfrm>
            <a:off x="6096001" y="4059922"/>
            <a:ext cx="5301673" cy="2489200"/>
          </a:xfrm>
          <a:prstGeom prst="rect">
            <a:avLst/>
          </a:prstGeom>
        </p:spPr>
      </p:pic>
    </p:spTree>
    <p:extLst>
      <p:ext uri="{BB962C8B-B14F-4D97-AF65-F5344CB8AC3E}">
        <p14:creationId xmlns:p14="http://schemas.microsoft.com/office/powerpoint/2010/main" val="52171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C798-3A15-4BF0-ADF3-D4FE31FE78E3}"/>
              </a:ext>
            </a:extLst>
          </p:cNvPr>
          <p:cNvSpPr>
            <a:spLocks noGrp="1"/>
          </p:cNvSpPr>
          <p:nvPr>
            <p:ph type="title"/>
          </p:nvPr>
        </p:nvSpPr>
        <p:spPr/>
        <p:txBody>
          <a:bodyPr/>
          <a:lstStyle/>
          <a:p>
            <a:r>
              <a:rPr lang="en-CA" dirty="0"/>
              <a:t>Mining</a:t>
            </a:r>
          </a:p>
        </p:txBody>
      </p:sp>
      <p:sp>
        <p:nvSpPr>
          <p:cNvPr id="3" name="Content Placeholder 2">
            <a:extLst>
              <a:ext uri="{FF2B5EF4-FFF2-40B4-BE49-F238E27FC236}">
                <a16:creationId xmlns:a16="http://schemas.microsoft.com/office/drawing/2014/main" id="{54C95D8C-77D8-4235-BBBF-15DF4C1217EF}"/>
              </a:ext>
            </a:extLst>
          </p:cNvPr>
          <p:cNvSpPr>
            <a:spLocks noGrp="1"/>
          </p:cNvSpPr>
          <p:nvPr>
            <p:ph idx="1"/>
          </p:nvPr>
        </p:nvSpPr>
        <p:spPr/>
        <p:txBody>
          <a:bodyPr/>
          <a:lstStyle/>
          <a:p>
            <a:r>
              <a:rPr lang="en-CA" b="1" dirty="0"/>
              <a:t>Mining -</a:t>
            </a:r>
            <a:r>
              <a:rPr lang="en-CA" dirty="0"/>
              <a:t> process of extracting useful minerals from the surface of the Earth, including the seas. </a:t>
            </a:r>
          </a:p>
          <a:p>
            <a:r>
              <a:rPr lang="en-CA" b="1" dirty="0"/>
              <a:t>Surface Mining </a:t>
            </a:r>
            <a:r>
              <a:rPr lang="en-CA" dirty="0"/>
              <a:t>- when resource is near surface.  </a:t>
            </a:r>
            <a:r>
              <a:rPr lang="en-CA" dirty="0" err="1"/>
              <a:t>Eg.</a:t>
            </a:r>
            <a:r>
              <a:rPr lang="en-CA" dirty="0"/>
              <a:t> Quarries and Open Pit Mines</a:t>
            </a:r>
          </a:p>
          <a:p>
            <a:endParaRPr lang="en-CA" dirty="0"/>
          </a:p>
          <a:p>
            <a:r>
              <a:rPr lang="en-CA" b="1" dirty="0"/>
              <a:t>Sub-surface Mining </a:t>
            </a:r>
            <a:r>
              <a:rPr lang="en-CA" dirty="0"/>
              <a:t>– under ground mines, wells</a:t>
            </a:r>
          </a:p>
        </p:txBody>
      </p:sp>
    </p:spTree>
    <p:extLst>
      <p:ext uri="{BB962C8B-B14F-4D97-AF65-F5344CB8AC3E}">
        <p14:creationId xmlns:p14="http://schemas.microsoft.com/office/powerpoint/2010/main" val="1361899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MINES</a:t>
            </a:r>
          </a:p>
        </p:txBody>
      </p:sp>
      <p:sp>
        <p:nvSpPr>
          <p:cNvPr id="3" name="Content Placeholder 2"/>
          <p:cNvSpPr>
            <a:spLocks noGrp="1"/>
          </p:cNvSpPr>
          <p:nvPr>
            <p:ph idx="1"/>
          </p:nvPr>
        </p:nvSpPr>
        <p:spPr/>
        <p:txBody>
          <a:bodyPr/>
          <a:lstStyle/>
          <a:p>
            <a:pPr>
              <a:buNone/>
            </a:pPr>
            <a:r>
              <a:rPr lang="en-US" dirty="0"/>
              <a:t>Open Pit Mines, Quarries, Strip Mines, Mountain top removal</a:t>
            </a:r>
          </a:p>
        </p:txBody>
      </p:sp>
      <p:pic>
        <p:nvPicPr>
          <p:cNvPr id="4" name="Picture 3" descr="Unknown-13"/>
          <p:cNvPicPr>
            <a:picLocks noChangeAspect="1"/>
          </p:cNvPicPr>
          <p:nvPr/>
        </p:nvPicPr>
        <p:blipFill>
          <a:blip r:embed="rId2"/>
          <a:stretch>
            <a:fillRect/>
          </a:stretch>
        </p:blipFill>
        <p:spPr>
          <a:xfrm>
            <a:off x="6769683" y="3413126"/>
            <a:ext cx="3782671" cy="2833353"/>
          </a:xfrm>
          <a:prstGeom prst="rect">
            <a:avLst/>
          </a:prstGeom>
        </p:spPr>
      </p:pic>
      <p:pic>
        <p:nvPicPr>
          <p:cNvPr id="6" name="Picture 5" descr="Unknown-14">
            <a:extLst>
              <a:ext uri="{FF2B5EF4-FFF2-40B4-BE49-F238E27FC236}">
                <a16:creationId xmlns:a16="http://schemas.microsoft.com/office/drawing/2014/main" id="{E7C04A34-069C-4BF6-88C9-E3212F9059C6}"/>
              </a:ext>
            </a:extLst>
          </p:cNvPr>
          <p:cNvPicPr>
            <a:picLocks noChangeAspect="1"/>
          </p:cNvPicPr>
          <p:nvPr/>
        </p:nvPicPr>
        <p:blipFill>
          <a:blip r:embed="rId3"/>
          <a:stretch>
            <a:fillRect/>
          </a:stretch>
        </p:blipFill>
        <p:spPr>
          <a:xfrm>
            <a:off x="1611086" y="3413125"/>
            <a:ext cx="5170714" cy="2895600"/>
          </a:xfrm>
          <a:prstGeom prst="rect">
            <a:avLst/>
          </a:prstGeom>
        </p:spPr>
      </p:pic>
    </p:spTree>
    <p:extLst>
      <p:ext uri="{BB962C8B-B14F-4D97-AF65-F5344CB8AC3E}">
        <p14:creationId xmlns:p14="http://schemas.microsoft.com/office/powerpoint/2010/main" val="279260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Fossil Fuels</a:t>
            </a:r>
          </a:p>
        </p:txBody>
      </p:sp>
      <p:sp>
        <p:nvSpPr>
          <p:cNvPr id="3" name="Content Placeholder 2"/>
          <p:cNvSpPr>
            <a:spLocks noGrp="1"/>
          </p:cNvSpPr>
          <p:nvPr>
            <p:ph idx="1"/>
          </p:nvPr>
        </p:nvSpPr>
        <p:spPr>
          <a:xfrm>
            <a:off x="1711372" y="1700809"/>
            <a:ext cx="8229600" cy="4525963"/>
          </a:xfrm>
        </p:spPr>
        <p:txBody>
          <a:bodyPr>
            <a:normAutofit/>
          </a:bodyPr>
          <a:lstStyle/>
          <a:p>
            <a:pPr lvl="0"/>
            <a:r>
              <a:rPr lang="en-GB" dirty="0"/>
              <a:t>Fossil fuels are compounds of carbon and Hydrogen, called hydrocarbons</a:t>
            </a:r>
          </a:p>
          <a:p>
            <a:pPr lvl="0"/>
            <a:endParaRPr lang="en-GB" dirty="0"/>
          </a:p>
          <a:p>
            <a:pPr lvl="0"/>
            <a:r>
              <a:rPr lang="en-GB" dirty="0"/>
              <a:t>Formed from remains of plants and animals that thrived long ago.</a:t>
            </a:r>
            <a:endParaRPr lang="en-US" dirty="0"/>
          </a:p>
          <a:p>
            <a:pPr lvl="0">
              <a:buNone/>
            </a:pPr>
            <a:endParaRPr lang="en-US" dirty="0"/>
          </a:p>
          <a:p>
            <a:r>
              <a:rPr lang="en-CA" sz="1800" dirty="0">
                <a:hlinkClick r:id="rId2"/>
              </a:rPr>
              <a:t>https://www.youtube.com/watch?v=zaXBVYr9Ij0</a:t>
            </a:r>
            <a:endParaRPr lang="en-CA" sz="1800" dirty="0"/>
          </a:p>
          <a:p>
            <a:pPr lvl="0"/>
            <a:endParaRPr lang="en-US" dirty="0"/>
          </a:p>
          <a:p>
            <a:pPr>
              <a:buNone/>
            </a:pPr>
            <a:endParaRPr lang="en-US" dirty="0"/>
          </a:p>
        </p:txBody>
      </p:sp>
      <p:pic>
        <p:nvPicPr>
          <p:cNvPr id="4" name="Picture 2" descr="Structure of methane">
            <a:extLst>
              <a:ext uri="{FF2B5EF4-FFF2-40B4-BE49-F238E27FC236}">
                <a16:creationId xmlns:a16="http://schemas.microsoft.com/office/drawing/2014/main" id="{B6A04A57-B64D-40F4-BC58-57751F11B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896" y="3910959"/>
            <a:ext cx="2662904" cy="269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07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8686800" cy="1143000"/>
          </a:xfrm>
        </p:spPr>
        <p:txBody>
          <a:bodyPr>
            <a:normAutofit fontScale="90000"/>
          </a:bodyPr>
          <a:lstStyle/>
          <a:p>
            <a:r>
              <a:rPr lang="en-US" dirty="0"/>
              <a:t>Surface Mining: Open-pit or Strip Mines</a:t>
            </a:r>
          </a:p>
        </p:txBody>
      </p:sp>
      <p:sp>
        <p:nvSpPr>
          <p:cNvPr id="3" name="Content Placeholder 2"/>
          <p:cNvSpPr>
            <a:spLocks noGrp="1"/>
          </p:cNvSpPr>
          <p:nvPr>
            <p:ph idx="1"/>
          </p:nvPr>
        </p:nvSpPr>
        <p:spPr>
          <a:xfrm>
            <a:off x="1981200" y="1600201"/>
            <a:ext cx="8229600" cy="4525963"/>
          </a:xfrm>
        </p:spPr>
        <p:txBody>
          <a:bodyPr>
            <a:normAutofit/>
          </a:bodyPr>
          <a:lstStyle/>
          <a:p>
            <a:r>
              <a:rPr lang="en-CA" dirty="0"/>
              <a:t>Underground Mines</a:t>
            </a:r>
          </a:p>
          <a:p>
            <a:r>
              <a:rPr lang="en-CA" dirty="0"/>
              <a:t>Surface Mines</a:t>
            </a:r>
          </a:p>
        </p:txBody>
      </p:sp>
      <p:pic>
        <p:nvPicPr>
          <p:cNvPr id="1026" name="Picture 2" descr="Image result for surface mining">
            <a:extLst>
              <a:ext uri="{FF2B5EF4-FFF2-40B4-BE49-F238E27FC236}">
                <a16:creationId xmlns:a16="http://schemas.microsoft.com/office/drawing/2014/main" id="{D2900E39-18D7-4FA9-9260-82E4EFA08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730696"/>
            <a:ext cx="333375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urface mining coal">
            <a:extLst>
              <a:ext uri="{FF2B5EF4-FFF2-40B4-BE49-F238E27FC236}">
                <a16:creationId xmlns:a16="http://schemas.microsoft.com/office/drawing/2014/main" id="{4421F494-5B86-4273-BA34-78262488001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13541"/>
          <a:stretch/>
        </p:blipFill>
        <p:spPr bwMode="auto">
          <a:xfrm>
            <a:off x="1981200" y="1600201"/>
            <a:ext cx="7905750"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732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80B3-1704-458C-B8DF-ED1E27244BC5}"/>
              </a:ext>
            </a:extLst>
          </p:cNvPr>
          <p:cNvSpPr>
            <a:spLocks noGrp="1"/>
          </p:cNvSpPr>
          <p:nvPr>
            <p:ph type="title"/>
          </p:nvPr>
        </p:nvSpPr>
        <p:spPr>
          <a:xfrm>
            <a:off x="1981200" y="274638"/>
            <a:ext cx="8229600" cy="1143000"/>
          </a:xfrm>
        </p:spPr>
        <p:txBody>
          <a:bodyPr/>
          <a:lstStyle/>
          <a:p>
            <a:r>
              <a:rPr lang="en-CA"/>
              <a:t>OVERBURNDEN</a:t>
            </a:r>
            <a:endParaRPr lang="en-CA" dirty="0"/>
          </a:p>
        </p:txBody>
      </p:sp>
      <p:sp>
        <p:nvSpPr>
          <p:cNvPr id="3" name="Content Placeholder 2">
            <a:extLst>
              <a:ext uri="{FF2B5EF4-FFF2-40B4-BE49-F238E27FC236}">
                <a16:creationId xmlns:a16="http://schemas.microsoft.com/office/drawing/2014/main" id="{6F829A0D-5ADB-4F2B-B572-846DC6686086}"/>
              </a:ext>
            </a:extLst>
          </p:cNvPr>
          <p:cNvSpPr>
            <a:spLocks noGrp="1"/>
          </p:cNvSpPr>
          <p:nvPr>
            <p:ph idx="1"/>
          </p:nvPr>
        </p:nvSpPr>
        <p:spPr>
          <a:xfrm>
            <a:off x="1981200" y="1600201"/>
            <a:ext cx="8229600" cy="4525963"/>
          </a:xfrm>
        </p:spPr>
        <p:txBody>
          <a:bodyPr/>
          <a:lstStyle/>
          <a:p>
            <a:r>
              <a:rPr lang="en-CA"/>
              <a:t>Surface mining requires removal of huge amounts of </a:t>
            </a:r>
            <a:r>
              <a:rPr lang="en-CA" b="1"/>
              <a:t>overburden.</a:t>
            </a:r>
          </a:p>
          <a:p>
            <a:r>
              <a:rPr lang="en-CA"/>
              <a:t>overburden is the rock, soil, and ecosystem that lies above the resource to be mined. </a:t>
            </a:r>
          </a:p>
          <a:p>
            <a:endParaRPr lang="en-CA" dirty="0"/>
          </a:p>
        </p:txBody>
      </p:sp>
      <p:pic>
        <p:nvPicPr>
          <p:cNvPr id="1026" name="Picture 2" descr="Image result for overburden image">
            <a:extLst>
              <a:ext uri="{FF2B5EF4-FFF2-40B4-BE49-F238E27FC236}">
                <a16:creationId xmlns:a16="http://schemas.microsoft.com/office/drawing/2014/main" id="{B9491B99-4A01-4489-96F8-7A2ED5890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793" y="3854450"/>
            <a:ext cx="9144000" cy="272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364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UNDERGROUND MINES</a:t>
            </a:r>
          </a:p>
        </p:txBody>
      </p:sp>
      <p:sp>
        <p:nvSpPr>
          <p:cNvPr id="3" name="Content Placeholder 2"/>
          <p:cNvSpPr>
            <a:spLocks noGrp="1"/>
          </p:cNvSpPr>
          <p:nvPr>
            <p:ph idx="1"/>
          </p:nvPr>
        </p:nvSpPr>
        <p:spPr/>
        <p:txBody>
          <a:bodyPr/>
          <a:lstStyle/>
          <a:p>
            <a:pPr>
              <a:buNone/>
            </a:pPr>
            <a:endParaRPr lang="en-US" dirty="0"/>
          </a:p>
        </p:txBody>
      </p:sp>
      <p:pic>
        <p:nvPicPr>
          <p:cNvPr id="4" name="Picture 3" descr="images-2.png"/>
          <p:cNvPicPr>
            <a:picLocks noChangeAspect="1"/>
          </p:cNvPicPr>
          <p:nvPr/>
        </p:nvPicPr>
        <p:blipFill>
          <a:blip r:embed="rId2"/>
          <a:stretch>
            <a:fillRect/>
          </a:stretch>
        </p:blipFill>
        <p:spPr>
          <a:xfrm>
            <a:off x="2057400" y="1750014"/>
            <a:ext cx="4330700" cy="3173643"/>
          </a:xfrm>
          <a:prstGeom prst="rect">
            <a:avLst/>
          </a:prstGeom>
        </p:spPr>
      </p:pic>
      <p:pic>
        <p:nvPicPr>
          <p:cNvPr id="5" name="Picture 4" descr="Unknown-15"/>
          <p:cNvPicPr>
            <a:picLocks noChangeAspect="1"/>
          </p:cNvPicPr>
          <p:nvPr/>
        </p:nvPicPr>
        <p:blipFill>
          <a:blip r:embed="rId3"/>
          <a:stretch>
            <a:fillRect/>
          </a:stretch>
        </p:blipFill>
        <p:spPr>
          <a:xfrm>
            <a:off x="6494488" y="2438400"/>
            <a:ext cx="3792512" cy="2514600"/>
          </a:xfrm>
          <a:prstGeom prst="rect">
            <a:avLst/>
          </a:prstGeom>
        </p:spPr>
      </p:pic>
    </p:spTree>
    <p:extLst>
      <p:ext uri="{BB962C8B-B14F-4D97-AF65-F5344CB8AC3E}">
        <p14:creationId xmlns:p14="http://schemas.microsoft.com/office/powerpoint/2010/main" val="362643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UNDERGROUND MINES</a:t>
            </a:r>
          </a:p>
        </p:txBody>
      </p:sp>
      <p:sp>
        <p:nvSpPr>
          <p:cNvPr id="3" name="Content Placeholder 2"/>
          <p:cNvSpPr>
            <a:spLocks noGrp="1"/>
          </p:cNvSpPr>
          <p:nvPr>
            <p:ph idx="1"/>
          </p:nvPr>
        </p:nvSpPr>
        <p:spPr/>
        <p:txBody>
          <a:bodyPr/>
          <a:lstStyle/>
          <a:p>
            <a:pPr>
              <a:buNone/>
            </a:pPr>
            <a:r>
              <a:rPr lang="en-US" dirty="0"/>
              <a:t>Wells: Ore is a liquid or gas and is pumped out of the ground</a:t>
            </a:r>
          </a:p>
        </p:txBody>
      </p:sp>
      <p:pic>
        <p:nvPicPr>
          <p:cNvPr id="4" name="Picture 3" descr="images-3.png"/>
          <p:cNvPicPr>
            <a:picLocks noChangeAspect="1"/>
          </p:cNvPicPr>
          <p:nvPr/>
        </p:nvPicPr>
        <p:blipFill>
          <a:blip r:embed="rId2"/>
          <a:stretch>
            <a:fillRect/>
          </a:stretch>
        </p:blipFill>
        <p:spPr>
          <a:xfrm>
            <a:off x="5105400" y="2667000"/>
            <a:ext cx="4781251" cy="3459163"/>
          </a:xfrm>
          <a:prstGeom prst="rect">
            <a:avLst/>
          </a:prstGeom>
        </p:spPr>
      </p:pic>
    </p:spTree>
    <p:extLst>
      <p:ext uri="{BB962C8B-B14F-4D97-AF65-F5344CB8AC3E}">
        <p14:creationId xmlns:p14="http://schemas.microsoft.com/office/powerpoint/2010/main" val="877048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096D-C432-43CF-9E06-726051BE9E82}"/>
              </a:ext>
            </a:extLst>
          </p:cNvPr>
          <p:cNvSpPr>
            <a:spLocks noGrp="1"/>
          </p:cNvSpPr>
          <p:nvPr>
            <p:ph type="title"/>
          </p:nvPr>
        </p:nvSpPr>
        <p:spPr/>
        <p:txBody>
          <a:bodyPr/>
          <a:lstStyle/>
          <a:p>
            <a:r>
              <a:rPr lang="en-CA" dirty="0"/>
              <a:t>Reclamation</a:t>
            </a:r>
          </a:p>
        </p:txBody>
      </p:sp>
      <p:sp>
        <p:nvSpPr>
          <p:cNvPr id="5" name="Content Placeholder 4">
            <a:extLst>
              <a:ext uri="{FF2B5EF4-FFF2-40B4-BE49-F238E27FC236}">
                <a16:creationId xmlns:a16="http://schemas.microsoft.com/office/drawing/2014/main" id="{9CD0DC8A-BAF9-494F-9C2F-FE80D259BFB5}"/>
              </a:ext>
            </a:extLst>
          </p:cNvPr>
          <p:cNvSpPr>
            <a:spLocks noGrp="1"/>
          </p:cNvSpPr>
          <p:nvPr>
            <p:ph idx="1"/>
          </p:nvPr>
        </p:nvSpPr>
        <p:spPr/>
        <p:txBody>
          <a:bodyPr/>
          <a:lstStyle/>
          <a:p>
            <a:r>
              <a:rPr lang="en-CA" dirty="0"/>
              <a:t>Process of restoring land that has been mined to a natural or economically usable state. </a:t>
            </a:r>
          </a:p>
          <a:p>
            <a:endParaRPr lang="en-CA" dirty="0"/>
          </a:p>
        </p:txBody>
      </p:sp>
      <p:pic>
        <p:nvPicPr>
          <p:cNvPr id="3076" name="Picture 4" descr="Image result for land reclamation from mining definition">
            <a:extLst>
              <a:ext uri="{FF2B5EF4-FFF2-40B4-BE49-F238E27FC236}">
                <a16:creationId xmlns:a16="http://schemas.microsoft.com/office/drawing/2014/main" id="{8C6314E1-5E2D-4C6D-9CD6-FB626951F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60751"/>
            <a:ext cx="914400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786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096D-C432-43CF-9E06-726051BE9E82}"/>
              </a:ext>
            </a:extLst>
          </p:cNvPr>
          <p:cNvSpPr>
            <a:spLocks noGrp="1"/>
          </p:cNvSpPr>
          <p:nvPr>
            <p:ph type="title"/>
          </p:nvPr>
        </p:nvSpPr>
        <p:spPr/>
        <p:txBody>
          <a:bodyPr/>
          <a:lstStyle/>
          <a:p>
            <a:r>
              <a:rPr lang="en-CA" dirty="0"/>
              <a:t>Reclamation</a:t>
            </a:r>
          </a:p>
        </p:txBody>
      </p:sp>
      <p:pic>
        <p:nvPicPr>
          <p:cNvPr id="3074" name="Picture 2" descr="Status of land affected by oil sands">
            <a:extLst>
              <a:ext uri="{FF2B5EF4-FFF2-40B4-BE49-F238E27FC236}">
                <a16:creationId xmlns:a16="http://schemas.microsoft.com/office/drawing/2014/main" id="{54032F7F-D18D-4E01-9B3B-6AD94EAD95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0926" y="1391191"/>
            <a:ext cx="9559416" cy="57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554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1491-F180-4F09-A566-7003C272034F}"/>
              </a:ext>
            </a:extLst>
          </p:cNvPr>
          <p:cNvSpPr>
            <a:spLocks noGrp="1"/>
          </p:cNvSpPr>
          <p:nvPr>
            <p:ph type="title"/>
          </p:nvPr>
        </p:nvSpPr>
        <p:spPr/>
        <p:txBody>
          <a:bodyPr>
            <a:normAutofit/>
          </a:bodyPr>
          <a:lstStyle/>
          <a:p>
            <a:r>
              <a:rPr lang="en-CA" dirty="0"/>
              <a:t>What are the issues surrounding Mining? </a:t>
            </a:r>
          </a:p>
        </p:txBody>
      </p:sp>
      <p:sp>
        <p:nvSpPr>
          <p:cNvPr id="3" name="Content Placeholder 2">
            <a:extLst>
              <a:ext uri="{FF2B5EF4-FFF2-40B4-BE49-F238E27FC236}">
                <a16:creationId xmlns:a16="http://schemas.microsoft.com/office/drawing/2014/main" id="{53444260-CD9A-4F0F-8334-BF9D9A2FC92D}"/>
              </a:ext>
            </a:extLst>
          </p:cNvPr>
          <p:cNvSpPr>
            <a:spLocks noGrp="1"/>
          </p:cNvSpPr>
          <p:nvPr>
            <p:ph idx="1"/>
          </p:nvPr>
        </p:nvSpPr>
        <p:spPr/>
        <p:txBody>
          <a:bodyPr/>
          <a:lstStyle/>
          <a:p>
            <a:pPr marL="0" indent="0">
              <a:buNone/>
            </a:pPr>
            <a:r>
              <a:rPr lang="en-CA" dirty="0"/>
              <a:t>Pollution – air, ground, water</a:t>
            </a:r>
          </a:p>
          <a:p>
            <a:pPr marL="0" indent="0">
              <a:buNone/>
            </a:pPr>
            <a:r>
              <a:rPr lang="en-CA" dirty="0"/>
              <a:t>Acid Rain</a:t>
            </a:r>
          </a:p>
          <a:p>
            <a:pPr marL="0" indent="0">
              <a:buNone/>
            </a:pPr>
            <a:r>
              <a:rPr lang="en-CA" dirty="0"/>
              <a:t>Toxic Waste</a:t>
            </a:r>
          </a:p>
          <a:p>
            <a:pPr marL="0" indent="0">
              <a:buNone/>
            </a:pPr>
            <a:r>
              <a:rPr lang="en-CA" dirty="0"/>
              <a:t>Nuclear Waste</a:t>
            </a:r>
          </a:p>
          <a:p>
            <a:pPr marL="0" indent="0">
              <a:buNone/>
            </a:pPr>
            <a:r>
              <a:rPr lang="en-CA" dirty="0"/>
              <a:t>Land formations</a:t>
            </a:r>
          </a:p>
          <a:p>
            <a:pPr marL="0" indent="0">
              <a:buNone/>
            </a:pPr>
            <a:r>
              <a:rPr lang="en-CA" dirty="0"/>
              <a:t>Conservation</a:t>
            </a:r>
          </a:p>
        </p:txBody>
      </p:sp>
    </p:spTree>
    <p:extLst>
      <p:ext uri="{BB962C8B-B14F-4D97-AF65-F5344CB8AC3E}">
        <p14:creationId xmlns:p14="http://schemas.microsoft.com/office/powerpoint/2010/main" val="934482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856A-535C-45C0-88BA-73309D3A5A6E}"/>
              </a:ext>
            </a:extLst>
          </p:cNvPr>
          <p:cNvSpPr>
            <a:spLocks noGrp="1"/>
          </p:cNvSpPr>
          <p:nvPr>
            <p:ph type="title"/>
          </p:nvPr>
        </p:nvSpPr>
        <p:spPr/>
        <p:txBody>
          <a:bodyPr/>
          <a:lstStyle/>
          <a:p>
            <a:r>
              <a:rPr lang="en-CA" dirty="0"/>
              <a:t>Tailings Ponds</a:t>
            </a:r>
          </a:p>
        </p:txBody>
      </p:sp>
      <p:sp>
        <p:nvSpPr>
          <p:cNvPr id="5" name="Content Placeholder 4">
            <a:extLst>
              <a:ext uri="{FF2B5EF4-FFF2-40B4-BE49-F238E27FC236}">
                <a16:creationId xmlns:a16="http://schemas.microsoft.com/office/drawing/2014/main" id="{9AA6656A-6F8C-4060-A2F2-756D005297AE}"/>
              </a:ext>
            </a:extLst>
          </p:cNvPr>
          <p:cNvSpPr>
            <a:spLocks noGrp="1"/>
          </p:cNvSpPr>
          <p:nvPr>
            <p:ph idx="1"/>
          </p:nvPr>
        </p:nvSpPr>
        <p:spPr>
          <a:xfrm>
            <a:off x="1950806" y="5519737"/>
            <a:ext cx="8229600" cy="1142999"/>
          </a:xfrm>
        </p:spPr>
        <p:txBody>
          <a:bodyPr>
            <a:normAutofit fontScale="70000" lnSpcReduction="20000"/>
          </a:bodyPr>
          <a:lstStyle/>
          <a:p>
            <a:r>
              <a:rPr lang="en-CA"/>
              <a:t>Studies have suggested the ponds leak water containing tailings from oilsands production into the Athabasca River.</a:t>
            </a:r>
          </a:p>
          <a:p>
            <a:r>
              <a:rPr lang="en-CA"/>
              <a:t>The ponds are estimated to hold 1.3 trillion litres of contaminated water.</a:t>
            </a:r>
          </a:p>
        </p:txBody>
      </p:sp>
      <p:pic>
        <p:nvPicPr>
          <p:cNvPr id="2052" name="Picture 4" descr="Image result for tailings pond image alberta">
            <a:extLst>
              <a:ext uri="{FF2B5EF4-FFF2-40B4-BE49-F238E27FC236}">
                <a16:creationId xmlns:a16="http://schemas.microsoft.com/office/drawing/2014/main" id="{D9578E46-D04D-4537-9952-77BE97DC3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338264"/>
            <a:ext cx="742950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260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Miner’s health</a:t>
            </a:r>
          </a:p>
        </p:txBody>
      </p:sp>
      <p:sp>
        <p:nvSpPr>
          <p:cNvPr id="3" name="Content Placeholder 2"/>
          <p:cNvSpPr>
            <a:spLocks noGrp="1"/>
          </p:cNvSpPr>
          <p:nvPr>
            <p:ph idx="1"/>
          </p:nvPr>
        </p:nvSpPr>
        <p:spPr/>
        <p:txBody>
          <a:bodyPr>
            <a:normAutofit/>
          </a:bodyPr>
          <a:lstStyle/>
          <a:p>
            <a:r>
              <a:rPr lang="en-US" sz="4800" dirty="0"/>
              <a:t>Coal miners have suffered a number of respiratory health impacts such as silicosis and black lung (pneumoconiosis)</a:t>
            </a:r>
          </a:p>
        </p:txBody>
      </p:sp>
    </p:spTree>
    <p:extLst>
      <p:ext uri="{BB962C8B-B14F-4D97-AF65-F5344CB8AC3E}">
        <p14:creationId xmlns:p14="http://schemas.microsoft.com/office/powerpoint/2010/main" val="2474477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canary in the coal mine</a:t>
            </a:r>
          </a:p>
        </p:txBody>
      </p:sp>
      <p:pic>
        <p:nvPicPr>
          <p:cNvPr id="4" name="Content Placeholder 3"/>
          <p:cNvPicPr>
            <a:picLocks noGrp="1" noChangeAspect="1"/>
          </p:cNvPicPr>
          <p:nvPr>
            <p:ph idx="1"/>
          </p:nvPr>
        </p:nvPicPr>
        <p:blipFill>
          <a:blip r:embed="rId2"/>
          <a:srcRect t="10629" b="10629"/>
          <a:stretch>
            <a:fillRect/>
          </a:stretch>
        </p:blipFill>
        <p:spPr/>
      </p:pic>
    </p:spTree>
    <p:extLst>
      <p:ext uri="{BB962C8B-B14F-4D97-AF65-F5344CB8AC3E}">
        <p14:creationId xmlns:p14="http://schemas.microsoft.com/office/powerpoint/2010/main" val="127223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want Fossil Fuels</a:t>
            </a:r>
          </a:p>
        </p:txBody>
      </p:sp>
      <p:sp>
        <p:nvSpPr>
          <p:cNvPr id="3" name="Content Placeholder 2"/>
          <p:cNvSpPr>
            <a:spLocks noGrp="1"/>
          </p:cNvSpPr>
          <p:nvPr>
            <p:ph idx="1"/>
          </p:nvPr>
        </p:nvSpPr>
        <p:spPr/>
        <p:txBody>
          <a:bodyPr>
            <a:normAutofit/>
          </a:bodyPr>
          <a:lstStyle/>
          <a:p>
            <a:r>
              <a:rPr lang="en-CA" dirty="0"/>
              <a:t>The solar energy stored in fossil fuels is a rich source of energy. </a:t>
            </a:r>
          </a:p>
          <a:p>
            <a:r>
              <a:rPr lang="en-CA" dirty="0"/>
              <a:t>But because they take so long to form, they are non-renewable.</a:t>
            </a:r>
          </a:p>
          <a:p>
            <a:endParaRPr lang="en-CA" dirty="0"/>
          </a:p>
          <a:p>
            <a:r>
              <a:rPr lang="en-CA" dirty="0">
                <a:hlinkClick r:id="rId2"/>
              </a:rPr>
              <a:t>https://youtu.be/_8VqWKZIPrM</a:t>
            </a:r>
            <a:endParaRPr lang="en-CA" dirty="0"/>
          </a:p>
          <a:p>
            <a:pPr>
              <a:buNone/>
            </a:pPr>
            <a:endParaRPr lang="en-US" dirty="0"/>
          </a:p>
        </p:txBody>
      </p:sp>
      <p:pic>
        <p:nvPicPr>
          <p:cNvPr id="4" name="Picture 2" descr="Structure of methane">
            <a:extLst>
              <a:ext uri="{FF2B5EF4-FFF2-40B4-BE49-F238E27FC236}">
                <a16:creationId xmlns:a16="http://schemas.microsoft.com/office/drawing/2014/main" id="{B6A04A57-B64D-40F4-BC58-57751F11B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096" y="3856861"/>
            <a:ext cx="2662904" cy="269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65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14BF-4459-4AF1-BA7D-1D73BBEC2C22}"/>
              </a:ext>
            </a:extLst>
          </p:cNvPr>
          <p:cNvSpPr>
            <a:spLocks noGrp="1"/>
          </p:cNvSpPr>
          <p:nvPr>
            <p:ph type="title"/>
          </p:nvPr>
        </p:nvSpPr>
        <p:spPr/>
        <p:txBody>
          <a:bodyPr/>
          <a:lstStyle/>
          <a:p>
            <a:r>
              <a:rPr lang="en-CA" dirty="0"/>
              <a:t>Coal</a:t>
            </a:r>
          </a:p>
        </p:txBody>
      </p:sp>
      <p:sp>
        <p:nvSpPr>
          <p:cNvPr id="3" name="Content Placeholder 2">
            <a:extLst>
              <a:ext uri="{FF2B5EF4-FFF2-40B4-BE49-F238E27FC236}">
                <a16:creationId xmlns:a16="http://schemas.microsoft.com/office/drawing/2014/main" id="{4DE4251C-E40B-4808-8A60-DC6FA43B6EAE}"/>
              </a:ext>
            </a:extLst>
          </p:cNvPr>
          <p:cNvSpPr>
            <a:spLocks noGrp="1"/>
          </p:cNvSpPr>
          <p:nvPr>
            <p:ph idx="1"/>
          </p:nvPr>
        </p:nvSpPr>
        <p:spPr/>
        <p:txBody>
          <a:bodyPr/>
          <a:lstStyle/>
          <a:p>
            <a:r>
              <a:rPr lang="en-US" dirty="0"/>
              <a:t>Coal 101 https://www.youtube.com/watch?v=iN6LvH_4Q3g</a:t>
            </a:r>
          </a:p>
          <a:p>
            <a:pPr marL="0" indent="0">
              <a:buNone/>
            </a:pPr>
            <a:endParaRPr lang="en-CA" dirty="0"/>
          </a:p>
        </p:txBody>
      </p:sp>
    </p:spTree>
    <p:extLst>
      <p:ext uri="{BB962C8B-B14F-4D97-AF65-F5344CB8AC3E}">
        <p14:creationId xmlns:p14="http://schemas.microsoft.com/office/powerpoint/2010/main" val="246295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Coal</a:t>
            </a:r>
          </a:p>
        </p:txBody>
      </p:sp>
      <p:sp>
        <p:nvSpPr>
          <p:cNvPr id="3" name="Content Placeholder 2"/>
          <p:cNvSpPr>
            <a:spLocks noGrp="1"/>
          </p:cNvSpPr>
          <p:nvPr>
            <p:ph idx="1"/>
          </p:nvPr>
        </p:nvSpPr>
        <p:spPr>
          <a:xfrm>
            <a:off x="2438400" y="1371600"/>
            <a:ext cx="7848600" cy="5486400"/>
          </a:xfrm>
        </p:spPr>
        <p:txBody>
          <a:bodyPr>
            <a:normAutofit/>
          </a:bodyPr>
          <a:lstStyle/>
          <a:p>
            <a:pPr lvl="0"/>
            <a:r>
              <a:rPr lang="en-GB" dirty="0"/>
              <a:t>Organic sedimentary rock formed from plant material buried in swamp water</a:t>
            </a:r>
            <a:endParaRPr lang="en-US" dirty="0"/>
          </a:p>
          <a:p>
            <a:pPr>
              <a:spcAft>
                <a:spcPts val="1200"/>
              </a:spcAft>
            </a:pPr>
            <a:r>
              <a:rPr lang="en-GB" dirty="0"/>
              <a:t>Solid, mostly carbon – hydrogen and oxygen get driven away over time</a:t>
            </a:r>
            <a:endParaRPr lang="en-GB" sz="3200" dirty="0"/>
          </a:p>
          <a:p>
            <a:pPr lvl="7"/>
            <a:r>
              <a:rPr lang="en-GB" sz="3200" dirty="0"/>
              <a:t>Coal is used to:</a:t>
            </a:r>
            <a:endParaRPr lang="en-US" sz="3200" dirty="0"/>
          </a:p>
          <a:p>
            <a:pPr lvl="8">
              <a:buFontTx/>
              <a:buChar char="-"/>
            </a:pPr>
            <a:r>
              <a:rPr lang="en-GB" sz="2800" dirty="0"/>
              <a:t>generate electricity</a:t>
            </a:r>
            <a:endParaRPr lang="en-US" sz="2800" dirty="0"/>
          </a:p>
          <a:p>
            <a:pPr lvl="8">
              <a:buFontTx/>
              <a:buChar char="-"/>
            </a:pPr>
            <a:r>
              <a:rPr lang="en-GB" sz="2800" dirty="0"/>
              <a:t>make steel</a:t>
            </a:r>
            <a:endParaRPr lang="en-US" sz="2800" dirty="0"/>
          </a:p>
          <a:p>
            <a:pPr lvl="8">
              <a:buNone/>
            </a:pPr>
            <a:r>
              <a:rPr lang="en-GB" sz="2800" dirty="0"/>
              <a:t>- supply raw material for </a:t>
            </a:r>
          </a:p>
          <a:p>
            <a:pPr lvl="8">
              <a:buNone/>
            </a:pPr>
            <a:r>
              <a:rPr lang="en-GB" sz="2800" dirty="0"/>
              <a:t>	chemicals</a:t>
            </a:r>
            <a:endParaRPr lang="en-US" sz="2800" dirty="0"/>
          </a:p>
          <a:p>
            <a:pPr>
              <a:buNone/>
            </a:pPr>
            <a:endParaRPr lang="en-US" dirty="0"/>
          </a:p>
        </p:txBody>
      </p:sp>
      <p:pic>
        <p:nvPicPr>
          <p:cNvPr id="4" name="Picture 3" descr="images-10.jpeg"/>
          <p:cNvPicPr>
            <a:picLocks noChangeAspect="1"/>
          </p:cNvPicPr>
          <p:nvPr/>
        </p:nvPicPr>
        <p:blipFill>
          <a:blip r:embed="rId2"/>
          <a:stretch>
            <a:fillRect/>
          </a:stretch>
        </p:blipFill>
        <p:spPr>
          <a:xfrm>
            <a:off x="1793598" y="3581401"/>
            <a:ext cx="3921402" cy="2682239"/>
          </a:xfrm>
          <a:prstGeom prst="rect">
            <a:avLst/>
          </a:prstGeom>
        </p:spPr>
      </p:pic>
    </p:spTree>
    <p:extLst>
      <p:ext uri="{BB962C8B-B14F-4D97-AF65-F5344CB8AC3E}">
        <p14:creationId xmlns:p14="http://schemas.microsoft.com/office/powerpoint/2010/main" val="371897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dirty="0"/>
              <a:t>Types of Coal</a:t>
            </a:r>
          </a:p>
        </p:txBody>
      </p:sp>
      <p:sp>
        <p:nvSpPr>
          <p:cNvPr id="3" name="Content Placeholder 2"/>
          <p:cNvSpPr>
            <a:spLocks noGrp="1"/>
          </p:cNvSpPr>
          <p:nvPr>
            <p:ph idx="1"/>
          </p:nvPr>
        </p:nvSpPr>
        <p:spPr>
          <a:xfrm>
            <a:off x="1981200" y="1143000"/>
            <a:ext cx="8229600" cy="3657600"/>
          </a:xfrm>
        </p:spPr>
        <p:txBody>
          <a:bodyPr>
            <a:normAutofit/>
          </a:bodyPr>
          <a:lstStyle/>
          <a:p>
            <a:pPr>
              <a:spcAft>
                <a:spcPts val="1200"/>
              </a:spcAft>
              <a:buNone/>
            </a:pPr>
            <a:r>
              <a:rPr lang="en-GB" dirty="0"/>
              <a:t>Peat</a:t>
            </a:r>
            <a:r>
              <a:rPr lang="en-US" dirty="0"/>
              <a:t> - </a:t>
            </a:r>
            <a:r>
              <a:rPr lang="en-GB" dirty="0"/>
              <a:t>Compressed mass of plant remains</a:t>
            </a:r>
            <a:endParaRPr lang="en-US" dirty="0"/>
          </a:p>
          <a:p>
            <a:pPr>
              <a:spcAft>
                <a:spcPts val="1200"/>
              </a:spcAft>
              <a:buNone/>
            </a:pPr>
            <a:r>
              <a:rPr lang="en-GB" dirty="0"/>
              <a:t>Lignite</a:t>
            </a:r>
            <a:r>
              <a:rPr lang="en-US" dirty="0"/>
              <a:t> - </a:t>
            </a:r>
            <a:r>
              <a:rPr lang="en-GB" dirty="0"/>
              <a:t>Compressed and aged peat (soft, brown coal)</a:t>
            </a:r>
            <a:endParaRPr lang="en-US" dirty="0"/>
          </a:p>
          <a:p>
            <a:pPr>
              <a:spcAft>
                <a:spcPts val="1200"/>
              </a:spcAft>
              <a:buNone/>
            </a:pPr>
            <a:r>
              <a:rPr lang="en-GB" dirty="0"/>
              <a:t>Bituminous coal</a:t>
            </a:r>
            <a:r>
              <a:rPr lang="en-US" dirty="0"/>
              <a:t> - </a:t>
            </a:r>
            <a:r>
              <a:rPr lang="en-GB" dirty="0"/>
              <a:t>Soft coal (approx. 85% carbon); takes millions of years to form</a:t>
            </a:r>
          </a:p>
          <a:p>
            <a:pPr>
              <a:spcAft>
                <a:spcPts val="1200"/>
              </a:spcAft>
              <a:buNone/>
            </a:pPr>
            <a:r>
              <a:rPr lang="en-GB" dirty="0"/>
              <a:t>Anthracite</a:t>
            </a:r>
            <a:r>
              <a:rPr lang="en-US" dirty="0"/>
              <a:t> - </a:t>
            </a:r>
            <a:r>
              <a:rPr lang="en-GB" dirty="0"/>
              <a:t>Hard coal (90-95% carbon); formed by regional metamorphism</a:t>
            </a:r>
            <a:endParaRPr lang="en-US" dirty="0"/>
          </a:p>
          <a:p>
            <a:pPr>
              <a:buNone/>
            </a:pPr>
            <a:endParaRPr lang="en-US" dirty="0"/>
          </a:p>
        </p:txBody>
      </p:sp>
      <p:pic>
        <p:nvPicPr>
          <p:cNvPr id="6" name="Picture 5" descr="Untitled.png"/>
          <p:cNvPicPr>
            <a:picLocks noChangeAspect="1"/>
          </p:cNvPicPr>
          <p:nvPr/>
        </p:nvPicPr>
        <p:blipFill>
          <a:blip r:embed="rId2"/>
          <a:stretch>
            <a:fillRect/>
          </a:stretch>
        </p:blipFill>
        <p:spPr>
          <a:xfrm>
            <a:off x="5943600" y="4191000"/>
            <a:ext cx="4578096" cy="2444496"/>
          </a:xfrm>
          <a:prstGeom prst="rect">
            <a:avLst/>
          </a:prstGeom>
        </p:spPr>
      </p:pic>
      <p:pic>
        <p:nvPicPr>
          <p:cNvPr id="7" name="Picture 6" descr="peatcoal.gif"/>
          <p:cNvPicPr>
            <a:picLocks noChangeAspect="1"/>
          </p:cNvPicPr>
          <p:nvPr/>
        </p:nvPicPr>
        <p:blipFill>
          <a:blip r:embed="rId3"/>
          <a:stretch>
            <a:fillRect/>
          </a:stretch>
        </p:blipFill>
        <p:spPr>
          <a:xfrm>
            <a:off x="2362200" y="4737100"/>
            <a:ext cx="3282950" cy="1756591"/>
          </a:xfrm>
          <a:prstGeom prst="rect">
            <a:avLst/>
          </a:prstGeom>
        </p:spPr>
      </p:pic>
    </p:spTree>
    <p:extLst>
      <p:ext uri="{BB962C8B-B14F-4D97-AF65-F5344CB8AC3E}">
        <p14:creationId xmlns:p14="http://schemas.microsoft.com/office/powerpoint/2010/main" val="426086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9DC4-E55E-44AD-B0A8-CA8526D2E94D}"/>
              </a:ext>
            </a:extLst>
          </p:cNvPr>
          <p:cNvSpPr>
            <a:spLocks noGrp="1"/>
          </p:cNvSpPr>
          <p:nvPr>
            <p:ph type="title"/>
          </p:nvPr>
        </p:nvSpPr>
        <p:spPr/>
        <p:txBody>
          <a:bodyPr/>
          <a:lstStyle/>
          <a:p>
            <a:endParaRPr lang="en-CA" dirty="0"/>
          </a:p>
        </p:txBody>
      </p:sp>
      <p:pic>
        <p:nvPicPr>
          <p:cNvPr id="4" name="Picture 2" descr="Image result for types of coal percentage of carbon">
            <a:extLst>
              <a:ext uri="{FF2B5EF4-FFF2-40B4-BE49-F238E27FC236}">
                <a16:creationId xmlns:a16="http://schemas.microsoft.com/office/drawing/2014/main" id="{B819591D-53D6-421D-AD85-47F12560FD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74638"/>
            <a:ext cx="9031582" cy="606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96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5CAA-D968-4D97-8E1C-19CF8C2B48BD}"/>
              </a:ext>
            </a:extLst>
          </p:cNvPr>
          <p:cNvSpPr>
            <a:spLocks noGrp="1"/>
          </p:cNvSpPr>
          <p:nvPr>
            <p:ph type="title"/>
          </p:nvPr>
        </p:nvSpPr>
        <p:spPr/>
        <p:txBody>
          <a:bodyPr/>
          <a:lstStyle/>
          <a:p>
            <a:endParaRPr lang="en-CA"/>
          </a:p>
        </p:txBody>
      </p:sp>
      <p:pic>
        <p:nvPicPr>
          <p:cNvPr id="3074" name="Picture 2" descr="Image result for types of coal percentage of carbon">
            <a:extLst>
              <a:ext uri="{FF2B5EF4-FFF2-40B4-BE49-F238E27FC236}">
                <a16:creationId xmlns:a16="http://schemas.microsoft.com/office/drawing/2014/main" id="{EC2FF889-F79C-4991-BB65-36BC588660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0285" y="-81670"/>
            <a:ext cx="9351431" cy="70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608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787</Words>
  <Application>Microsoft Office PowerPoint</Application>
  <PresentationFormat>Widescreen</PresentationFormat>
  <Paragraphs>119</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FOSSIL FUELS</vt:lpstr>
      <vt:lpstr>Fossil Fuels</vt:lpstr>
      <vt:lpstr>Fossil Fuels</vt:lpstr>
      <vt:lpstr>Why do we want Fossil Fuels</vt:lpstr>
      <vt:lpstr>Coal</vt:lpstr>
      <vt:lpstr>Coal</vt:lpstr>
      <vt:lpstr>Types of Coal</vt:lpstr>
      <vt:lpstr>PowerPoint Presentation</vt:lpstr>
      <vt:lpstr>PowerPoint Presentation</vt:lpstr>
      <vt:lpstr>Why do we mine coal?</vt:lpstr>
      <vt:lpstr>Petroleum and Natural Gas</vt:lpstr>
      <vt:lpstr>Oil (Petroleum or Crude)</vt:lpstr>
      <vt:lpstr>Types of Oil</vt:lpstr>
      <vt:lpstr>Why do we extract Oil?</vt:lpstr>
      <vt:lpstr>PowerPoint Presentation</vt:lpstr>
      <vt:lpstr>PowerPoint Presentation</vt:lpstr>
      <vt:lpstr>PowerPoint Presentation</vt:lpstr>
      <vt:lpstr>What problems are associated with Oil?</vt:lpstr>
      <vt:lpstr>Oil Sands 101: Bitumen</vt:lpstr>
      <vt:lpstr>Largest reservoirs of Bitumen</vt:lpstr>
      <vt:lpstr>What problems are associated with oil sands?</vt:lpstr>
      <vt:lpstr>H2Oil Animation: Oil Sands animation</vt:lpstr>
      <vt:lpstr>Natural Gas 101</vt:lpstr>
      <vt:lpstr>PowerPoint Presentation</vt:lpstr>
      <vt:lpstr>Tar Sands</vt:lpstr>
      <vt:lpstr>Tar Sands</vt:lpstr>
      <vt:lpstr>Uranium </vt:lpstr>
      <vt:lpstr>Mining</vt:lpstr>
      <vt:lpstr>SURFACE MINES</vt:lpstr>
      <vt:lpstr>Surface Mining: Open-pit or Strip Mines</vt:lpstr>
      <vt:lpstr>OVERBURNDEN</vt:lpstr>
      <vt:lpstr>UNDERGROUND MINES</vt:lpstr>
      <vt:lpstr>UNDERGROUND MINES</vt:lpstr>
      <vt:lpstr>Reclamation</vt:lpstr>
      <vt:lpstr>Reclamation</vt:lpstr>
      <vt:lpstr>What are the issues surrounding Mining? </vt:lpstr>
      <vt:lpstr>Tailings Ponds</vt:lpstr>
      <vt:lpstr>Miner’s health</vt:lpstr>
      <vt:lpstr>The canary in the coal mine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 FUELS</dc:title>
  <dc:creator>Tammy Wilson</dc:creator>
  <cp:lastModifiedBy>Tammy Wilson</cp:lastModifiedBy>
  <cp:revision>39</cp:revision>
  <dcterms:created xsi:type="dcterms:W3CDTF">2018-10-19T22:33:46Z</dcterms:created>
  <dcterms:modified xsi:type="dcterms:W3CDTF">2018-11-09T19:54:10Z</dcterms:modified>
</cp:coreProperties>
</file>