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0" r:id="rId2"/>
    <p:sldId id="258" r:id="rId3"/>
    <p:sldId id="291" r:id="rId4"/>
    <p:sldId id="286" r:id="rId5"/>
    <p:sldId id="328" r:id="rId6"/>
    <p:sldId id="329" r:id="rId7"/>
    <p:sldId id="349" r:id="rId8"/>
    <p:sldId id="330" r:id="rId9"/>
    <p:sldId id="331" r:id="rId10"/>
    <p:sldId id="332" r:id="rId11"/>
    <p:sldId id="292" r:id="rId12"/>
    <p:sldId id="344" r:id="rId13"/>
    <p:sldId id="342" r:id="rId14"/>
    <p:sldId id="347" r:id="rId15"/>
    <p:sldId id="343" r:id="rId16"/>
    <p:sldId id="293" r:id="rId17"/>
    <p:sldId id="339" r:id="rId18"/>
    <p:sldId id="294" r:id="rId19"/>
    <p:sldId id="296" r:id="rId20"/>
    <p:sldId id="338" r:id="rId21"/>
    <p:sldId id="333" r:id="rId22"/>
    <p:sldId id="34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36" autoAdjust="0"/>
    <p:restoredTop sz="94660"/>
  </p:normalViewPr>
  <p:slideViewPr>
    <p:cSldViewPr snapToGrid="0">
      <p:cViewPr varScale="1">
        <p:scale>
          <a:sx n="28" d="100"/>
          <a:sy n="28" d="100"/>
        </p:scale>
        <p:origin x="5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BA28E6E8-3676-437A-938A-0FD900203CC5}"/>
    <pc:docChg chg="modSld">
      <pc:chgData name="Tammy Wilson" userId="0392548a-554d-41ce-90db-a9cc305eb12d" providerId="ADAL" clId="{BA28E6E8-3676-437A-938A-0FD900203CC5}" dt="2023-11-27T20:19:53.977" v="21" actId="20577"/>
      <pc:docMkLst>
        <pc:docMk/>
      </pc:docMkLst>
      <pc:sldChg chg="modSp mod">
        <pc:chgData name="Tammy Wilson" userId="0392548a-554d-41ce-90db-a9cc305eb12d" providerId="ADAL" clId="{BA28E6E8-3676-437A-938A-0FD900203CC5}" dt="2023-11-27T20:16:40.751" v="3" actId="20577"/>
        <pc:sldMkLst>
          <pc:docMk/>
          <pc:sldMk cId="2157655500" sldId="286"/>
        </pc:sldMkLst>
        <pc:spChg chg="mod">
          <ac:chgData name="Tammy Wilson" userId="0392548a-554d-41ce-90db-a9cc305eb12d" providerId="ADAL" clId="{BA28E6E8-3676-437A-938A-0FD900203CC5}" dt="2023-11-27T20:16:40.751" v="3" actId="20577"/>
          <ac:spMkLst>
            <pc:docMk/>
            <pc:sldMk cId="2157655500" sldId="286"/>
            <ac:spMk id="3" creationId="{00000000-0000-0000-0000-000000000000}"/>
          </ac:spMkLst>
        </pc:spChg>
      </pc:sldChg>
      <pc:sldChg chg="modSp mod">
        <pc:chgData name="Tammy Wilson" userId="0392548a-554d-41ce-90db-a9cc305eb12d" providerId="ADAL" clId="{BA28E6E8-3676-437A-938A-0FD900203CC5}" dt="2023-11-27T20:17:35.056" v="4" actId="207"/>
        <pc:sldMkLst>
          <pc:docMk/>
          <pc:sldMk cId="4014260503" sldId="329"/>
        </pc:sldMkLst>
        <pc:spChg chg="mod">
          <ac:chgData name="Tammy Wilson" userId="0392548a-554d-41ce-90db-a9cc305eb12d" providerId="ADAL" clId="{BA28E6E8-3676-437A-938A-0FD900203CC5}" dt="2023-11-27T20:17:35.056" v="4" actId="207"/>
          <ac:spMkLst>
            <pc:docMk/>
            <pc:sldMk cId="4014260503" sldId="329"/>
            <ac:spMk id="3" creationId="{00000000-0000-0000-0000-000000000000}"/>
          </ac:spMkLst>
        </pc:spChg>
      </pc:sldChg>
      <pc:sldChg chg="modSp mod">
        <pc:chgData name="Tammy Wilson" userId="0392548a-554d-41ce-90db-a9cc305eb12d" providerId="ADAL" clId="{BA28E6E8-3676-437A-938A-0FD900203CC5}" dt="2023-11-27T20:19:53.977" v="21" actId="20577"/>
        <pc:sldMkLst>
          <pc:docMk/>
          <pc:sldMk cId="3476270654" sldId="338"/>
        </pc:sldMkLst>
        <pc:spChg chg="mod">
          <ac:chgData name="Tammy Wilson" userId="0392548a-554d-41ce-90db-a9cc305eb12d" providerId="ADAL" clId="{BA28E6E8-3676-437A-938A-0FD900203CC5}" dt="2023-11-27T20:19:53.977" v="21" actId="20577"/>
          <ac:spMkLst>
            <pc:docMk/>
            <pc:sldMk cId="3476270654" sldId="338"/>
            <ac:spMk id="3" creationId="{FB91ADB8-7C5A-4865-A798-14D55381A211}"/>
          </ac:spMkLst>
        </pc:spChg>
      </pc:sldChg>
    </pc:docChg>
  </pc:docChgLst>
  <pc:docChgLst>
    <pc:chgData name="Tammy Wilson" userId="0392548a-554d-41ce-90db-a9cc305eb12d" providerId="ADAL" clId="{55F4946B-CF84-43C9-9351-940AC32BA78A}"/>
    <pc:docChg chg="undo custSel addSld delSld modSld">
      <pc:chgData name="Tammy Wilson" userId="0392548a-554d-41ce-90db-a9cc305eb12d" providerId="ADAL" clId="{55F4946B-CF84-43C9-9351-940AC32BA78A}" dt="2023-11-05T18:25:51.013" v="316" actId="207"/>
      <pc:docMkLst>
        <pc:docMk/>
      </pc:docMkLst>
      <pc:sldChg chg="modSp mod">
        <pc:chgData name="Tammy Wilson" userId="0392548a-554d-41ce-90db-a9cc305eb12d" providerId="ADAL" clId="{55F4946B-CF84-43C9-9351-940AC32BA78A}" dt="2023-11-05T18:13:14.853" v="102" actId="14100"/>
        <pc:sldMkLst>
          <pc:docMk/>
          <pc:sldMk cId="2153785365" sldId="258"/>
        </pc:sldMkLst>
        <pc:spChg chg="mod">
          <ac:chgData name="Tammy Wilson" userId="0392548a-554d-41ce-90db-a9cc305eb12d" providerId="ADAL" clId="{55F4946B-CF84-43C9-9351-940AC32BA78A}" dt="2023-11-05T18:13:14.853" v="102" actId="14100"/>
          <ac:spMkLst>
            <pc:docMk/>
            <pc:sldMk cId="2153785365" sldId="258"/>
            <ac:spMk id="3" creationId="{00000000-0000-0000-0000-000000000000}"/>
          </ac:spMkLst>
        </pc:spChg>
      </pc:sldChg>
      <pc:sldChg chg="modSp mod modNotesTx">
        <pc:chgData name="Tammy Wilson" userId="0392548a-554d-41ce-90db-a9cc305eb12d" providerId="ADAL" clId="{55F4946B-CF84-43C9-9351-940AC32BA78A}" dt="2023-11-05T18:12:39.801" v="97" actId="20577"/>
        <pc:sldMkLst>
          <pc:docMk/>
          <pc:sldMk cId="931140075" sldId="291"/>
        </pc:sldMkLst>
        <pc:spChg chg="mod">
          <ac:chgData name="Tammy Wilson" userId="0392548a-554d-41ce-90db-a9cc305eb12d" providerId="ADAL" clId="{55F4946B-CF84-43C9-9351-940AC32BA78A}" dt="2023-11-05T18:12:39.801" v="97" actId="20577"/>
          <ac:spMkLst>
            <pc:docMk/>
            <pc:sldMk cId="931140075" sldId="291"/>
            <ac:spMk id="3" creationId="{00000000-0000-0000-0000-000000000000}"/>
          </ac:spMkLst>
        </pc:spChg>
        <pc:picChg chg="mod">
          <ac:chgData name="Tammy Wilson" userId="0392548a-554d-41ce-90db-a9cc305eb12d" providerId="ADAL" clId="{55F4946B-CF84-43C9-9351-940AC32BA78A}" dt="2023-11-05T18:12:36.348" v="96" actId="1076"/>
          <ac:picMkLst>
            <pc:docMk/>
            <pc:sldMk cId="931140075" sldId="291"/>
            <ac:picMk id="1026" creationId="{F9A71B42-AB02-4FC7-B6D1-8F51794FD75B}"/>
          </ac:picMkLst>
        </pc:picChg>
      </pc:sldChg>
      <pc:sldChg chg="modSp mod">
        <pc:chgData name="Tammy Wilson" userId="0392548a-554d-41ce-90db-a9cc305eb12d" providerId="ADAL" clId="{55F4946B-CF84-43C9-9351-940AC32BA78A}" dt="2023-11-05T18:23:55.276" v="295" actId="207"/>
        <pc:sldMkLst>
          <pc:docMk/>
          <pc:sldMk cId="1555357450" sldId="292"/>
        </pc:sldMkLst>
        <pc:spChg chg="mod">
          <ac:chgData name="Tammy Wilson" userId="0392548a-554d-41ce-90db-a9cc305eb12d" providerId="ADAL" clId="{55F4946B-CF84-43C9-9351-940AC32BA78A}" dt="2023-11-05T18:23:55.276" v="295" actId="207"/>
          <ac:spMkLst>
            <pc:docMk/>
            <pc:sldMk cId="1555357450" sldId="292"/>
            <ac:spMk id="3" creationId="{00000000-0000-0000-0000-000000000000}"/>
          </ac:spMkLst>
        </pc:spChg>
      </pc:sldChg>
      <pc:sldChg chg="addSp delSp modSp mod setBg">
        <pc:chgData name="Tammy Wilson" userId="0392548a-554d-41ce-90db-a9cc305eb12d" providerId="ADAL" clId="{55F4946B-CF84-43C9-9351-940AC32BA78A}" dt="2023-11-05T18:15:39.026" v="173" actId="14100"/>
        <pc:sldMkLst>
          <pc:docMk/>
          <pc:sldMk cId="2344681473" sldId="328"/>
        </pc:sldMkLst>
        <pc:spChg chg="mod">
          <ac:chgData name="Tammy Wilson" userId="0392548a-554d-41ce-90db-a9cc305eb12d" providerId="ADAL" clId="{55F4946B-CF84-43C9-9351-940AC32BA78A}" dt="2023-11-05T18:15:26.684" v="167" actId="26606"/>
          <ac:spMkLst>
            <pc:docMk/>
            <pc:sldMk cId="2344681473" sldId="328"/>
            <ac:spMk id="2" creationId="{00000000-0000-0000-0000-000000000000}"/>
          </ac:spMkLst>
        </pc:spChg>
        <pc:spChg chg="mod">
          <ac:chgData name="Tammy Wilson" userId="0392548a-554d-41ce-90db-a9cc305eb12d" providerId="ADAL" clId="{55F4946B-CF84-43C9-9351-940AC32BA78A}" dt="2023-11-05T18:15:35.657" v="171" actId="20577"/>
          <ac:spMkLst>
            <pc:docMk/>
            <pc:sldMk cId="2344681473" sldId="328"/>
            <ac:spMk id="3" creationId="{00000000-0000-0000-0000-000000000000}"/>
          </ac:spMkLst>
        </pc:spChg>
        <pc:spChg chg="add del">
          <ac:chgData name="Tammy Wilson" userId="0392548a-554d-41ce-90db-a9cc305eb12d" providerId="ADAL" clId="{55F4946B-CF84-43C9-9351-940AC32BA78A}" dt="2023-11-05T18:15:26.684" v="167" actId="26606"/>
          <ac:spMkLst>
            <pc:docMk/>
            <pc:sldMk cId="2344681473" sldId="328"/>
            <ac:spMk id="1031" creationId="{C0763A76-9F1C-4FC5-82B7-DD475DA461B2}"/>
          </ac:spMkLst>
        </pc:spChg>
        <pc:spChg chg="add del">
          <ac:chgData name="Tammy Wilson" userId="0392548a-554d-41ce-90db-a9cc305eb12d" providerId="ADAL" clId="{55F4946B-CF84-43C9-9351-940AC32BA78A}" dt="2023-11-05T18:15:26.684" v="167" actId="26606"/>
          <ac:spMkLst>
            <pc:docMk/>
            <pc:sldMk cId="2344681473" sldId="328"/>
            <ac:spMk id="1033" creationId="{E81BF4F6-F2CF-4984-9D14-D6966D92F99F}"/>
          </ac:spMkLst>
        </pc:spChg>
        <pc:picChg chg="add mod">
          <ac:chgData name="Tammy Wilson" userId="0392548a-554d-41ce-90db-a9cc305eb12d" providerId="ADAL" clId="{55F4946B-CF84-43C9-9351-940AC32BA78A}" dt="2023-11-05T18:15:39.026" v="173" actId="14100"/>
          <ac:picMkLst>
            <pc:docMk/>
            <pc:sldMk cId="2344681473" sldId="328"/>
            <ac:picMk id="1026" creationId="{59E7F48B-F106-8844-B07C-CAB68616C84A}"/>
          </ac:picMkLst>
        </pc:picChg>
      </pc:sldChg>
      <pc:sldChg chg="delSp modSp mod">
        <pc:chgData name="Tammy Wilson" userId="0392548a-554d-41ce-90db-a9cc305eb12d" providerId="ADAL" clId="{55F4946B-CF84-43C9-9351-940AC32BA78A}" dt="2023-11-05T18:19:42.363" v="252" actId="21"/>
        <pc:sldMkLst>
          <pc:docMk/>
          <pc:sldMk cId="4014260503" sldId="329"/>
        </pc:sldMkLst>
        <pc:spChg chg="mod">
          <ac:chgData name="Tammy Wilson" userId="0392548a-554d-41ce-90db-a9cc305eb12d" providerId="ADAL" clId="{55F4946B-CF84-43C9-9351-940AC32BA78A}" dt="2023-11-05T18:19:13.738" v="250" actId="20577"/>
          <ac:spMkLst>
            <pc:docMk/>
            <pc:sldMk cId="4014260503" sldId="329"/>
            <ac:spMk id="3" creationId="{00000000-0000-0000-0000-000000000000}"/>
          </ac:spMkLst>
        </pc:spChg>
        <pc:picChg chg="del mod">
          <ac:chgData name="Tammy Wilson" userId="0392548a-554d-41ce-90db-a9cc305eb12d" providerId="ADAL" clId="{55F4946B-CF84-43C9-9351-940AC32BA78A}" dt="2023-11-05T18:19:42.363" v="252" actId="21"/>
          <ac:picMkLst>
            <pc:docMk/>
            <pc:sldMk cId="4014260503" sldId="329"/>
            <ac:picMk id="4" creationId="{5B67ABC2-14C5-45FF-9F07-F2F69386ADFB}"/>
          </ac:picMkLst>
        </pc:picChg>
      </pc:sldChg>
      <pc:sldChg chg="modSp mod">
        <pc:chgData name="Tammy Wilson" userId="0392548a-554d-41ce-90db-a9cc305eb12d" providerId="ADAL" clId="{55F4946B-CF84-43C9-9351-940AC32BA78A}" dt="2023-11-05T18:08:20.423" v="22" actId="14100"/>
        <pc:sldMkLst>
          <pc:docMk/>
          <pc:sldMk cId="3265476140" sldId="330"/>
        </pc:sldMkLst>
        <pc:graphicFrameChg chg="mod modGraphic">
          <ac:chgData name="Tammy Wilson" userId="0392548a-554d-41ce-90db-a9cc305eb12d" providerId="ADAL" clId="{55F4946B-CF84-43C9-9351-940AC32BA78A}" dt="2023-11-05T18:08:20.423" v="22" actId="14100"/>
          <ac:graphicFrameMkLst>
            <pc:docMk/>
            <pc:sldMk cId="3265476140" sldId="330"/>
            <ac:graphicFrameMk id="4" creationId="{00000000-0000-0000-0000-000000000000}"/>
          </ac:graphicFrameMkLst>
        </pc:graphicFrameChg>
      </pc:sldChg>
      <pc:sldChg chg="modSp mod">
        <pc:chgData name="Tammy Wilson" userId="0392548a-554d-41ce-90db-a9cc305eb12d" providerId="ADAL" clId="{55F4946B-CF84-43C9-9351-940AC32BA78A}" dt="2023-11-05T18:22:13.867" v="267" actId="20577"/>
        <pc:sldMkLst>
          <pc:docMk/>
          <pc:sldMk cId="3489571009" sldId="331"/>
        </pc:sldMkLst>
        <pc:graphicFrameChg chg="mod modGraphic">
          <ac:chgData name="Tammy Wilson" userId="0392548a-554d-41ce-90db-a9cc305eb12d" providerId="ADAL" clId="{55F4946B-CF84-43C9-9351-940AC32BA78A}" dt="2023-11-05T18:22:13.867" v="267" actId="20577"/>
          <ac:graphicFrameMkLst>
            <pc:docMk/>
            <pc:sldMk cId="3489571009" sldId="331"/>
            <ac:graphicFrameMk id="4" creationId="{00000000-0000-0000-0000-000000000000}"/>
          </ac:graphicFrameMkLst>
        </pc:graphicFrameChg>
      </pc:sldChg>
      <pc:sldChg chg="modSp mod">
        <pc:chgData name="Tammy Wilson" userId="0392548a-554d-41ce-90db-a9cc305eb12d" providerId="ADAL" clId="{55F4946B-CF84-43C9-9351-940AC32BA78A}" dt="2023-11-05T18:22:47.482" v="284" actId="20577"/>
        <pc:sldMkLst>
          <pc:docMk/>
          <pc:sldMk cId="2379761267" sldId="332"/>
        </pc:sldMkLst>
        <pc:spChg chg="mod">
          <ac:chgData name="Tammy Wilson" userId="0392548a-554d-41ce-90db-a9cc305eb12d" providerId="ADAL" clId="{55F4946B-CF84-43C9-9351-940AC32BA78A}" dt="2023-11-05T18:22:47.482" v="284" actId="20577"/>
          <ac:spMkLst>
            <pc:docMk/>
            <pc:sldMk cId="2379761267" sldId="332"/>
            <ac:spMk id="3" creationId="{00000000-0000-0000-0000-000000000000}"/>
          </ac:spMkLst>
        </pc:spChg>
      </pc:sldChg>
      <pc:sldChg chg="modSp mod">
        <pc:chgData name="Tammy Wilson" userId="0392548a-554d-41ce-90db-a9cc305eb12d" providerId="ADAL" clId="{55F4946B-CF84-43C9-9351-940AC32BA78A}" dt="2023-11-05T18:25:51.013" v="316" actId="207"/>
        <pc:sldMkLst>
          <pc:docMk/>
          <pc:sldMk cId="3476270654" sldId="338"/>
        </pc:sldMkLst>
        <pc:spChg chg="mod">
          <ac:chgData name="Tammy Wilson" userId="0392548a-554d-41ce-90db-a9cc305eb12d" providerId="ADAL" clId="{55F4946B-CF84-43C9-9351-940AC32BA78A}" dt="2023-11-05T18:25:51.013" v="316" actId="207"/>
          <ac:spMkLst>
            <pc:docMk/>
            <pc:sldMk cId="3476270654" sldId="338"/>
            <ac:spMk id="3" creationId="{FB91ADB8-7C5A-4865-A798-14D55381A211}"/>
          </ac:spMkLst>
        </pc:spChg>
      </pc:sldChg>
      <pc:sldChg chg="modSp mod">
        <pc:chgData name="Tammy Wilson" userId="0392548a-554d-41ce-90db-a9cc305eb12d" providerId="ADAL" clId="{55F4946B-CF84-43C9-9351-940AC32BA78A}" dt="2023-11-05T18:25:28.454" v="315" actId="20577"/>
        <pc:sldMkLst>
          <pc:docMk/>
          <pc:sldMk cId="2428322546" sldId="339"/>
        </pc:sldMkLst>
        <pc:spChg chg="mod">
          <ac:chgData name="Tammy Wilson" userId="0392548a-554d-41ce-90db-a9cc305eb12d" providerId="ADAL" clId="{55F4946B-CF84-43C9-9351-940AC32BA78A}" dt="2023-11-05T18:25:28.454" v="315" actId="20577"/>
          <ac:spMkLst>
            <pc:docMk/>
            <pc:sldMk cId="2428322546" sldId="339"/>
            <ac:spMk id="3" creationId="{00000000-0000-0000-0000-000000000000}"/>
          </ac:spMkLst>
        </pc:spChg>
      </pc:sldChg>
      <pc:sldChg chg="add">
        <pc:chgData name="Tammy Wilson" userId="0392548a-554d-41ce-90db-a9cc305eb12d" providerId="ADAL" clId="{55F4946B-CF84-43C9-9351-940AC32BA78A}" dt="2023-11-05T18:13:05.645" v="101"/>
        <pc:sldMkLst>
          <pc:docMk/>
          <pc:sldMk cId="806917129" sldId="348"/>
        </pc:sldMkLst>
      </pc:sldChg>
      <pc:sldChg chg="add del">
        <pc:chgData name="Tammy Wilson" userId="0392548a-554d-41ce-90db-a9cc305eb12d" providerId="ADAL" clId="{55F4946B-CF84-43C9-9351-940AC32BA78A}" dt="2023-11-05T18:13:03.107" v="100" actId="2696"/>
        <pc:sldMkLst>
          <pc:docMk/>
          <pc:sldMk cId="3551765177" sldId="348"/>
        </pc:sldMkLst>
      </pc:sldChg>
      <pc:sldChg chg="addSp modSp new mod">
        <pc:chgData name="Tammy Wilson" userId="0392548a-554d-41ce-90db-a9cc305eb12d" providerId="ADAL" clId="{55F4946B-CF84-43C9-9351-940AC32BA78A}" dt="2023-11-05T18:19:52.345" v="256" actId="1076"/>
        <pc:sldMkLst>
          <pc:docMk/>
          <pc:sldMk cId="248217643" sldId="349"/>
        </pc:sldMkLst>
        <pc:picChg chg="add mod">
          <ac:chgData name="Tammy Wilson" userId="0392548a-554d-41ce-90db-a9cc305eb12d" providerId="ADAL" clId="{55F4946B-CF84-43C9-9351-940AC32BA78A}" dt="2023-11-05T18:19:52.345" v="256" actId="1076"/>
          <ac:picMkLst>
            <pc:docMk/>
            <pc:sldMk cId="248217643" sldId="349"/>
            <ac:picMk id="2" creationId="{F2D9F559-8C7B-685E-49DC-1F11984147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337CD-AF4C-4D48-AD79-BFABCF8DACAF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FD6FA-E0EA-442C-9192-09C60E6FEB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89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chemistry, the law of definite proportions, sometimes called Proust's law or the law of definite composition, or law of constant composition states that a given chemical </a:t>
            </a:r>
            <a:r>
              <a:rPr lang="en-CA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compound always</a:t>
            </a:r>
            <a:r>
              <a:rPr lang="en-CA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contains its component </a:t>
            </a:r>
            <a:r>
              <a:rPr lang="en-CA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  <a:r>
              <a:rPr lang="en-CA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fixed </a:t>
            </a:r>
            <a:r>
              <a:rPr lang="en-CA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</a:t>
            </a:r>
            <a:r>
              <a:rPr lang="en-CA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9A6D7-A452-4C0F-86E8-9E7F6305DA9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429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Elements that tend to gain electrons are </a:t>
            </a:r>
            <a:r>
              <a:rPr lang="en-US" sz="1200" b="1" u="sng" dirty="0"/>
              <a:t>ATTRACTED</a:t>
            </a:r>
            <a:r>
              <a:rPr lang="en-US" sz="1200" dirty="0"/>
              <a:t> to those that tend to lose electrons</a:t>
            </a:r>
            <a:endParaRPr lang="en-US" sz="1200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FD6FA-E0EA-442C-9192-09C60E6FEB2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074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Recall that atoms are neutral </a:t>
            </a:r>
          </a:p>
          <a:p>
            <a:r>
              <a:rPr lang="en-CA"/>
              <a:t>Elements prefer </a:t>
            </a:r>
          </a:p>
          <a:p>
            <a:r>
              <a:rPr lang="en-CA"/>
              <a:t>Why?</a:t>
            </a:r>
            <a:r>
              <a:rPr lang="en-CA" baseline="0"/>
              <a:t> </a:t>
            </a:r>
            <a:r>
              <a:rPr lang="en-CA" baseline="0" err="1"/>
              <a:t>Bc</a:t>
            </a:r>
            <a:r>
              <a:rPr lang="en-CA" baseline="0"/>
              <a:t> metals tend to lose electrons, non-metals tend to gain</a:t>
            </a:r>
            <a:endParaRPr lang="en-CA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9A6D7-A452-4C0F-86E8-9E7F6305DA9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38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0063-9325-46D8-9348-5DB6718B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DC86E-6366-401F-BF97-50BCC8D40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F82BA-AE63-442F-A57A-A71A88C4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0F54A-243D-47E1-8B3F-E1328C29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03C92-BF99-4F67-AA44-E2C8A343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19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872C-A60C-43DB-A4C9-C8E42F9F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4EE46-5FCB-4A55-B839-79DF851AD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8FB82-4EBE-452B-B8CC-F827EEC9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87DBA-EAAC-476B-B856-628D90EA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5C844-611F-43B6-B6D1-BB56C00F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8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97407-7FE3-48C6-B09F-714FB59EF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4012F-0CC9-46FA-8D1F-E848D8D4E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D47B-8178-4555-824C-D1F11DD7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1CF3-9F98-408C-8A3A-8FB613E1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FCC5-AE37-437B-821B-F8049E40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36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39B9-BC5C-4F23-8BEE-35EAC301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2F2BF-29E5-47AA-AE90-F683BE6C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E6B9B-F1F6-4892-A69A-B212EF71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C7C9F-80CF-4B31-9182-52E8000B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67007-4FA8-4DE8-91AD-060A4E1E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42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EBC6-24B8-401F-84C8-C0C2C8AC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5A2D0-F70C-479F-9F1D-9144E689D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0D94E-31B8-4B3F-9861-4C6F95A1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705CD-3609-4AF8-BCCE-F6FAEA6F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E4B2C-26D8-492C-9E30-5040A3E7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99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328F-F19A-4AEA-8F7C-CD18E86D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D203F-AF14-47CA-A81E-647A5E0C7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EB45B-85BC-4672-82D6-A05A424E8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043B9-4E8F-4A2E-912B-1BFE86BD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9CF96-48FD-477F-B41E-3BBAB6B8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993B-E8D2-4B7E-AFA7-0920D819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05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7BBEA-2EA1-401D-A594-60DBF4EAC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D137A-B772-4185-AF84-FCCCE2D85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26E05-3A61-4202-8796-2BAFA7A1C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0B5F5-0F64-44EE-9965-B1AC89829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70E19-DC65-443D-B7D2-96339E200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7CBAC-5D93-4B72-AFDF-BB7B6BBD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322D1-F302-42C6-88D7-9ECAB18B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0206A-1FFC-4914-8B17-568554B8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74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DD1E-7D00-48A6-B0ED-E4282DFF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A7E04-5604-4E5C-9A23-1CF7EA73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479B8-B514-4F5B-A961-30E2800A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48B47-03AB-49EB-B03C-9D567E8A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62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119EEA-E797-40B1-A4C2-9D6BF8BC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77FBB5-0AEA-4C47-9FC1-0768FF3D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D992C-5437-451E-B072-DECC0A02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480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AB8D-4611-4589-B970-E8459C42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99C-F96E-447D-9CC9-AA99988EE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7FECB-024F-4B9B-8B90-BC837393D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2812E-80E5-4F52-AFD7-3A2F7D9D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42455-77FA-484E-B3F6-B8AFCFC7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91727-AC1A-4D2E-97F3-E78236DD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04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33CF-7E82-4BE1-A3E8-9C51C77C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7F7B0-72F6-4356-9C16-E116C1CE3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0F6F8-9E3E-4390-9291-288E0880F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ECD0F-8DF3-4ED8-828A-FEC59E3E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78C7-1F5D-4A16-9AC9-6C120B779A20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C88D6-28C6-4D38-8547-5BCC5343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E082A-AD85-456B-86E9-F771B5C5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37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963D86-B833-4490-9479-D5638618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4DEFC-1F44-4B45-AB4F-FB739530E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EF727-E749-4D26-BE0D-4B1891EEC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F78C7-1F5D-4A16-9AC9-6C120B779A20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542DC-FD35-4A90-92A3-6A2C0E974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558E8-F498-4042-9CFF-9C0D770B5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01C94-92C2-4555-BDB3-8104D168F6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80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mistry Jokes are fun. . seriously dude i think youve overreacting, 'tts. I keep trying to come up with a unique chemistry pun but all the decent ones argon">
            <a:extLst>
              <a:ext uri="{FF2B5EF4-FFF2-40B4-BE49-F238E27FC236}">
                <a16:creationId xmlns:a16="http://schemas.microsoft.com/office/drawing/2014/main" id="{E503FB77-B2EA-4585-990F-116E8A60D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4" y="0"/>
            <a:ext cx="11248729" cy="673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2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panose="020F0502020204030204" pitchFamily="34" charset="0"/>
              </a:rPr>
              <a:t>ORDER of elements is important!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CA" sz="3600" dirty="0"/>
              <a:t>Always write the </a:t>
            </a:r>
            <a:r>
              <a:rPr lang="en-CA" sz="3600" b="1" u="sng" dirty="0"/>
              <a:t>metal </a:t>
            </a:r>
            <a:r>
              <a:rPr lang="en-CA" sz="3600" dirty="0"/>
              <a:t>first!</a:t>
            </a:r>
          </a:p>
          <a:p>
            <a:r>
              <a:rPr lang="en-CA" sz="3600" dirty="0">
                <a:latin typeface="Calibri" panose="020F0502020204030204" pitchFamily="34" charset="0"/>
              </a:rPr>
              <a:t>NaCl</a:t>
            </a:r>
          </a:p>
          <a:p>
            <a:r>
              <a:rPr lang="en-CA" sz="3600" dirty="0" err="1">
                <a:latin typeface="Calibri" panose="020F0502020204030204" pitchFamily="34" charset="0"/>
              </a:rPr>
              <a:t>MgCl</a:t>
            </a:r>
            <a:endParaRPr lang="en-CA" sz="3600" dirty="0">
              <a:latin typeface="Calibri" panose="020F0502020204030204" pitchFamily="34" charset="0"/>
            </a:endParaRPr>
          </a:p>
          <a:p>
            <a:r>
              <a:rPr lang="en-CA" sz="3600" dirty="0">
                <a:latin typeface="Calibri" panose="020F0502020204030204" pitchFamily="34" charset="0"/>
              </a:rPr>
              <a:t>CaF</a:t>
            </a:r>
            <a:r>
              <a:rPr lang="en-CA" sz="3600" baseline="-25000" dirty="0">
                <a:latin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976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99" y="557050"/>
            <a:ext cx="10914601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48" y="1690688"/>
            <a:ext cx="9140004" cy="5152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Recall:</a:t>
            </a:r>
          </a:p>
          <a:p>
            <a:r>
              <a:rPr lang="en-CA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chemical bond between two or more ions is called an </a:t>
            </a:r>
            <a:r>
              <a:rPr lang="en-CA" sz="36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bond.</a:t>
            </a:r>
          </a:p>
          <a:p>
            <a:r>
              <a:rPr lang="en-CA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compound formed between two or more ions is called an </a:t>
            </a:r>
            <a:r>
              <a:rPr lang="en-CA" sz="36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compound</a:t>
            </a:r>
            <a:r>
              <a:rPr lang="en-CA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CA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onic compounds form when electrons are </a:t>
            </a:r>
            <a:r>
              <a:rPr lang="en-CA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transferred 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(given or taken) between two or more ions. </a:t>
            </a:r>
          </a:p>
        </p:txBody>
      </p:sp>
      <p:pic>
        <p:nvPicPr>
          <p:cNvPr id="1026" name="Picture 2" descr="Image result for ionic comp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151" y="609601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5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A6382FAC-9AED-4FE3-A153-7B4695FED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18" y="268828"/>
            <a:ext cx="10878482" cy="65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5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 result for chemistry jokes">
            <a:extLst>
              <a:ext uri="{FF2B5EF4-FFF2-40B4-BE49-F238E27FC236}">
                <a16:creationId xmlns:a16="http://schemas.microsoft.com/office/drawing/2014/main" id="{3E0C3C8D-7559-4168-92FE-C0F5D9815E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2" y="-198534"/>
            <a:ext cx="10299032" cy="70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7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99" y="557050"/>
            <a:ext cx="10914601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48" y="1690688"/>
            <a:ext cx="9140004" cy="5152995"/>
          </a:xfrm>
        </p:spPr>
        <p:txBody>
          <a:bodyPr>
            <a:normAutofit/>
          </a:bodyPr>
          <a:lstStyle/>
          <a:p>
            <a:r>
              <a:rPr lang="en-CA" sz="36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   Na +  and Cl –</a:t>
            </a:r>
          </a:p>
        </p:txBody>
      </p:sp>
      <p:pic>
        <p:nvPicPr>
          <p:cNvPr id="1026" name="Picture 2" descr="Image result for ionic comp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22" y="464269"/>
            <a:ext cx="2809564" cy="28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toms exchanging electrons">
            <a:extLst>
              <a:ext uri="{FF2B5EF4-FFF2-40B4-BE49-F238E27FC236}">
                <a16:creationId xmlns:a16="http://schemas.microsoft.com/office/drawing/2014/main" id="{D252DC12-3928-4F85-B5D0-2B6FD4AED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8" b="43590"/>
          <a:stretch/>
        </p:blipFill>
        <p:spPr bwMode="auto">
          <a:xfrm>
            <a:off x="812686" y="3351224"/>
            <a:ext cx="11077437" cy="28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6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02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Image result for chemistry jokes">
            <a:extLst>
              <a:ext uri="{FF2B5EF4-FFF2-40B4-BE49-F238E27FC236}">
                <a16:creationId xmlns:a16="http://schemas.microsoft.com/office/drawing/2014/main" id="{3F3728C3-6B11-4551-968F-D80907348C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4" y="0"/>
            <a:ext cx="9483256" cy="712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7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365125"/>
            <a:ext cx="11022724" cy="1325563"/>
          </a:xfrm>
        </p:spPr>
        <p:txBody>
          <a:bodyPr/>
          <a:lstStyle/>
          <a:p>
            <a:r>
              <a:rPr lang="en-CA">
                <a:latin typeface="+mn-lt"/>
              </a:rPr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2762251"/>
            <a:ext cx="11022724" cy="3486148"/>
          </a:xfrm>
        </p:spPr>
        <p:txBody>
          <a:bodyPr>
            <a:noAutofit/>
          </a:bodyPr>
          <a:lstStyle/>
          <a:p>
            <a:r>
              <a:rPr lang="en-CA" sz="3600" dirty="0"/>
              <a:t>Ionic compounds ALWAYS involve a </a:t>
            </a:r>
            <a:r>
              <a:rPr lang="en-CA" sz="3600" b="1" u="sng" dirty="0"/>
              <a:t>METAL </a:t>
            </a:r>
            <a:r>
              <a:rPr lang="en-CA" sz="3600" dirty="0"/>
              <a:t>and a </a:t>
            </a:r>
            <a:r>
              <a:rPr lang="en-CA" sz="3600" b="1" u="sng" dirty="0"/>
              <a:t>NON-METAL. </a:t>
            </a:r>
          </a:p>
          <a:p>
            <a:r>
              <a:rPr lang="en-CA" sz="3600" i="1" dirty="0"/>
              <a:t>Metal element LOSES one or more electrons to the non-metal element. </a:t>
            </a:r>
          </a:p>
          <a:p>
            <a:endParaRPr lang="en-CA" sz="3600" dirty="0"/>
          </a:p>
        </p:txBody>
      </p:sp>
      <p:pic>
        <p:nvPicPr>
          <p:cNvPr id="4" name="Picture 4" descr="Image result for sodium transferring electrons to chlo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59" y="4600742"/>
            <a:ext cx="3644681" cy="22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onic compounds">
            <a:extLst>
              <a:ext uri="{FF2B5EF4-FFF2-40B4-BE49-F238E27FC236}">
                <a16:creationId xmlns:a16="http://schemas.microsoft.com/office/drawing/2014/main" id="{B231D1FC-BFB4-4F52-9ED9-5F4DA8640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151" y="609601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6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365125"/>
            <a:ext cx="11022724" cy="1325563"/>
          </a:xfrm>
        </p:spPr>
        <p:txBody>
          <a:bodyPr/>
          <a:lstStyle/>
          <a:p>
            <a:r>
              <a:rPr lang="en-CA" dirty="0">
                <a:latin typeface="+mn-lt"/>
              </a:rPr>
              <a:t>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308538"/>
            <a:ext cx="11022724" cy="4939861"/>
          </a:xfrm>
        </p:spPr>
        <p:txBody>
          <a:bodyPr>
            <a:noAutofit/>
          </a:bodyPr>
          <a:lstStyle/>
          <a:p>
            <a:endParaRPr lang="en-CA" sz="3600" dirty="0"/>
          </a:p>
          <a:p>
            <a:r>
              <a:rPr lang="en-CA" sz="3600" dirty="0">
                <a:solidFill>
                  <a:schemeClr val="accent1"/>
                </a:solidFill>
              </a:rPr>
              <a:t>Simple Binary Ionic Compounds contain just </a:t>
            </a:r>
            <a:r>
              <a:rPr lang="en-CA" sz="3600" b="1" u="sng" dirty="0">
                <a:solidFill>
                  <a:schemeClr val="accent1"/>
                </a:solidFill>
              </a:rPr>
              <a:t>TWO</a:t>
            </a:r>
            <a:r>
              <a:rPr lang="en-CA" sz="3600" dirty="0">
                <a:solidFill>
                  <a:schemeClr val="accent1"/>
                </a:solidFill>
              </a:rPr>
              <a:t> elements</a:t>
            </a:r>
          </a:p>
          <a:p>
            <a:r>
              <a:rPr lang="en-CA" sz="3600" i="1" dirty="0">
                <a:solidFill>
                  <a:schemeClr val="accent1"/>
                </a:solidFill>
              </a:rPr>
              <a:t>Involves of a Metal and Non-metal</a:t>
            </a:r>
          </a:p>
          <a:p>
            <a:endParaRPr lang="en-CA" sz="3600" dirty="0">
              <a:solidFill>
                <a:schemeClr val="accent1"/>
              </a:solidFill>
            </a:endParaRPr>
          </a:p>
          <a:p>
            <a:r>
              <a:rPr lang="en-CA" sz="3600" dirty="0">
                <a:solidFill>
                  <a:schemeClr val="accent1"/>
                </a:solidFill>
              </a:rPr>
              <a:t>Ionic bonds are very </a:t>
            </a:r>
            <a:r>
              <a:rPr lang="en-CA" sz="3600" b="1" u="sng" dirty="0">
                <a:solidFill>
                  <a:schemeClr val="accent1"/>
                </a:solidFill>
              </a:rPr>
              <a:t>strong</a:t>
            </a:r>
          </a:p>
          <a:p>
            <a:r>
              <a:rPr lang="en-CA" sz="3600" i="1" dirty="0">
                <a:solidFill>
                  <a:schemeClr val="accent1"/>
                </a:solidFill>
              </a:rPr>
              <a:t>The stability of the full valence shell is what drives the formation of compounds. </a:t>
            </a:r>
          </a:p>
          <a:p>
            <a:endParaRPr lang="en-CA" sz="3600" dirty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28322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Image result for sodium meta transferring electrons to chlorine g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9" y="5102"/>
            <a:ext cx="9781504" cy="32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odium transferring electrons to chlor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429" y="3290057"/>
            <a:ext cx="5422083" cy="33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18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Why do compounds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i="1" dirty="0"/>
              <a:t>Take a look at the Periodic Table. </a:t>
            </a:r>
          </a:p>
          <a:p>
            <a:r>
              <a:rPr lang="en-CA" sz="3600" i="1" dirty="0"/>
              <a:t>Notice that may of the elements have one or more charges listed in the upper right corner. </a:t>
            </a:r>
          </a:p>
          <a:p>
            <a:r>
              <a:rPr lang="en-CA" sz="3600" i="1" dirty="0"/>
              <a:t>Look at the groups (vertical columns). What patterns do you notice?</a:t>
            </a:r>
          </a:p>
          <a:p>
            <a:r>
              <a:rPr lang="en-CA" sz="3600" i="1" dirty="0"/>
              <a:t>What ions are formed by the atoms of elements from Groups 1,2, 16, 17, and 18? Make generalizations.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775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>
                <a:latin typeface="Calibri" panose="020F0502020204030204" pitchFamily="34" charset="0"/>
              </a:rPr>
              <a:t>What is a compound?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180492"/>
            <a:ext cx="10694678" cy="4423508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Calibri" panose="020F0502020204030204" pitchFamily="34" charset="0"/>
              </a:rPr>
              <a:t>A Compound is a pure substance made up of </a:t>
            </a:r>
            <a:r>
              <a:rPr lang="en-CA" sz="3600" b="1" u="sng" dirty="0">
                <a:latin typeface="Calibri" panose="020F0502020204030204" pitchFamily="34" charset="0"/>
              </a:rPr>
              <a:t>two or more different types of atoms chemically joined in fixed proportions</a:t>
            </a:r>
            <a:r>
              <a:rPr lang="en-CA" sz="3600" u="sng" dirty="0">
                <a:latin typeface="Calibri" panose="020F0502020204030204" pitchFamily="34" charset="0"/>
              </a:rPr>
              <a:t>.</a:t>
            </a:r>
          </a:p>
          <a:p>
            <a:endParaRPr lang="en-CA" sz="3600" u="sng" dirty="0">
              <a:latin typeface="Calibri" panose="020F0502020204030204" pitchFamily="34" charset="0"/>
            </a:endParaRPr>
          </a:p>
          <a:p>
            <a:r>
              <a:rPr lang="en-CA" sz="3600" dirty="0" err="1">
                <a:latin typeface="Calibri" panose="020F0502020204030204" pitchFamily="34" charset="0"/>
              </a:rPr>
              <a:t>Eg</a:t>
            </a:r>
            <a:r>
              <a:rPr lang="en-CA" sz="3600" dirty="0">
                <a:latin typeface="Calibri" panose="020F0502020204030204" pitchFamily="34" charset="0"/>
              </a:rPr>
              <a:t>: water, sugar, salt</a:t>
            </a:r>
          </a:p>
          <a:p>
            <a:endParaRPr lang="en-CA" sz="3600" dirty="0">
              <a:latin typeface="Calibri" panose="020F0502020204030204" pitchFamily="34" charset="0"/>
            </a:endParaRPr>
          </a:p>
          <a:p>
            <a:r>
              <a:rPr lang="en-CA" sz="3600" dirty="0">
                <a:latin typeface="Calibri" panose="020F0502020204030204" pitchFamily="34" charset="0"/>
              </a:rPr>
              <a:t>H</a:t>
            </a:r>
            <a:r>
              <a:rPr lang="en-CA" sz="3600" baseline="-25000" dirty="0">
                <a:latin typeface="Calibri" panose="020F0502020204030204" pitchFamily="34" charset="0"/>
              </a:rPr>
              <a:t>2</a:t>
            </a:r>
            <a:r>
              <a:rPr lang="en-CA" sz="3600" dirty="0">
                <a:latin typeface="Calibri" panose="020F0502020204030204" pitchFamily="34" charset="0"/>
              </a:rPr>
              <a:t>O, C</a:t>
            </a:r>
            <a:r>
              <a:rPr lang="en-CA" sz="3600" baseline="-25000" dirty="0">
                <a:latin typeface="Calibri" panose="020F0502020204030204" pitchFamily="34" charset="0"/>
              </a:rPr>
              <a:t>12</a:t>
            </a:r>
            <a:r>
              <a:rPr lang="en-CA" sz="3600" dirty="0">
                <a:latin typeface="Calibri" panose="020F0502020204030204" pitchFamily="34" charset="0"/>
              </a:rPr>
              <a:t>H</a:t>
            </a:r>
            <a:r>
              <a:rPr lang="en-CA" sz="3600" baseline="-25000" dirty="0">
                <a:latin typeface="Calibri" panose="020F0502020204030204" pitchFamily="34" charset="0"/>
              </a:rPr>
              <a:t>22</a:t>
            </a:r>
            <a:r>
              <a:rPr lang="en-CA" sz="3600" dirty="0">
                <a:latin typeface="Calibri" panose="020F0502020204030204" pitchFamily="34" charset="0"/>
              </a:rPr>
              <a:t>O</a:t>
            </a:r>
            <a:r>
              <a:rPr lang="en-CA" sz="3600" baseline="-25000" dirty="0">
                <a:latin typeface="Calibri" panose="020F0502020204030204" pitchFamily="34" charset="0"/>
              </a:rPr>
              <a:t>11</a:t>
            </a:r>
            <a:r>
              <a:rPr lang="en-CA" sz="3600" dirty="0">
                <a:latin typeface="Calibri" panose="020F0502020204030204" pitchFamily="34" charset="0"/>
              </a:rPr>
              <a:t>, NaCl</a:t>
            </a:r>
          </a:p>
          <a:p>
            <a:endParaRPr lang="en-CA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85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F86-5CA3-4036-852F-54F5FC15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1ADB8-7C5A-4865-A798-14D55381A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/>
              <a:t>Ionic Compound WS</a:t>
            </a:r>
          </a:p>
          <a:p>
            <a:r>
              <a:rPr lang="en-CA" sz="3600"/>
              <a:t>Vocabulary</a:t>
            </a:r>
            <a:endParaRPr lang="en-CA" sz="3600" dirty="0"/>
          </a:p>
          <a:p>
            <a:r>
              <a:rPr lang="en-CA" sz="3600" dirty="0">
                <a:solidFill>
                  <a:schemeClr val="bg2"/>
                </a:solidFill>
              </a:rPr>
              <a:t>CYU p237 #3 (</a:t>
            </a:r>
            <a:r>
              <a:rPr lang="en-CA" sz="3600" dirty="0" err="1">
                <a:solidFill>
                  <a:schemeClr val="bg2"/>
                </a:solidFill>
              </a:rPr>
              <a:t>b,d,e,f</a:t>
            </a:r>
            <a:r>
              <a:rPr lang="en-CA" sz="3600" dirty="0">
                <a:solidFill>
                  <a:schemeClr val="bg2"/>
                </a:solidFill>
              </a:rPr>
              <a:t>), 4,5, 7</a:t>
            </a:r>
          </a:p>
          <a:p>
            <a:r>
              <a:rPr lang="en-CA" sz="3600" dirty="0">
                <a:solidFill>
                  <a:schemeClr val="bg2"/>
                </a:solidFill>
                <a:cs typeface="Calibri" panose="020F050202020403020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627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06905"/>
            <a:ext cx="10515600" cy="5141495"/>
          </a:xfrm>
        </p:spPr>
        <p:txBody>
          <a:bodyPr>
            <a:normAutofit/>
          </a:bodyPr>
          <a:lstStyle/>
          <a:p>
            <a:endParaRPr lang="en-CA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compounds are made up of charged particles (ions), but the positive charges and the negative charges </a:t>
            </a:r>
            <a:r>
              <a:rPr lang="en-CA" sz="36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en-CA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ionic compounds are </a:t>
            </a:r>
            <a:r>
              <a:rPr lang="en-CA" sz="36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neutral. </a:t>
            </a:r>
          </a:p>
          <a:p>
            <a:r>
              <a:rPr lang="en-CA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repeating pattern of positive and negative ions in a compound is called an </a:t>
            </a:r>
            <a:r>
              <a:rPr lang="en-CA" sz="36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lattice. </a:t>
            </a:r>
          </a:p>
          <a:p>
            <a:endParaRPr lang="en-CA" dirty="0"/>
          </a:p>
        </p:txBody>
      </p:sp>
      <p:pic>
        <p:nvPicPr>
          <p:cNvPr id="1026" name="Picture 2" descr="Image result for ionic lat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410" y="4301642"/>
            <a:ext cx="2479589" cy="23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20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85A2A-6E6D-40B3-B114-BE66EE51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ondestructive Evaluation Physics : Atomic Elements">
            <a:extLst>
              <a:ext uri="{FF2B5EF4-FFF2-40B4-BE49-F238E27FC236}">
                <a16:creationId xmlns:a16="http://schemas.microsoft.com/office/drawing/2014/main" id="{9B417D4B-1D9F-428E-92CA-F55A0D98D9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0" y="643854"/>
            <a:ext cx="10515600" cy="557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91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63749" cy="1400530"/>
          </a:xfrm>
        </p:spPr>
        <p:txBody>
          <a:bodyPr/>
          <a:lstStyle/>
          <a:p>
            <a:r>
              <a:rPr lang="en-CA" b="1" dirty="0"/>
              <a:t>How do compounds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Compound form when elements </a:t>
            </a:r>
            <a:r>
              <a:rPr lang="en-US" sz="3600" b="1" u="sng" dirty="0"/>
              <a:t>EXCHANGE</a:t>
            </a:r>
            <a:r>
              <a:rPr lang="en-US" sz="3600" dirty="0"/>
              <a:t> or </a:t>
            </a:r>
            <a:r>
              <a:rPr lang="en-US" sz="3600" b="1" u="sng" dirty="0"/>
              <a:t>SHARE</a:t>
            </a:r>
            <a:r>
              <a:rPr lang="en-US" sz="3600" dirty="0"/>
              <a:t> electrons. </a:t>
            </a:r>
          </a:p>
          <a:p>
            <a:r>
              <a:rPr lang="en-US" sz="3600" dirty="0"/>
              <a:t>Elements that tend to gain electrons are </a:t>
            </a:r>
            <a:r>
              <a:rPr lang="en-US" sz="3600" b="1" u="sng" dirty="0"/>
              <a:t>ATTRACTED</a:t>
            </a:r>
            <a:r>
              <a:rPr lang="en-US" sz="3600" dirty="0"/>
              <a:t> to those that tend to lose electrons</a:t>
            </a:r>
            <a:endParaRPr lang="en-US" sz="3600" dirty="0">
              <a:cs typeface="Calibri"/>
            </a:endParaRPr>
          </a:p>
          <a:p>
            <a:endParaRPr lang="en-US" sz="3600" dirty="0"/>
          </a:p>
        </p:txBody>
      </p:sp>
      <p:pic>
        <p:nvPicPr>
          <p:cNvPr id="1026" name="Picture 2" descr="Image result for atoms exchanging electrons">
            <a:extLst>
              <a:ext uri="{FF2B5EF4-FFF2-40B4-BE49-F238E27FC236}">
                <a16:creationId xmlns:a16="http://schemas.microsoft.com/office/drawing/2014/main" id="{F9A71B42-AB02-4FC7-B6D1-8F51794FD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6" r="52564" b="43590"/>
          <a:stretch/>
        </p:blipFill>
        <p:spPr bwMode="auto">
          <a:xfrm>
            <a:off x="4137386" y="4525618"/>
            <a:ext cx="6902321" cy="33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4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How do compounds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This attraction becomes the </a:t>
            </a:r>
            <a:r>
              <a:rPr lang="en-CA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CHEMICAL BOND 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between the atoms, forming a </a:t>
            </a:r>
            <a:r>
              <a:rPr lang="en-CA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</a:p>
          <a:p>
            <a:endParaRPr lang="en-CA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Image result for atoms exchanging electrons">
            <a:extLst>
              <a:ext uri="{FF2B5EF4-FFF2-40B4-BE49-F238E27FC236}">
                <a16:creationId xmlns:a16="http://schemas.microsoft.com/office/drawing/2014/main" id="{5A4F9749-3880-4526-AFA2-4B80411E5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8" r="52564" b="43590"/>
          <a:stretch/>
        </p:blipFill>
        <p:spPr bwMode="auto">
          <a:xfrm>
            <a:off x="4498576" y="4001294"/>
            <a:ext cx="4618892" cy="25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65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b="1" u="sng">
                <a:latin typeface="Calibri" panose="020F0502020204030204" pitchFamily="34" charset="0"/>
              </a:rPr>
              <a:t>Law of definite proportions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482812"/>
            <a:ext cx="10711698" cy="47655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CA" sz="3600" dirty="0">
                <a:latin typeface="Calibri" panose="020F0502020204030204" pitchFamily="34" charset="0"/>
              </a:rPr>
              <a:t>LAW OF DEFINITE PROPORTIONS states that elements in compounds exist in </a:t>
            </a:r>
            <a:r>
              <a:rPr lang="en-CA" sz="3600" b="1" u="sng" dirty="0">
                <a:latin typeface="Calibri" panose="020F0502020204030204" pitchFamily="34" charset="0"/>
              </a:rPr>
              <a:t>FIXED RATIOs</a:t>
            </a:r>
          </a:p>
          <a:p>
            <a:pPr marL="0" indent="0">
              <a:buNone/>
            </a:pPr>
            <a:endParaRPr lang="en-CA" sz="3600" b="1" u="sng" dirty="0">
              <a:latin typeface="Calibri" panose="020F0502020204030204" pitchFamily="34" charset="0"/>
            </a:endParaRPr>
          </a:p>
          <a:p>
            <a:r>
              <a:rPr lang="en-CA" sz="3600" dirty="0">
                <a:latin typeface="Calibri" panose="020F0502020204030204" pitchFamily="34" charset="0"/>
              </a:rPr>
              <a:t>Water is always H</a:t>
            </a:r>
            <a:r>
              <a:rPr lang="en-CA" sz="3600" baseline="-25000" dirty="0">
                <a:latin typeface="Calibri" panose="020F0502020204030204" pitchFamily="34" charset="0"/>
              </a:rPr>
              <a:t>2</a:t>
            </a:r>
            <a:r>
              <a:rPr lang="en-CA" sz="3600" dirty="0">
                <a:latin typeface="Calibri" panose="020F0502020204030204" pitchFamily="34" charset="0"/>
              </a:rPr>
              <a:t>O    </a:t>
            </a:r>
            <a:r>
              <a:rPr lang="en-CA" sz="3200" dirty="0">
                <a:latin typeface="Calibri" panose="020F0502020204030204" pitchFamily="34" charset="0"/>
              </a:rPr>
              <a:t>(two Hydrogen bonded one Oxygen)</a:t>
            </a:r>
          </a:p>
          <a:p>
            <a:endParaRPr lang="en-CA" sz="3600" dirty="0">
              <a:latin typeface="Calibri" panose="020F0502020204030204" pitchFamily="34" charset="0"/>
            </a:endParaRPr>
          </a:p>
          <a:p>
            <a:endParaRPr lang="en-CA" sz="3200" dirty="0"/>
          </a:p>
        </p:txBody>
      </p:sp>
      <p:pic>
        <p:nvPicPr>
          <p:cNvPr id="1026" name="Picture 2" descr="Lesson summary: Water and life (article) | Khan Academy">
            <a:extLst>
              <a:ext uri="{FF2B5EF4-FFF2-40B4-BE49-F238E27FC236}">
                <a16:creationId xmlns:a16="http://schemas.microsoft.com/office/drawing/2014/main" id="{59E7F48B-F106-8844-B07C-CAB68616C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22" y="4094390"/>
            <a:ext cx="3237676" cy="25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68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88" y="0"/>
            <a:ext cx="9404723" cy="1400530"/>
          </a:xfrm>
        </p:spPr>
        <p:txBody>
          <a:bodyPr/>
          <a:lstStyle/>
          <a:p>
            <a:r>
              <a:rPr lang="en-CA" dirty="0">
                <a:latin typeface="Calibri" panose="020F0502020204030204" pitchFamily="34" charset="0"/>
              </a:rPr>
              <a:t>The CHEMICAL FORMULA: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88" y="983773"/>
            <a:ext cx="11913712" cy="5264626"/>
          </a:xfrm>
        </p:spPr>
        <p:txBody>
          <a:bodyPr>
            <a:noAutofit/>
          </a:bodyPr>
          <a:lstStyle/>
          <a:p>
            <a:endParaRPr lang="en-CA" sz="36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en-CA" sz="3600" dirty="0">
                <a:solidFill>
                  <a:schemeClr val="accent1"/>
                </a:solidFill>
                <a:latin typeface="Calibri" panose="020F0502020204030204" pitchFamily="34" charset="0"/>
              </a:rPr>
              <a:t>A chemical formula shows elements in a compound and their ratio. </a:t>
            </a:r>
            <a:r>
              <a:rPr lang="en-CA" sz="3600" dirty="0" err="1">
                <a:solidFill>
                  <a:schemeClr val="accent1"/>
                </a:solidFill>
                <a:latin typeface="Calibri" panose="020F0502020204030204" pitchFamily="34" charset="0"/>
              </a:rPr>
              <a:t>Eg</a:t>
            </a:r>
            <a:r>
              <a:rPr lang="en-CA" sz="3600" dirty="0">
                <a:solidFill>
                  <a:schemeClr val="accent1"/>
                </a:solidFill>
                <a:latin typeface="Calibri" panose="020F0502020204030204" pitchFamily="34" charset="0"/>
              </a:rPr>
              <a:t> NaCl</a:t>
            </a:r>
          </a:p>
          <a:p>
            <a:r>
              <a:rPr lang="en-CA" sz="3600" dirty="0">
                <a:latin typeface="Calibri" panose="020F0502020204030204" pitchFamily="34" charset="0"/>
              </a:rPr>
              <a:t>Elements shown using their </a:t>
            </a:r>
            <a:r>
              <a:rPr lang="en-CA" sz="3600" b="1" u="sng" dirty="0">
                <a:latin typeface="Calibri" panose="020F0502020204030204" pitchFamily="34" charset="0"/>
              </a:rPr>
              <a:t>SYMBOLS</a:t>
            </a:r>
            <a:endParaRPr lang="en-CA" sz="3600" dirty="0">
              <a:latin typeface="Calibri" panose="020F0502020204030204" pitchFamily="34" charset="0"/>
            </a:endParaRPr>
          </a:p>
          <a:p>
            <a:r>
              <a:rPr lang="en-CA" sz="3600" dirty="0">
                <a:latin typeface="Calibri" panose="020F0502020204030204" pitchFamily="34" charset="0"/>
              </a:rPr>
              <a:t>Proportion (</a:t>
            </a:r>
            <a:r>
              <a:rPr lang="en-CA" sz="3600" b="1" u="sng" dirty="0">
                <a:latin typeface="Calibri" panose="020F0502020204030204" pitchFamily="34" charset="0"/>
              </a:rPr>
              <a:t>ratio</a:t>
            </a:r>
            <a:r>
              <a:rPr lang="en-CA" sz="3600" dirty="0">
                <a:latin typeface="Calibri" panose="020F0502020204030204" pitchFamily="34" charset="0"/>
              </a:rPr>
              <a:t>) of each element shown using </a:t>
            </a:r>
            <a:r>
              <a:rPr lang="en-CA" sz="3600" b="1" u="sng" dirty="0">
                <a:latin typeface="Calibri" panose="020F0502020204030204" pitchFamily="34" charset="0"/>
              </a:rPr>
              <a:t>SUBSCRIPTs </a:t>
            </a:r>
            <a:endParaRPr lang="en-CA" sz="3600" dirty="0">
              <a:latin typeface="Calibri" panose="020F0502020204030204" pitchFamily="34" charset="0"/>
            </a:endParaRPr>
          </a:p>
          <a:p>
            <a:r>
              <a:rPr lang="en-CA" sz="3600" dirty="0">
                <a:latin typeface="Calibri" panose="020F0502020204030204" pitchFamily="34" charset="0"/>
              </a:rPr>
              <a:t>If there is </a:t>
            </a:r>
            <a:r>
              <a:rPr lang="en-CA" sz="3600" i="1" dirty="0">
                <a:latin typeface="Calibri" panose="020F0502020204030204" pitchFamily="34" charset="0"/>
              </a:rPr>
              <a:t>no </a:t>
            </a:r>
            <a:r>
              <a:rPr lang="en-CA" sz="3600" dirty="0">
                <a:latin typeface="Calibri" panose="020F0502020204030204" pitchFamily="34" charset="0"/>
              </a:rPr>
              <a:t>subscript, it is a </a:t>
            </a:r>
            <a:r>
              <a:rPr lang="en-CA" sz="3600" b="1" u="sng" dirty="0">
                <a:latin typeface="Calibri" panose="020F0502020204030204" pitchFamily="34" charset="0"/>
              </a:rPr>
              <a:t>single</a:t>
            </a:r>
            <a:r>
              <a:rPr lang="en-CA" sz="3600" dirty="0">
                <a:latin typeface="Calibri" panose="020F0502020204030204" pitchFamily="34" charset="0"/>
              </a:rPr>
              <a:t> (just one) atom.</a:t>
            </a:r>
          </a:p>
          <a:p>
            <a:r>
              <a:rPr lang="en-CA" sz="3600" dirty="0">
                <a:latin typeface="Calibri" panose="020F0502020204030204" pitchFamily="34" charset="0"/>
              </a:rPr>
              <a:t>	H</a:t>
            </a:r>
            <a:r>
              <a:rPr lang="en-CA" sz="3600" baseline="-25000" dirty="0">
                <a:latin typeface="Calibri" panose="020F0502020204030204" pitchFamily="34" charset="0"/>
              </a:rPr>
              <a:t>2</a:t>
            </a:r>
            <a:r>
              <a:rPr lang="en-CA" sz="3600" dirty="0">
                <a:latin typeface="Calibri" panose="020F0502020204030204" pitchFamily="34" charset="0"/>
              </a:rPr>
              <a:t>O</a:t>
            </a:r>
          </a:p>
          <a:p>
            <a:endParaRPr lang="en-CA" sz="3600" dirty="0">
              <a:latin typeface="Calibri" panose="020F0502020204030204" pitchFamily="34" charset="0"/>
            </a:endParaRPr>
          </a:p>
          <a:p>
            <a:endParaRPr lang="en-CA" sz="28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Image result for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354" y="4467583"/>
            <a:ext cx="2690468" cy="21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26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F2D9F559-8C7B-685E-49DC-1F1198414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10" t="12931" r="16736" b="19730"/>
          <a:stretch/>
        </p:blipFill>
        <p:spPr>
          <a:xfrm>
            <a:off x="1886114" y="1479502"/>
            <a:ext cx="9217315" cy="47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234292"/>
              </p:ext>
            </p:extLst>
          </p:nvPr>
        </p:nvGraphicFramePr>
        <p:xfrm>
          <a:off x="162560" y="182878"/>
          <a:ext cx="11191239" cy="7955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0413">
                  <a:extLst>
                    <a:ext uri="{9D8B030D-6E8A-4147-A177-3AD203B41FA5}">
                      <a16:colId xmlns:a16="http://schemas.microsoft.com/office/drawing/2014/main" val="3519012255"/>
                    </a:ext>
                  </a:extLst>
                </a:gridCol>
                <a:gridCol w="3730413">
                  <a:extLst>
                    <a:ext uri="{9D8B030D-6E8A-4147-A177-3AD203B41FA5}">
                      <a16:colId xmlns:a16="http://schemas.microsoft.com/office/drawing/2014/main" val="2272079672"/>
                    </a:ext>
                  </a:extLst>
                </a:gridCol>
                <a:gridCol w="3730413">
                  <a:extLst>
                    <a:ext uri="{9D8B030D-6E8A-4147-A177-3AD203B41FA5}">
                      <a16:colId xmlns:a16="http://schemas.microsoft.com/office/drawing/2014/main" val="4119058197"/>
                    </a:ext>
                  </a:extLst>
                </a:gridCol>
              </a:tblGrid>
              <a:tr h="539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Formula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Elements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effectLst/>
                        </a:rPr>
                        <a:t>Proportions of Particles</a:t>
                      </a:r>
                      <a:endParaRPr lang="en-CA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102819"/>
                  </a:ext>
                </a:extLst>
              </a:tr>
              <a:tr h="1107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CuS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copper and sulfur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 dirty="0">
                          <a:effectLst/>
                        </a:rPr>
                        <a:t>1 copper ion 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 dirty="0">
                          <a:effectLst/>
                        </a:rPr>
                        <a:t>1 sulfur ion</a:t>
                      </a:r>
                      <a:endParaRPr lang="en-C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05641"/>
                  </a:ext>
                </a:extLst>
              </a:tr>
              <a:tr h="167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Ag</a:t>
                      </a:r>
                      <a:r>
                        <a:rPr lang="en-CA" sz="4000" baseline="-25000">
                          <a:effectLst/>
                        </a:rPr>
                        <a:t>2</a:t>
                      </a:r>
                      <a:r>
                        <a:rPr lang="en-CA" sz="4000">
                          <a:effectLst/>
                        </a:rPr>
                        <a:t>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97965"/>
                  </a:ext>
                </a:extLst>
              </a:tr>
              <a:tr h="167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MgF</a:t>
                      </a:r>
                      <a:r>
                        <a:rPr lang="en-CA" sz="4000" baseline="-25000">
                          <a:effectLst/>
                        </a:rPr>
                        <a:t>2</a:t>
                      </a:r>
                      <a:endParaRPr lang="en-CA" sz="4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baseline="-25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113531"/>
                  </a:ext>
                </a:extLst>
              </a:tr>
              <a:tr h="167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Al</a:t>
                      </a:r>
                      <a:r>
                        <a:rPr lang="en-CA" sz="4000" baseline="-25000">
                          <a:effectLst/>
                        </a:rPr>
                        <a:t>2</a:t>
                      </a:r>
                      <a:r>
                        <a:rPr lang="en-CA" sz="4000">
                          <a:effectLst/>
                        </a:rPr>
                        <a:t>O</a:t>
                      </a:r>
                      <a:r>
                        <a:rPr lang="en-CA" sz="4000" baseline="-25000">
                          <a:effectLst/>
                        </a:rPr>
                        <a:t>3</a:t>
                      </a:r>
                      <a:endParaRPr lang="en-CA" sz="4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baseline="-25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effectLst/>
                        </a:rPr>
                        <a:t> 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effectLst/>
                        </a:rPr>
                        <a:t> </a:t>
                      </a:r>
                      <a:endParaRPr lang="en-CA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15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47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6036"/>
              </p:ext>
            </p:extLst>
          </p:nvPr>
        </p:nvGraphicFramePr>
        <p:xfrm>
          <a:off x="162560" y="182878"/>
          <a:ext cx="10899450" cy="7716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9494">
                  <a:extLst>
                    <a:ext uri="{9D8B030D-6E8A-4147-A177-3AD203B41FA5}">
                      <a16:colId xmlns:a16="http://schemas.microsoft.com/office/drawing/2014/main" val="3519012255"/>
                    </a:ext>
                  </a:extLst>
                </a:gridCol>
                <a:gridCol w="3689494">
                  <a:extLst>
                    <a:ext uri="{9D8B030D-6E8A-4147-A177-3AD203B41FA5}">
                      <a16:colId xmlns:a16="http://schemas.microsoft.com/office/drawing/2014/main" val="2272079672"/>
                    </a:ext>
                  </a:extLst>
                </a:gridCol>
                <a:gridCol w="3520462">
                  <a:extLst>
                    <a:ext uri="{9D8B030D-6E8A-4147-A177-3AD203B41FA5}">
                      <a16:colId xmlns:a16="http://schemas.microsoft.com/office/drawing/2014/main" val="996962103"/>
                    </a:ext>
                  </a:extLst>
                </a:gridCol>
              </a:tblGrid>
              <a:tr h="539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Formula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Elements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dirty="0">
                          <a:effectLst/>
                        </a:rPr>
                        <a:t>Proportions of </a:t>
                      </a:r>
                      <a:endParaRPr lang="en-C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 dirty="0">
                          <a:effectLst/>
                        </a:rPr>
                        <a:t>Particles</a:t>
                      </a:r>
                      <a:endParaRPr lang="en-C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102819"/>
                  </a:ext>
                </a:extLst>
              </a:tr>
              <a:tr h="1540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CuS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copper and sulfur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 dirty="0">
                          <a:effectLst/>
                        </a:rPr>
                        <a:t>1 copper ion 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 dirty="0">
                          <a:effectLst/>
                        </a:rPr>
                        <a:t>1 sulfur ion</a:t>
                      </a:r>
                      <a:endParaRPr lang="en-C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05641"/>
                  </a:ext>
                </a:extLst>
              </a:tr>
              <a:tr h="167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Ag</a:t>
                      </a:r>
                      <a:r>
                        <a:rPr lang="en-CA" sz="3600" baseline="-25000">
                          <a:effectLst/>
                        </a:rPr>
                        <a:t>2</a:t>
                      </a:r>
                      <a:r>
                        <a:rPr lang="en-CA" sz="3600">
                          <a:effectLst/>
                        </a:rPr>
                        <a:t>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 silver and sulfur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2 silver 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sulfur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97965"/>
                  </a:ext>
                </a:extLst>
              </a:tr>
              <a:tr h="167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MgF</a:t>
                      </a:r>
                      <a:r>
                        <a:rPr lang="en-CA" sz="3600" baseline="-25000">
                          <a:effectLst/>
                        </a:rPr>
                        <a:t>2</a:t>
                      </a:r>
                      <a:endParaRPr lang="en-CA" sz="3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 Magnesium and </a:t>
                      </a:r>
                      <a:r>
                        <a:rPr lang="en-CA" sz="3600"/>
                        <a:t>Fluorine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 dirty="0">
                          <a:effectLst/>
                        </a:rPr>
                        <a:t>1 Magnesium </a:t>
                      </a:r>
                      <a:r>
                        <a:rPr lang="en-CA" sz="3600">
                          <a:effectLst/>
                        </a:rPr>
                        <a:t>to 2 </a:t>
                      </a:r>
                      <a:r>
                        <a:rPr lang="en-CA" sz="3600"/>
                        <a:t>Fluorine</a:t>
                      </a:r>
                      <a:endParaRPr lang="en-CA" sz="3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113531"/>
                  </a:ext>
                </a:extLst>
              </a:tr>
              <a:tr h="167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Al</a:t>
                      </a:r>
                      <a:r>
                        <a:rPr lang="en-CA" sz="3600" baseline="-25000">
                          <a:effectLst/>
                        </a:rPr>
                        <a:t>2</a:t>
                      </a:r>
                      <a:r>
                        <a:rPr lang="en-CA" sz="3600">
                          <a:effectLst/>
                        </a:rPr>
                        <a:t>O</a:t>
                      </a:r>
                      <a:r>
                        <a:rPr lang="en-CA" sz="3600" baseline="-25000">
                          <a:effectLst/>
                        </a:rPr>
                        <a:t>3</a:t>
                      </a:r>
                      <a:endParaRPr lang="en-CA" sz="3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>
                          <a:effectLst/>
                        </a:rPr>
                        <a:t>Aluminum and Oxygen</a:t>
                      </a:r>
                      <a:endParaRPr lang="en-C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 dirty="0">
                          <a:effectLst/>
                        </a:rPr>
                        <a:t> 2 Aluminum and 3 Oxygen</a:t>
                      </a:r>
                      <a:endParaRPr lang="en-C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15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57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592</Words>
  <Application>Microsoft Office PowerPoint</Application>
  <PresentationFormat>Widescreen</PresentationFormat>
  <Paragraphs>108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What is a compound?</vt:lpstr>
      <vt:lpstr>How do compounds form?</vt:lpstr>
      <vt:lpstr>How do compounds form?</vt:lpstr>
      <vt:lpstr>Law of definite proportions</vt:lpstr>
      <vt:lpstr>The CHEMICAL FORMULA: </vt:lpstr>
      <vt:lpstr>PowerPoint Presentation</vt:lpstr>
      <vt:lpstr>PowerPoint Presentation</vt:lpstr>
      <vt:lpstr>PowerPoint Presentation</vt:lpstr>
      <vt:lpstr>ORDER of elements is important!</vt:lpstr>
      <vt:lpstr>Ionic Compounds</vt:lpstr>
      <vt:lpstr>PowerPoint Presentation</vt:lpstr>
      <vt:lpstr>PowerPoint Presentation</vt:lpstr>
      <vt:lpstr>Ionic Compounds</vt:lpstr>
      <vt:lpstr>PowerPoint Presentation</vt:lpstr>
      <vt:lpstr>Ionic Compounds</vt:lpstr>
      <vt:lpstr>Binary Ionic Compounds</vt:lpstr>
      <vt:lpstr>PowerPoint Presentation</vt:lpstr>
      <vt:lpstr>Why do compounds form?</vt:lpstr>
      <vt:lpstr>Homework</vt:lpstr>
      <vt:lpstr>Ionic compounds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Wilson</dc:creator>
  <cp:lastModifiedBy>Tammy Wilson</cp:lastModifiedBy>
  <cp:revision>49</cp:revision>
  <dcterms:created xsi:type="dcterms:W3CDTF">2018-11-10T22:16:05Z</dcterms:created>
  <dcterms:modified xsi:type="dcterms:W3CDTF">2023-11-27T20:19:59Z</dcterms:modified>
</cp:coreProperties>
</file>