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14" r:id="rId3"/>
    <p:sldId id="315" r:id="rId4"/>
    <p:sldId id="316" r:id="rId5"/>
    <p:sldId id="317" r:id="rId6"/>
    <p:sldId id="318" r:id="rId7"/>
    <p:sldId id="299" r:id="rId8"/>
    <p:sldId id="320" r:id="rId9"/>
    <p:sldId id="303" r:id="rId10"/>
    <p:sldId id="327" r:id="rId11"/>
    <p:sldId id="304" r:id="rId12"/>
    <p:sldId id="306" r:id="rId13"/>
    <p:sldId id="326" r:id="rId14"/>
    <p:sldId id="324" r:id="rId15"/>
    <p:sldId id="307" r:id="rId16"/>
    <p:sldId id="309" r:id="rId17"/>
    <p:sldId id="310" r:id="rId18"/>
    <p:sldId id="257" r:id="rId19"/>
    <p:sldId id="259" r:id="rId20"/>
    <p:sldId id="260" r:id="rId21"/>
    <p:sldId id="258" r:id="rId22"/>
    <p:sldId id="323" r:id="rId23"/>
    <p:sldId id="261" r:id="rId24"/>
    <p:sldId id="262" r:id="rId25"/>
    <p:sldId id="263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6" r:id="rId36"/>
    <p:sldId id="321" r:id="rId37"/>
    <p:sldId id="32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DCE1C-583A-4195-8A16-5E2FB2F16B1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076A-B868-4E98-AF9D-D043AFC0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Cell Phone towers knocked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21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56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https://www.youtube.com/watch?v=j9JDzBTwiig</a:t>
            </a:r>
          </a:p>
          <a:p>
            <a:r>
              <a:rPr lang="en-CA" dirty="0"/>
              <a:t>The term </a:t>
            </a:r>
            <a:r>
              <a:rPr lang="en-CA" b="1" dirty="0"/>
              <a:t>tsunami</a:t>
            </a:r>
            <a:r>
              <a:rPr lang="en-CA" dirty="0"/>
              <a:t>, meaning "harbour wave" in literal translation, comes from the </a:t>
            </a:r>
            <a:r>
              <a:rPr lang="en-CA" b="1" dirty="0"/>
              <a:t>Japanese</a:t>
            </a:r>
            <a:r>
              <a:rPr lang="en-CA" dirty="0"/>
              <a:t> </a:t>
            </a:r>
            <a:r>
              <a:rPr lang="en-CA" dirty="0" err="1"/>
              <a:t>津波</a:t>
            </a:r>
            <a:r>
              <a:rPr lang="en-CA" dirty="0"/>
              <a:t>, composed of the two kanji 津 (</a:t>
            </a:r>
            <a:r>
              <a:rPr lang="en-CA" dirty="0" err="1"/>
              <a:t>tsu</a:t>
            </a:r>
            <a:r>
              <a:rPr lang="en-CA" dirty="0"/>
              <a:t>) meaning "harbour" and 波 (</a:t>
            </a:r>
            <a:r>
              <a:rPr lang="en-CA" dirty="0" err="1"/>
              <a:t>nami</a:t>
            </a:r>
            <a:r>
              <a:rPr lang="en-CA" dirty="0"/>
              <a:t>), meaning "wave".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10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Boxing Day tsunami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2004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believed to be the deadliest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tsunami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history, killing more than 230,000 people across 14 countries. It began at 7:59am local time on December 26,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2004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when a 9.1-magnitude quake struck off the northern tip of Sumatra in Indonesia</a:t>
            </a: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thought to have had the energy of 23,000 Hiroshima-type atomic bombs. The epicenter of the 9.0 magnitude quake was located in the Indian Ocean near the west coast of Sumatra.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1365-DE9D-4AFF-A993-F4636E02A8CF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7501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C399-FE63-4E8E-A0BA-696AA56370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E46C6-3C64-4253-B488-A5D8F124A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nsn.org/outreach/earthquakesources/cs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player/play/953399875854" TargetMode="External"/><Relationship Id="rId2" Type="http://schemas.openxmlformats.org/officeDocument/2006/relationships/hyperlink" Target="http://www.cbc.ca/player/play/25572976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bc.ca/player/play/1616113742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x9vPv-T51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disasters/earthquakes/supplies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1.gstatic.com/images?q=tbn:ANd9GcSZcLZIxviPqyYyHQ8GmX-dKpI8FdO48Pp9Qt29pemzFzpReLqnh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http://cdn.physorg.com/newman/gfx/news/hires/2011/howatsunamio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Measuring Earthquakes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Magnitude and Intensity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Liquefaction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Liquefaction</a:t>
            </a:r>
            <a:r>
              <a:rPr lang="en-US" dirty="0" smtClean="0"/>
              <a:t> </a:t>
            </a:r>
            <a:r>
              <a:rPr lang="en-US" dirty="0" smtClean="0"/>
              <a:t>is a </a:t>
            </a:r>
            <a:r>
              <a:rPr lang="en-US" dirty="0" smtClean="0"/>
              <a:t>process by which water-saturated sediment temporarily loses strength and acts as a </a:t>
            </a:r>
            <a:r>
              <a:rPr lang="en-US" dirty="0" smtClean="0"/>
              <a:t>fluid</a:t>
            </a:r>
            <a:r>
              <a:rPr lang="en-US" dirty="0" smtClean="0"/>
              <a:t> </a:t>
            </a:r>
            <a:r>
              <a:rPr lang="en-US" dirty="0" smtClean="0"/>
              <a:t>(during an earthquake).</a:t>
            </a:r>
          </a:p>
        </p:txBody>
      </p:sp>
      <p:pic>
        <p:nvPicPr>
          <p:cNvPr id="4" name="Picture 3" descr="Video of soil liquefaction | Britanni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4191000" cy="289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haken, not Stirred: The Truth about Soil Liquefaction Mitigati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81400"/>
            <a:ext cx="4267200" cy="292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0"/>
              <a:t>Damage caused by the 1964 Anchorage, Alaska earthquake</a:t>
            </a:r>
          </a:p>
        </p:txBody>
      </p:sp>
      <p:pic>
        <p:nvPicPr>
          <p:cNvPr id="208899" name="Picture 3" descr="earthquake damage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09800"/>
            <a:ext cx="7467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3" descr="FG16_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</p:spPr>
      </p:pic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001000" cy="838200"/>
          </a:xfrm>
        </p:spPr>
        <p:txBody>
          <a:bodyPr/>
          <a:lstStyle/>
          <a:p>
            <a:r>
              <a:rPr lang="en-US" sz="3200"/>
              <a:t>Liquefaction from the 1985 Mexico Earthquake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and Turn in Earthquake WS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 for next year…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440737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Tsunamis</a:t>
            </a:r>
            <a:r>
              <a:rPr lang="en-US" sz="4000" b="1" dirty="0" smtClean="0">
                <a:cs typeface="Times New Roman" pitchFamily="18" charset="0"/>
              </a:rPr>
              <a:t>, or seismic sea waves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2"/>
            <a:r>
              <a:rPr lang="en-US" sz="3600" dirty="0" smtClean="0">
                <a:cs typeface="Times New Roman" pitchFamily="18" charset="0"/>
              </a:rPr>
              <a:t>Destructive </a:t>
            </a:r>
            <a:r>
              <a:rPr lang="en-US" sz="3600" dirty="0">
                <a:cs typeface="Times New Roman" pitchFamily="18" charset="0"/>
              </a:rPr>
              <a:t>waves that are often inappropriately called “tidal waves”</a:t>
            </a:r>
            <a:r>
              <a:rPr lang="en-US" sz="3600" dirty="0"/>
              <a:t> </a:t>
            </a:r>
          </a:p>
          <a:p>
            <a:pPr lvl="2"/>
            <a:r>
              <a:rPr lang="en-US" sz="3600" dirty="0">
                <a:cs typeface="Times New Roman" pitchFamily="18" charset="0"/>
              </a:rPr>
              <a:t>Result from vertical displacement along a fault located on the ocean floor or a large undersea landslide triggered by an </a:t>
            </a:r>
            <a:r>
              <a:rPr lang="en-US" sz="3600" dirty="0" smtClean="0">
                <a:cs typeface="Times New Roman" pitchFamily="18" charset="0"/>
              </a:rPr>
              <a:t>earthquake.</a:t>
            </a:r>
          </a:p>
          <a:p>
            <a:pPr lvl="2"/>
            <a:r>
              <a:rPr lang="en-US" sz="3600" dirty="0" smtClean="0">
                <a:cs typeface="Times New Roman" pitchFamily="18" charset="0"/>
              </a:rPr>
              <a:t>In the open ocean height is usually less than 1 meter</a:t>
            </a:r>
            <a:r>
              <a:rPr lang="en-US" sz="3600" dirty="0" smtClean="0"/>
              <a:t> </a:t>
            </a:r>
          </a:p>
          <a:p>
            <a:pPr lvl="2"/>
            <a:r>
              <a:rPr lang="en-US" sz="3600" dirty="0" smtClean="0">
                <a:cs typeface="Times New Roman" pitchFamily="18" charset="0"/>
              </a:rPr>
              <a:t>In shallower coastal waters the water piles up to heights that occasionally exceed 30 meters</a:t>
            </a:r>
            <a:r>
              <a:rPr lang="en-US" sz="3600" dirty="0" smtClean="0"/>
              <a:t> </a:t>
            </a:r>
          </a:p>
          <a:p>
            <a:pPr lvl="2"/>
            <a:r>
              <a:rPr lang="en-US" sz="3600" dirty="0" smtClean="0">
                <a:cs typeface="Times New Roman" pitchFamily="18" charset="0"/>
              </a:rPr>
              <a:t>Can be very destructive</a:t>
            </a:r>
            <a:r>
              <a:rPr lang="en-US" sz="3600" dirty="0" smtClean="0"/>
              <a:t> </a:t>
            </a:r>
            <a:endParaRPr lang="en-US" sz="3600" dirty="0"/>
          </a:p>
          <a:p>
            <a:pPr lvl="2"/>
            <a:endParaRPr lang="en-US" sz="2800" b="1" dirty="0">
              <a:latin typeface="Times New Roman" pitchFamily="18" charset="0"/>
            </a:endParaRPr>
          </a:p>
          <a:p>
            <a:pPr lvl="3"/>
            <a:endParaRPr 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772400" cy="1143000"/>
          </a:xfrm>
        </p:spPr>
        <p:txBody>
          <a:bodyPr/>
          <a:lstStyle/>
          <a:p>
            <a:pPr algn="ctr"/>
            <a:r>
              <a:rPr lang="en-US" sz="4000" b="1" i="0"/>
              <a:t>Formation of a tsunami</a:t>
            </a:r>
          </a:p>
        </p:txBody>
      </p:sp>
      <p:pic>
        <p:nvPicPr>
          <p:cNvPr id="207875" name="Picture 3" descr="tsunam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7772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9" name="Picture 3" descr="FG16_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28750"/>
            <a:ext cx="7239000" cy="5429250"/>
          </a:xfrm>
          <a:prstGeom prst="rect">
            <a:avLst/>
          </a:prstGeom>
          <a:noFill/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6078538" cy="593725"/>
          </a:xfrm>
        </p:spPr>
        <p:txBody>
          <a:bodyPr>
            <a:normAutofit fontScale="90000"/>
          </a:bodyPr>
          <a:lstStyle/>
          <a:p>
            <a:r>
              <a:rPr lang="en-US"/>
              <a:t>Tsunami Warning System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61705-6F34-43CC-A4B6-9683304D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Big 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40C4F9-E04C-486D-A451-580F95269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2578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smtClean="0">
                <a:cs typeface="Calibri"/>
              </a:rPr>
              <a:t>“</a:t>
            </a:r>
            <a:r>
              <a:rPr lang="en-US" sz="4600" dirty="0" smtClean="0">
                <a:cs typeface="Calibri"/>
              </a:rPr>
              <a:t>The Big One” is </a:t>
            </a:r>
            <a:r>
              <a:rPr lang="en-US" sz="4600" dirty="0">
                <a:cs typeface="Calibri"/>
              </a:rPr>
              <a:t>a hypothetical magnitude-9.0 earthquake that could happen along the Cascadia </a:t>
            </a:r>
            <a:r>
              <a:rPr lang="en-US" sz="4600" dirty="0" err="1">
                <a:cs typeface="Calibri"/>
              </a:rPr>
              <a:t>Subduction</a:t>
            </a:r>
            <a:r>
              <a:rPr lang="en-US" sz="4600" dirty="0">
                <a:cs typeface="Calibri"/>
              </a:rPr>
              <a:t> </a:t>
            </a:r>
            <a:r>
              <a:rPr lang="en-US" sz="4600" dirty="0" smtClean="0">
                <a:cs typeface="Calibri"/>
              </a:rPr>
              <a:t>Zone</a:t>
            </a:r>
            <a:r>
              <a:rPr lang="en-US" sz="4600" dirty="0">
                <a:cs typeface="Calibri"/>
              </a:rPr>
              <a:t>,</a:t>
            </a:r>
            <a:r>
              <a:rPr lang="en-US" sz="4600" dirty="0" smtClean="0">
                <a:cs typeface="Calibri"/>
              </a:rPr>
              <a:t> </a:t>
            </a:r>
            <a:r>
              <a:rPr lang="en-US" sz="4600" dirty="0">
                <a:cs typeface="Calibri"/>
              </a:rPr>
              <a:t>a 1,000 km fault line that runs from northern Vancouver Island to Northern California</a:t>
            </a:r>
            <a:r>
              <a:rPr lang="en-US" sz="4600" dirty="0" smtClean="0">
                <a:cs typeface="Calibri"/>
              </a:rPr>
              <a:t>.</a:t>
            </a:r>
            <a:endParaRPr lang="en-US" sz="4600" dirty="0">
              <a:cs typeface="Calibri"/>
            </a:endParaRPr>
          </a:p>
        </p:txBody>
      </p:sp>
      <p:pic>
        <p:nvPicPr>
          <p:cNvPr id="5" name="Picture 4" descr="OSU research shows major Cascadia Subduction Zone quake could ..."/>
          <p:cNvPicPr/>
          <p:nvPr/>
        </p:nvPicPr>
        <p:blipFill>
          <a:blip r:embed="rId2"/>
          <a:srcRect l="40184" r="13264"/>
          <a:stretch>
            <a:fillRect/>
          </a:stretch>
        </p:blipFill>
        <p:spPr bwMode="auto">
          <a:xfrm>
            <a:off x="4953000" y="1219200"/>
            <a:ext cx="381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501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71CBB-68ED-4CAC-A3D7-0BE0626C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Big 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2EC81-BE9F-437A-9756-313AFAFC9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The fault is a boundary between two tectonic plates: the Juan de Fuca tectonic plate and the North American plate (that we live on). </a:t>
            </a:r>
          </a:p>
          <a:p>
            <a:r>
              <a:rPr lang="en-US" dirty="0">
                <a:cs typeface="Calibri"/>
              </a:rPr>
              <a:t>The Juan de Fuca plate is shoved beneath the North American plate. </a:t>
            </a:r>
          </a:p>
          <a:p>
            <a:r>
              <a:rPr lang="en-US" dirty="0">
                <a:cs typeface="Calibri"/>
              </a:rPr>
              <a:t>But it’s become stuck for three centuries now, building up stress. When the rocks slip past each other along the fault, it will cause a “</a:t>
            </a:r>
            <a:r>
              <a:rPr lang="en-US" dirty="0">
                <a:cs typeface="Calibri"/>
                <a:hlinkClick r:id="rId2"/>
              </a:rPr>
              <a:t>megathrust</a:t>
            </a:r>
            <a:r>
              <a:rPr lang="en-US" dirty="0">
                <a:cs typeface="Calibri"/>
              </a:rPr>
              <a:t>” earthquake.</a:t>
            </a:r>
            <a:endParaRPr lang="en-US" dirty="0"/>
          </a:p>
        </p:txBody>
      </p:sp>
      <p:pic>
        <p:nvPicPr>
          <p:cNvPr id="4" name="Picture 3" descr="OSU research shows major Cascadia Subduction Zone quake could ..."/>
          <p:cNvPicPr/>
          <p:nvPr/>
        </p:nvPicPr>
        <p:blipFill>
          <a:blip r:embed="rId3"/>
          <a:srcRect l="40184" r="13264"/>
          <a:stretch>
            <a:fillRect/>
          </a:stretch>
        </p:blipFill>
        <p:spPr bwMode="auto">
          <a:xfrm>
            <a:off x="5943600" y="1295400"/>
            <a:ext cx="320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771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0BB60D-5EE1-49AF-B9DE-6C02A9EC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are Earthquakes Measured?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48AF7E-294D-4E38-A91F-00021B3E9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78867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CA" b="1" dirty="0"/>
              <a:t>Magnitude</a:t>
            </a:r>
            <a:r>
              <a:rPr lang="en-CA" dirty="0"/>
              <a:t> </a:t>
            </a:r>
            <a:r>
              <a:rPr lang="en-CA" dirty="0" smtClean="0"/>
              <a:t> is a  </a:t>
            </a:r>
            <a:r>
              <a:rPr lang="en-CA" dirty="0"/>
              <a:t>measure of the </a:t>
            </a:r>
            <a:r>
              <a:rPr lang="en-CA" b="1" u="sng" dirty="0"/>
              <a:t>amount of energy </a:t>
            </a:r>
            <a:r>
              <a:rPr lang="en-CA" dirty="0"/>
              <a:t>released at the source of the earthquake. Determined from measurements on </a:t>
            </a:r>
            <a:r>
              <a:rPr lang="en-CA" u="sng" dirty="0"/>
              <a:t>seismographs</a:t>
            </a:r>
            <a:r>
              <a:rPr lang="en-CA" dirty="0"/>
              <a:t>.</a:t>
            </a:r>
          </a:p>
          <a:p>
            <a:r>
              <a:rPr lang="en-CA" b="1" dirty="0"/>
              <a:t>Intensity</a:t>
            </a:r>
            <a:r>
              <a:rPr lang="en-CA" dirty="0"/>
              <a:t> measures the </a:t>
            </a:r>
            <a:r>
              <a:rPr lang="en-CA" b="1" u="sng" dirty="0"/>
              <a:t>strength of shaking </a:t>
            </a:r>
            <a:r>
              <a:rPr lang="en-CA" dirty="0"/>
              <a:t>produced by the earthquake at a certain location. Describes how much people </a:t>
            </a:r>
            <a:r>
              <a:rPr lang="en-CA" b="1" u="sng" dirty="0"/>
              <a:t>felt</a:t>
            </a:r>
            <a:r>
              <a:rPr lang="en-CA" dirty="0"/>
              <a:t> and the </a:t>
            </a:r>
            <a:r>
              <a:rPr lang="en-CA" b="1" u="sng" dirty="0"/>
              <a:t>damage </a:t>
            </a:r>
            <a:r>
              <a:rPr lang="en-CA" dirty="0"/>
              <a:t>it caused. </a:t>
            </a:r>
          </a:p>
          <a:p>
            <a:r>
              <a:rPr lang="en-CA" i="1" dirty="0" smtClean="0">
                <a:solidFill>
                  <a:srgbClr val="FF0000"/>
                </a:solidFill>
              </a:rPr>
              <a:t>.</a:t>
            </a:r>
            <a:endParaRPr lang="en-CA" i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735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2D61F-0254-415C-AC3D-8E119CC4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Megathrust Earthquake</a:t>
            </a:r>
            <a:endParaRPr lang="en-US" dirty="0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FEBA99A4-F04A-493E-A8DE-BEE51883F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1772444"/>
            <a:ext cx="74295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59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CA2BB-C575-4A94-B7CD-54773839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</a:t>
            </a:r>
            <a:r>
              <a:rPr lang="en-US" dirty="0" smtClean="0">
                <a:cs typeface="Calibri"/>
              </a:rPr>
              <a:t>Last Big </a:t>
            </a:r>
            <a:r>
              <a:rPr lang="en-US" dirty="0">
                <a:cs typeface="Calibri"/>
              </a:rPr>
              <a:t>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E8B92B-D7BF-4160-ADE1-676027B77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 last destructive earthquake like this happened on Jan. 27, 1700, and experts say it is “inevitable” that another one will hit the coast.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20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Great Shaking and the Great Drowning and turn in the questions through Teams.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71CBB-68ED-4CAC-A3D7-0BE0626C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Cascadia Megathrust Earthquake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2EC81-BE9F-437A-9756-313AFAFC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Seismologists estimate a 12% probability of a Cascadia Megathrust occurring in the next 50 years.</a:t>
            </a:r>
          </a:p>
          <a:p>
            <a:r>
              <a:rPr lang="en-US" dirty="0">
                <a:cs typeface="Calibri"/>
              </a:rPr>
              <a:t>Estimate 10 000 deaths and 26 000 injuries.</a:t>
            </a:r>
          </a:p>
          <a:p>
            <a:r>
              <a:rPr lang="en-US" dirty="0">
                <a:cs typeface="Calibri"/>
              </a:rPr>
              <a:t>Tofino would have a 20min warning</a:t>
            </a:r>
          </a:p>
          <a:p>
            <a:r>
              <a:rPr lang="en-US" b="1" dirty="0">
                <a:cs typeface="Calibri"/>
              </a:rPr>
              <a:t>15-20m high waves</a:t>
            </a:r>
          </a:p>
        </p:txBody>
      </p:sp>
    </p:spTree>
    <p:extLst>
      <p:ext uri="{BB962C8B-B14F-4D97-AF65-F5344CB8AC3E}">
        <p14:creationId xmlns:p14="http://schemas.microsoft.com/office/powerpoint/2010/main" xmlns="" val="497532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71CBB-68ED-4CAC-A3D7-0BE0626C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13B073F6-7328-4943-B353-52728DFC6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400" y="87286"/>
            <a:ext cx="7772200" cy="72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65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71CBB-68ED-4CAC-A3D7-0BE0626C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Big One</a:t>
            </a:r>
            <a:endParaRPr lang="en-US" dirty="0"/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2DD7BD5D-4B6F-40F0-9576-C2B286F72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548" y="147724"/>
            <a:ext cx="4696120" cy="76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851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71CBB-68ED-4CAC-A3D7-0BE0626C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Video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2EC81-BE9F-437A-9756-313AFAFC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CBC: The big one is coming 2:33 min </a:t>
            </a:r>
            <a:r>
              <a:rPr lang="en-US" dirty="0">
                <a:cs typeface="Calibri"/>
                <a:hlinkClick r:id="rId2"/>
              </a:rPr>
              <a:t>http://www.cbc.ca/player/play/2557297694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  <a:hlinkClick r:id="rId3"/>
              </a:rPr>
              <a:t>http://www.cbc.ca/player/play/953399875854</a:t>
            </a:r>
          </a:p>
          <a:p>
            <a:r>
              <a:rPr lang="en-US" dirty="0">
                <a:cs typeface="Calibri"/>
                <a:hlinkClick r:id="rId4"/>
              </a:rPr>
              <a:t>http://www.cbc.ca/player/play/1616113742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14min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65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71CBB-68ED-4CAC-A3D7-0BE0626C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Will You Be Prepared?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2EC81-BE9F-437A-9756-313AFAFC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Brainstorm: What do you need?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892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71CBB-68ED-4CAC-A3D7-0BE0626C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alibri"/>
              </a:rPr>
              <a:t>Assignment 2021 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2EC81-BE9F-437A-9756-313AFAFC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cs typeface="Calibri"/>
              </a:rPr>
              <a:t>Prepare an Earthquake Readiness Kit that fits into a shoe box</a:t>
            </a:r>
          </a:p>
          <a:p>
            <a:r>
              <a:rPr lang="en-US">
                <a:cs typeface="Calibri"/>
              </a:rPr>
              <a:t>Include List of items in your kit </a:t>
            </a:r>
          </a:p>
          <a:p>
            <a:r>
              <a:rPr lang="en-US">
                <a:cs typeface="Calibri"/>
              </a:rPr>
              <a:t>1 page summary explaining why you need them</a:t>
            </a:r>
            <a:endParaRPr lang="en-US"/>
          </a:p>
          <a:p>
            <a:r>
              <a:rPr lang="en-US">
                <a:cs typeface="Calibri"/>
              </a:rPr>
              <a:t>Plan for family if separated (discuss with family)</a:t>
            </a:r>
          </a:p>
          <a:p>
            <a:r>
              <a:rPr lang="en-US">
                <a:cs typeface="Calibri"/>
              </a:rPr>
              <a:t>Where will you keep your kit?</a:t>
            </a:r>
            <a:endParaRPr lang="en-US"/>
          </a:p>
          <a:p>
            <a:r>
              <a:rPr lang="en-US">
                <a:cs typeface="Calibri"/>
              </a:rPr>
              <a:t>Decorate</a:t>
            </a:r>
            <a:r>
              <a:rPr lang="en-US" dirty="0">
                <a:cs typeface="Calibri"/>
              </a:rPr>
              <a:t> your box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491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7A967-18AC-4149-916C-93548E52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Science of Tsunamis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E66475-D1B1-4675-95E4-728CE02B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  <a:hlinkClick r:id="rId2"/>
              </a:rPr>
              <a:t>https://www.youtube.com/watch?v=Wx9vPv-T51I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82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FF3E4-D4CF-4D7A-8B27-B2E0A989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EB64DD-4F9F-46EB-9815-915F3A382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i="1" dirty="0">
                <a:ea typeface="+mn-lt"/>
                <a:cs typeface="+mn-lt"/>
              </a:rPr>
              <a:t>An earthquake can have many different intensity numbers, even though it has only one magnitude.</a:t>
            </a:r>
            <a:endParaRPr lang="en-CA" dirty="0">
              <a:ea typeface="+mn-lt"/>
              <a:cs typeface="+mn-lt"/>
            </a:endParaRPr>
          </a:p>
          <a:p>
            <a:r>
              <a:rPr lang="en-CA" dirty="0">
                <a:ea typeface="+mn-lt"/>
                <a:cs typeface="+mn-lt"/>
              </a:rPr>
              <a:t>How can this be? </a:t>
            </a:r>
            <a:endParaRPr lang="en-US" dirty="0">
              <a:ea typeface="+mn-lt"/>
              <a:cs typeface="+mn-lt"/>
            </a:endParaRPr>
          </a:p>
          <a:p>
            <a:endParaRPr lang="en-CA" dirty="0">
              <a:ea typeface="+mn-lt"/>
              <a:cs typeface="+mn-lt"/>
            </a:endParaRPr>
          </a:p>
          <a:p>
            <a:endParaRPr lang="en-CA" dirty="0">
              <a:ea typeface="+mn-lt"/>
              <a:cs typeface="+mn-lt"/>
            </a:endParaRPr>
          </a:p>
          <a:p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567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A86F15-EA72-4F4D-B9B4-64A84C78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Earthquake Readiness Kit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A9AADD-B135-4348-B151-7EB4937A6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  <a:hlinkClick r:id="rId2"/>
              </a:rPr>
              <a:t>https://www.cdc.gov/disasters/earthquakes/supplies.html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877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u="sng" dirty="0"/>
              <a:t>Earthquake Hazards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5770984" cy="187220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b="1" dirty="0"/>
              <a:t>1. Ground shaking</a:t>
            </a:r>
            <a:endParaRPr lang="en-US" dirty="0"/>
          </a:p>
          <a:p>
            <a:pPr lvl="0"/>
            <a:r>
              <a:rPr lang="en-US" dirty="0"/>
              <a:t>The result of the </a:t>
            </a:r>
            <a:r>
              <a:rPr lang="en-US" b="1" dirty="0">
                <a:solidFill>
                  <a:srgbClr val="FF0000"/>
                </a:solidFill>
              </a:rPr>
              <a:t>waves</a:t>
            </a:r>
            <a:r>
              <a:rPr lang="en-US" dirty="0"/>
              <a:t> set in motion by the earthquake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620688"/>
            <a:ext cx="3096344" cy="232535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3291358"/>
            <a:ext cx="8291264" cy="402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Some vibrations move </a:t>
            </a:r>
            <a:r>
              <a:rPr lang="en-US" b="1" dirty="0">
                <a:solidFill>
                  <a:srgbClr val="FF0000"/>
                </a:solidFill>
              </a:rPr>
              <a:t>up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down</a:t>
            </a:r>
            <a:r>
              <a:rPr lang="en-US" dirty="0"/>
              <a:t> while others move side to side</a:t>
            </a:r>
          </a:p>
          <a:p>
            <a:r>
              <a:rPr lang="en-US" dirty="0"/>
              <a:t>Most buildings can withstand large up-and-down vibrations, but not </a:t>
            </a:r>
            <a:r>
              <a:rPr lang="en-US" b="1" dirty="0">
                <a:solidFill>
                  <a:srgbClr val="FF0000"/>
                </a:solidFill>
              </a:rPr>
              <a:t>side-to-side</a:t>
            </a:r>
            <a:r>
              <a:rPr lang="en-US" dirty="0"/>
              <a:t> (cause collapse)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54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08823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b="1" dirty="0"/>
              <a:t>2. </a:t>
            </a:r>
            <a:r>
              <a:rPr lang="en-US" b="1" dirty="0" err="1"/>
              <a:t>Liquifaction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/>
              <a:t>Vibrations cause </a:t>
            </a:r>
            <a:r>
              <a:rPr lang="en-US" b="1" dirty="0">
                <a:solidFill>
                  <a:srgbClr val="FF0000"/>
                </a:solidFill>
              </a:rPr>
              <a:t>groundwater</a:t>
            </a:r>
            <a:r>
              <a:rPr lang="en-US" dirty="0"/>
              <a:t> to rise, turning solid ground into a liquid-like material.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194" name="Picture 2" descr="https://encrypted-tbn1.gstatic.com/images?q=tbn:ANd9GcSZcLZIxviPqyYyHQ8GmX-dKpI8FdO48Pp9Qt29pemzFzpReLqnhA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203" y="2924944"/>
            <a:ext cx="520034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5168" y="2503437"/>
            <a:ext cx="4054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Buildings built on </a:t>
            </a:r>
            <a:r>
              <a:rPr lang="en-US" b="1" dirty="0">
                <a:solidFill>
                  <a:srgbClr val="FF0000"/>
                </a:solidFill>
              </a:rPr>
              <a:t>solid</a:t>
            </a:r>
            <a:r>
              <a:rPr lang="en-US" dirty="0"/>
              <a:t> rock experience little damage; buildings located on bog muds or soft fill suffer </a:t>
            </a:r>
            <a:r>
              <a:rPr lang="en-US" b="1" dirty="0">
                <a:solidFill>
                  <a:srgbClr val="FF0000"/>
                </a:solidFill>
              </a:rPr>
              <a:t>severe</a:t>
            </a:r>
            <a:r>
              <a:rPr lang="en-US" dirty="0"/>
              <a:t> damage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10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5205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3. Tsunamis</a:t>
            </a:r>
            <a:endParaRPr lang="en-US" dirty="0"/>
          </a:p>
          <a:p>
            <a:pPr lvl="0"/>
            <a:r>
              <a:rPr lang="en-US" dirty="0"/>
              <a:t>Large </a:t>
            </a:r>
            <a:r>
              <a:rPr lang="en-US" b="1" dirty="0">
                <a:solidFill>
                  <a:srgbClr val="FF0000"/>
                </a:solidFill>
              </a:rPr>
              <a:t>ocean</a:t>
            </a:r>
            <a:r>
              <a:rPr lang="en-US" dirty="0"/>
              <a:t> waves produced when earthquakes occur under water.</a:t>
            </a:r>
          </a:p>
          <a:p>
            <a:pPr lvl="0"/>
            <a:r>
              <a:rPr lang="en-US" dirty="0"/>
              <a:t>Caused by a large displacement in the </a:t>
            </a:r>
            <a:r>
              <a:rPr lang="en-US" b="1" dirty="0">
                <a:solidFill>
                  <a:srgbClr val="FF0000"/>
                </a:solidFill>
              </a:rPr>
              <a:t>water</a:t>
            </a:r>
            <a:r>
              <a:rPr lang="en-US" dirty="0"/>
              <a:t> column</a:t>
            </a:r>
          </a:p>
          <a:p>
            <a:endParaRPr lang="en-US" dirty="0"/>
          </a:p>
        </p:txBody>
      </p:sp>
      <p:pic>
        <p:nvPicPr>
          <p:cNvPr id="7170" name="Picture 2" descr="http://cdn.physorg.com/newman/gfx/news/hires/2011/howatsunamio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372" y="2852936"/>
            <a:ext cx="3925888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06" y="3428999"/>
            <a:ext cx="3611078" cy="270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89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Tsunami’s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 </a:t>
            </a:r>
            <a:r>
              <a:rPr lang="en-US" b="1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tsunami</a:t>
            </a:r>
            <a:r>
              <a:rPr lang="en-US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 is a large sea wave generated by an underwater earthquake, volcano, or landslide.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Eg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.  In 2004 Sumatra earthquake ruptured the sea floor, creating a tsunami</a:t>
            </a:r>
            <a:endParaRPr lang="en-US" dirty="0"/>
          </a:p>
        </p:txBody>
      </p:sp>
      <p:pic>
        <p:nvPicPr>
          <p:cNvPr id="51202" name="Picture 2" descr="http://journalweek.com/wp-content/uploads/2011/01/tsunami-w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480" y="2971178"/>
            <a:ext cx="5236317" cy="393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4546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Cascadia Subduction Zone (CSZ)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 1,000 km long fault that stretches from Northern Vancouver Island to northern California. </a:t>
            </a:r>
          </a:p>
          <a:p>
            <a:r>
              <a:rPr lang="en-CA" dirty="0"/>
              <a:t>It separates the </a:t>
            </a:r>
            <a:r>
              <a:rPr lang="en-CA" b="1" dirty="0"/>
              <a:t>Juan de Fuca</a:t>
            </a:r>
            <a:r>
              <a:rPr lang="en-CA" dirty="0"/>
              <a:t> and North America plates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4222" y="1196752"/>
            <a:ext cx="421432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782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440737" cy="6699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0"/>
              <a:t>Can earthquakes be predicted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Long-range forecasts </a:t>
            </a:r>
          </a:p>
          <a:p>
            <a:pPr lvl="2"/>
            <a:r>
              <a:rPr lang="en-US" sz="2800" b="1">
                <a:latin typeface="Times New Roman" pitchFamily="18" charset="0"/>
                <a:cs typeface="Times New Roman" pitchFamily="18" charset="0"/>
              </a:rPr>
              <a:t>Give the probability of a certain magnitude earthquake occurring on a time scale of 30 to 100 years, or more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/>
            <a:r>
              <a:rPr lang="en-US" sz="2400" b="1">
                <a:latin typeface="Times New Roman" pitchFamily="18" charset="0"/>
                <a:cs typeface="Times New Roman" pitchFamily="18" charset="0"/>
              </a:rPr>
              <a:t>Using historical records or paleoseismology</a:t>
            </a:r>
          </a:p>
          <a:p>
            <a:pPr lvl="3"/>
            <a:r>
              <a:rPr lang="en-US" sz="2400" b="1">
                <a:latin typeface="Times New Roman" pitchFamily="18" charset="0"/>
                <a:cs typeface="Times New Roman" pitchFamily="18" charset="0"/>
              </a:rPr>
              <a:t>Are important because they provide information used to </a:t>
            </a:r>
          </a:p>
          <a:p>
            <a:pPr lvl="4"/>
            <a:r>
              <a:rPr lang="en-US" b="1">
                <a:latin typeface="Times New Roman" pitchFamily="18" charset="0"/>
                <a:cs typeface="Times New Roman" pitchFamily="18" charset="0"/>
              </a:rPr>
              <a:t>Develop the Uniform Building Code </a:t>
            </a:r>
          </a:p>
          <a:p>
            <a:pPr lvl="4"/>
            <a:r>
              <a:rPr lang="en-US" b="1">
                <a:latin typeface="Times New Roman" pitchFamily="18" charset="0"/>
                <a:cs typeface="Times New Roman" pitchFamily="18" charset="0"/>
              </a:rPr>
              <a:t>Assist in land-use planning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3" descr="FG16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28750"/>
            <a:ext cx="7239000" cy="5429250"/>
          </a:xfrm>
          <a:prstGeom prst="rect">
            <a:avLst/>
          </a:prstGeom>
          <a:noFill/>
        </p:spPr>
      </p:pic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593138" cy="593725"/>
          </a:xfrm>
        </p:spPr>
        <p:txBody>
          <a:bodyPr>
            <a:normAutofit fontScale="90000"/>
          </a:bodyPr>
          <a:lstStyle/>
          <a:p>
            <a:r>
              <a:rPr lang="en-US" sz="3600"/>
              <a:t>Earthquake Probability between 1988 - 2018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FF3E4-D4CF-4D7A-8B27-B2E0A989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EB64DD-4F9F-46EB-9815-915F3A382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i="1" dirty="0">
                <a:ea typeface="+mn-lt"/>
                <a:cs typeface="+mn-lt"/>
              </a:rPr>
              <a:t>An earthquake can have many different intensity numbers, even though it has only one magnitude.</a:t>
            </a:r>
            <a:endParaRPr lang="en-CA" dirty="0">
              <a:ea typeface="+mn-lt"/>
              <a:cs typeface="+mn-lt"/>
            </a:endParaRPr>
          </a:p>
          <a:p>
            <a:r>
              <a:rPr lang="en-CA" dirty="0">
                <a:solidFill>
                  <a:srgbClr val="FF0000"/>
                </a:solidFill>
                <a:ea typeface="+mn-lt"/>
                <a:cs typeface="+mn-lt"/>
              </a:rPr>
              <a:t>Amount of damage depends on where earthquake occurs. 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CA" dirty="0" err="1">
                <a:solidFill>
                  <a:srgbClr val="FF0000"/>
                </a:solidFill>
                <a:ea typeface="+mn-lt"/>
                <a:cs typeface="+mn-lt"/>
              </a:rPr>
              <a:t>Eg.</a:t>
            </a:r>
            <a:r>
              <a:rPr lang="en-CA" dirty="0">
                <a:solidFill>
                  <a:srgbClr val="FF0000"/>
                </a:solidFill>
                <a:ea typeface="+mn-lt"/>
                <a:cs typeface="+mn-lt"/>
              </a:rPr>
              <a:t> desert vs city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96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19ECA9-7518-41C9-868A-E7A358EE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Richter Scale measures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ED76E2-B5DD-49FD-BDF3-B5482E18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77841" cy="4860925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sz="5100" dirty="0"/>
              <a:t>The </a:t>
            </a:r>
            <a:r>
              <a:rPr lang="en-US" sz="5100" b="1" dirty="0"/>
              <a:t>Richter Scale</a:t>
            </a:r>
            <a:r>
              <a:rPr lang="en-US" sz="5100" dirty="0"/>
              <a:t> is a standardized scale </a:t>
            </a:r>
            <a:r>
              <a:rPr lang="en-US" sz="5100" dirty="0" smtClean="0"/>
              <a:t>(from 1-10) of </a:t>
            </a:r>
            <a:r>
              <a:rPr lang="en-US" sz="5100" dirty="0"/>
              <a:t>earthquake </a:t>
            </a:r>
            <a:r>
              <a:rPr lang="en-US" sz="5100" b="1" u="sng" dirty="0"/>
              <a:t>magnitude </a:t>
            </a:r>
            <a:r>
              <a:rPr lang="en-CA" sz="5100" dirty="0"/>
              <a:t>. The higher the number, the stronger the </a:t>
            </a:r>
            <a:r>
              <a:rPr lang="en-CA" sz="5100" dirty="0" smtClean="0"/>
              <a:t>earthquake.</a:t>
            </a:r>
          </a:p>
          <a:p>
            <a:r>
              <a:rPr lang="en-US" sz="5100" dirty="0" smtClean="0">
                <a:cs typeface="Times New Roman" pitchFamily="18" charset="0"/>
              </a:rPr>
              <a:t>It is based on the </a:t>
            </a:r>
            <a:r>
              <a:rPr lang="en-US" sz="5100" i="1" dirty="0" smtClean="0">
                <a:cs typeface="Times New Roman" pitchFamily="18" charset="0"/>
              </a:rPr>
              <a:t>amplitude</a:t>
            </a:r>
            <a:r>
              <a:rPr lang="en-US" sz="5100" dirty="0" smtClean="0">
                <a:cs typeface="Times New Roman" pitchFamily="18" charset="0"/>
              </a:rPr>
              <a:t> of the largest seismic wave recorded.</a:t>
            </a:r>
            <a:endParaRPr lang="en-US" sz="5100" dirty="0" smtClean="0"/>
          </a:p>
          <a:p>
            <a:r>
              <a:rPr lang="en-US" sz="5100" dirty="0" smtClean="0">
                <a:cs typeface="Times New Roman" pitchFamily="18" charset="0"/>
              </a:rPr>
              <a:t>Accounts for the decrease in wave amplitude with increased distance.</a:t>
            </a:r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5100" dirty="0" smtClean="0">
                <a:cs typeface="Times New Roman" pitchFamily="18" charset="0"/>
              </a:rPr>
              <a:t>Magnitudes less than 2.0 are not felt by humans</a:t>
            </a:r>
            <a:r>
              <a:rPr lang="en-US" sz="5100" dirty="0" smtClean="0"/>
              <a:t> </a:t>
            </a:r>
          </a:p>
          <a:p>
            <a:pPr>
              <a:buNone/>
            </a:pPr>
            <a:endParaRPr lang="en-CA" sz="5100" i="1" dirty="0"/>
          </a:p>
          <a:p>
            <a:r>
              <a:rPr lang="en-CA" sz="4200" i="1" dirty="0"/>
              <a:t>When the Richter magnitude of an earthquake goes up by </a:t>
            </a:r>
            <a:r>
              <a:rPr lang="en-CA" sz="4200" b="1" i="1" u="sng" dirty="0"/>
              <a:t>one </a:t>
            </a:r>
            <a:r>
              <a:rPr lang="en-CA" sz="4200" i="1" dirty="0"/>
              <a:t>unit, the amount of ground shaking caused by the earthquake goes up </a:t>
            </a:r>
            <a:r>
              <a:rPr lang="en-CA" sz="4200" b="1" i="1" u="sng" dirty="0"/>
              <a:t>10 times. </a:t>
            </a:r>
            <a:endParaRPr lang="en-CA" sz="4200" b="1" i="1" u="sng" dirty="0">
              <a:cs typeface="Calibri"/>
            </a:endParaRPr>
          </a:p>
          <a:p>
            <a:endParaRPr lang="en-CA" sz="4200" dirty="0"/>
          </a:p>
          <a:p>
            <a:r>
              <a:rPr lang="en-CA" sz="4200" dirty="0" err="1"/>
              <a:t>Eg.</a:t>
            </a:r>
            <a:r>
              <a:rPr lang="en-CA" sz="4200" dirty="0"/>
              <a:t>  Magnitude 5.0 is </a:t>
            </a:r>
            <a:r>
              <a:rPr lang="en-CA" sz="4200" b="1" u="sng" dirty="0"/>
              <a:t>10 times</a:t>
            </a:r>
            <a:r>
              <a:rPr lang="en-CA" sz="4200" dirty="0"/>
              <a:t> stronger than a Magnitude 4. </a:t>
            </a:r>
            <a:endParaRPr lang="en-CA" sz="4200" dirty="0">
              <a:cs typeface="Calibri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46628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287684-A3BB-4B80-9C7D-56FBF3E59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Charles </a:t>
            </a:r>
            <a:r>
              <a:rPr lang="en-CA" dirty="0" err="1"/>
              <a:t>Ritcher</a:t>
            </a:r>
            <a:r>
              <a:rPr lang="en-CA" dirty="0"/>
              <a:t> 1935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BEC7A4-1675-4C22-BFA3-EB6C7ACB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006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Amount of damage depends on where earthquake occurs. </a:t>
            </a:r>
          </a:p>
          <a:p>
            <a:r>
              <a:rPr lang="en-CA" dirty="0" err="1">
                <a:cs typeface="Calibri"/>
              </a:rPr>
              <a:t>Eg.</a:t>
            </a:r>
            <a:r>
              <a:rPr lang="en-CA" dirty="0">
                <a:cs typeface="Calibri"/>
              </a:rPr>
              <a:t> desert vs city</a:t>
            </a:r>
            <a:endParaRPr lang="en-CA" dirty="0"/>
          </a:p>
        </p:txBody>
      </p:sp>
      <p:pic>
        <p:nvPicPr>
          <p:cNvPr id="1026" name="Picture 2" descr="Image result for charles richter image">
            <a:extLst>
              <a:ext uri="{FF2B5EF4-FFF2-40B4-BE49-F238E27FC236}">
                <a16:creationId xmlns="" xmlns:a16="http://schemas.microsoft.com/office/drawing/2014/main" id="{4B7F1686-A025-4A9B-A914-3F8FE6925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934" t="-8345" r="7934" b="28900"/>
          <a:stretch/>
        </p:blipFill>
        <p:spPr bwMode="auto">
          <a:xfrm>
            <a:off x="5029200" y="990600"/>
            <a:ext cx="3789760" cy="544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321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440737" cy="822325"/>
          </a:xfrm>
        </p:spPr>
        <p:txBody>
          <a:bodyPr/>
          <a:lstStyle/>
          <a:p>
            <a:pPr algn="ctr"/>
            <a:r>
              <a:rPr lang="en-US" sz="4000" b="1" i="0"/>
              <a:t> Measuring the size of earthquakes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125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Intensity scales</a:t>
            </a:r>
            <a:r>
              <a:rPr lang="en-US" b="1">
                <a:latin typeface="Times New Roman" pitchFamily="18" charset="0"/>
              </a:rPr>
              <a:t> </a:t>
            </a:r>
          </a:p>
          <a:p>
            <a:pPr lvl="2">
              <a:lnSpc>
                <a:spcPct val="125000"/>
              </a:lnSpc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Modified Mercalli Intensity Scale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was developed using California buildings as its standard</a:t>
            </a:r>
            <a:r>
              <a:rPr lang="en-US" b="1">
                <a:latin typeface="Times New Roman" pitchFamily="18" charset="0"/>
              </a:rPr>
              <a:t> </a:t>
            </a:r>
          </a:p>
          <a:p>
            <a:pPr lvl="2">
              <a:lnSpc>
                <a:spcPct val="125000"/>
              </a:lnSpc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The drawback of intensity scales is that destruction may not be a true measure of the earthquakes actual severity</a:t>
            </a:r>
            <a:r>
              <a:rPr lang="en-US" sz="2800" b="1">
                <a:latin typeface="Times New Roman" pitchFamily="18" charset="0"/>
              </a:rPr>
              <a:t> </a:t>
            </a:r>
          </a:p>
          <a:p>
            <a:pPr lvl="3">
              <a:lnSpc>
                <a:spcPct val="125000"/>
              </a:lnSpc>
            </a:pPr>
            <a:r>
              <a:rPr lang="en-US" b="1">
                <a:latin typeface="Times New Roman" pitchFamily="18" charset="0"/>
              </a:rPr>
              <a:t>i.e. moderate earthquake causing severe damage in Armenia in 1988 because of poor building construction</a:t>
            </a:r>
          </a:p>
          <a:p>
            <a:pPr lvl="3">
              <a:lnSpc>
                <a:spcPct val="125000"/>
              </a:lnSpc>
            </a:pPr>
            <a:r>
              <a:rPr lang="en-US" b="1">
                <a:latin typeface="Times New Roman" pitchFamily="18" charset="0"/>
              </a:rPr>
              <a:t>also the 1985 earthquake in Mexico City caused massive damage because of the soft sediment under the city</a:t>
            </a: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largest earthquake recorded?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1960 Valdivia Earthquake occurred on May 22, 1960 near Valdivia, in southern Chile. </a:t>
            </a:r>
          </a:p>
          <a:p>
            <a:r>
              <a:rPr lang="en-CA" dirty="0" smtClean="0"/>
              <a:t>Assigned a magnitude of 9.5 by the United States Geological Survey. </a:t>
            </a:r>
          </a:p>
          <a:p>
            <a:r>
              <a:rPr lang="en-CA" dirty="0" smtClean="0"/>
              <a:t>Referred to as the "Great Chilean Earthquake" or the "1960 Valdivia Earthquake.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57200"/>
            <a:ext cx="8440737" cy="1616075"/>
          </a:xfrm>
        </p:spPr>
        <p:txBody>
          <a:bodyPr/>
          <a:lstStyle/>
          <a:p>
            <a:pPr algn="ctr"/>
            <a:r>
              <a:rPr lang="en-US" sz="4000" i="0" dirty="0">
                <a:latin typeface="+mn-lt"/>
              </a:rPr>
              <a:t>Earthquake destruction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Amount of structural damage caused by earthquakes depends on:</a:t>
            </a:r>
            <a:endParaRPr lang="en-US" dirty="0" smtClean="0"/>
          </a:p>
          <a:p>
            <a:pPr lvl="2"/>
            <a:r>
              <a:rPr lang="en-US" sz="3600" b="1" dirty="0" smtClean="0">
                <a:cs typeface="Times New Roman" pitchFamily="18" charset="0"/>
              </a:rPr>
              <a:t>Intensity</a:t>
            </a:r>
            <a:r>
              <a:rPr lang="en-US" sz="3600" dirty="0" smtClean="0">
                <a:cs typeface="Times New Roman" pitchFamily="18" charset="0"/>
              </a:rPr>
              <a:t> and </a:t>
            </a:r>
            <a:r>
              <a:rPr lang="en-US" sz="3600" b="1" dirty="0" smtClean="0">
                <a:cs typeface="Times New Roman" pitchFamily="18" charset="0"/>
              </a:rPr>
              <a:t>duration</a:t>
            </a:r>
            <a:r>
              <a:rPr lang="en-US" sz="3600" dirty="0" smtClean="0">
                <a:cs typeface="Times New Roman" pitchFamily="18" charset="0"/>
              </a:rPr>
              <a:t> of the vibrations</a:t>
            </a:r>
            <a:r>
              <a:rPr lang="en-US" sz="3600" dirty="0" smtClean="0"/>
              <a:t> </a:t>
            </a:r>
          </a:p>
          <a:p>
            <a:pPr lvl="2"/>
            <a:r>
              <a:rPr lang="en-US" sz="3600" dirty="0" smtClean="0">
                <a:cs typeface="Times New Roman" pitchFamily="18" charset="0"/>
              </a:rPr>
              <a:t>Type of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material</a:t>
            </a:r>
            <a:r>
              <a:rPr lang="en-US" sz="3600" dirty="0" smtClean="0">
                <a:cs typeface="Times New Roman" pitchFamily="18" charset="0"/>
              </a:rPr>
              <a:t> building are one </a:t>
            </a:r>
            <a:r>
              <a:rPr lang="en-US" sz="3600" dirty="0" smtClean="0"/>
              <a:t>(sand </a:t>
            </a:r>
            <a:r>
              <a:rPr lang="en-US" sz="3600" dirty="0" err="1" smtClean="0"/>
              <a:t>vs</a:t>
            </a:r>
            <a:r>
              <a:rPr lang="en-US" sz="3600" dirty="0" smtClean="0"/>
              <a:t> rock) </a:t>
            </a:r>
            <a:r>
              <a:rPr lang="en-US" sz="3600" i="1" dirty="0" smtClean="0"/>
              <a:t>liquefaction</a:t>
            </a:r>
            <a:endParaRPr lang="en-US" sz="3600" i="1" dirty="0" smtClean="0"/>
          </a:p>
          <a:p>
            <a:pPr lvl="2"/>
            <a:r>
              <a:rPr lang="en-US" sz="3600" b="1" dirty="0" smtClean="0">
                <a:cs typeface="Times New Roman" pitchFamily="18" charset="0"/>
              </a:rPr>
              <a:t>Design</a:t>
            </a:r>
            <a:r>
              <a:rPr lang="en-US" sz="3600" dirty="0" smtClean="0">
                <a:cs typeface="Times New Roman" pitchFamily="18" charset="0"/>
              </a:rPr>
              <a:t> of the structure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874</Words>
  <Application>Microsoft Office PowerPoint</Application>
  <PresentationFormat>On-screen Show (4:3)</PresentationFormat>
  <Paragraphs>125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Measuring Earthquakes</vt:lpstr>
      <vt:lpstr>How are Earthquakes Measured?</vt:lpstr>
      <vt:lpstr>Slide 3</vt:lpstr>
      <vt:lpstr>Slide 4</vt:lpstr>
      <vt:lpstr>Richter Scale measures Magnitude</vt:lpstr>
      <vt:lpstr>Charles Ritcher 1935</vt:lpstr>
      <vt:lpstr> Measuring the size of earthquakes</vt:lpstr>
      <vt:lpstr>What is the largest earthquake recorded? </vt:lpstr>
      <vt:lpstr>Earthquake destruction</vt:lpstr>
      <vt:lpstr>Liquefaction</vt:lpstr>
      <vt:lpstr>Damage caused by the 1964 Anchorage, Alaska earthquake</vt:lpstr>
      <vt:lpstr>Liquefaction from the 1985 Mexico Earthquake</vt:lpstr>
      <vt:lpstr>Homework</vt:lpstr>
      <vt:lpstr>EXTRAS for next year…</vt:lpstr>
      <vt:lpstr>Tsunamis, or seismic sea waves </vt:lpstr>
      <vt:lpstr>Formation of a tsunami</vt:lpstr>
      <vt:lpstr>Tsunami Warning System</vt:lpstr>
      <vt:lpstr>The Big One</vt:lpstr>
      <vt:lpstr>The Big One</vt:lpstr>
      <vt:lpstr>Megathrust Earthquake</vt:lpstr>
      <vt:lpstr>The Last Big One</vt:lpstr>
      <vt:lpstr>Take Home Assignment</vt:lpstr>
      <vt:lpstr>Cascadia Megathrust Earthquake</vt:lpstr>
      <vt:lpstr>Slide 24</vt:lpstr>
      <vt:lpstr>The Big One</vt:lpstr>
      <vt:lpstr>Video</vt:lpstr>
      <vt:lpstr>Will You Be Prepared?</vt:lpstr>
      <vt:lpstr>Assignment 2021 </vt:lpstr>
      <vt:lpstr>Science of Tsunamis</vt:lpstr>
      <vt:lpstr>Earthquake Readiness Kit</vt:lpstr>
      <vt:lpstr>Earthquake Hazards</vt:lpstr>
      <vt:lpstr>Slide 32</vt:lpstr>
      <vt:lpstr>Slide 33</vt:lpstr>
      <vt:lpstr>Tsunami’s</vt:lpstr>
      <vt:lpstr> Cascadia Subduction Zone (CSZ) </vt:lpstr>
      <vt:lpstr>Can earthquakes be predicted</vt:lpstr>
      <vt:lpstr>Earthquake Probability between 1988 - 2018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One</dc:title>
  <dc:creator>User</dc:creator>
  <cp:lastModifiedBy>User</cp:lastModifiedBy>
  <cp:revision>5</cp:revision>
  <dcterms:created xsi:type="dcterms:W3CDTF">2020-04-27T21:10:44Z</dcterms:created>
  <dcterms:modified xsi:type="dcterms:W3CDTF">2020-05-05T21:22:53Z</dcterms:modified>
</cp:coreProperties>
</file>