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9" r:id="rId3"/>
    <p:sldId id="261" r:id="rId4"/>
    <p:sldId id="266" r:id="rId5"/>
    <p:sldId id="351" r:id="rId6"/>
    <p:sldId id="352" r:id="rId7"/>
    <p:sldId id="355" r:id="rId8"/>
    <p:sldId id="350" r:id="rId9"/>
    <p:sldId id="356" r:id="rId10"/>
    <p:sldId id="357" r:id="rId11"/>
    <p:sldId id="358" r:id="rId12"/>
    <p:sldId id="274" r:id="rId13"/>
    <p:sldId id="275" r:id="rId14"/>
    <p:sldId id="359" r:id="rId15"/>
    <p:sldId id="363" r:id="rId16"/>
    <p:sldId id="362" r:id="rId17"/>
    <p:sldId id="269" r:id="rId18"/>
    <p:sldId id="270" r:id="rId19"/>
    <p:sldId id="271" r:id="rId20"/>
    <p:sldId id="276" r:id="rId21"/>
    <p:sldId id="277" r:id="rId22"/>
    <p:sldId id="3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61B3-D39E-4E28-8E63-FB8308B0A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6E929-C218-4CF8-83EE-5127CC119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47BC6-EB17-4110-8AAF-628F17BA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9A280-707D-45A0-ABEB-50FD412D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FA322-F373-4498-B116-AE7D3A0F6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61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0CFA-DBC6-47D6-B9D5-3F2DC874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36F79-42B9-454F-83E1-A10DBA55B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5A9DF-29A7-4167-96FB-4983E22F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CD3C4-232A-481A-8C39-BD99F778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90C58-F3E5-46A3-B461-76FB2BC1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09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DF0E3-7C88-43BD-A926-BEECBB119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FB9DE-461F-4B82-BF1D-4E9E22112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FFACC-1D07-40FC-90F8-4A8CD30A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B2933-479F-4FE8-A5C1-50DADB1E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C71F4-4D35-467C-80E3-850430A7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056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8672-A479-4E05-9A75-E779BA35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2BF5E-5094-40A3-BB75-762497BE6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97716-2CC8-47B2-8805-93094CE43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2E11-1F95-4DFC-8736-9CBDC322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8C24E-CA0F-4AE7-979B-FA591F8E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82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6E83E-6515-47FA-BD0B-142C3BE3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0AB81-1CD9-4752-92E1-5D3D0D1C2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7ECE3-CC38-414B-95CC-B8DA2520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6233F-A8AF-495E-9C48-64219D8D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B5DD3-E668-4694-85BA-27D7B025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1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CEC3-3AE3-4E0E-9158-83C02A26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122E8-4B4A-4C61-AC29-5E7F529B1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F4990-2076-4BEB-9FDF-F5AE86AFA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F70AD-3C6F-4C69-9F2F-0B6AC22E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18252-087E-4FD6-B8ED-2B8E0D805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B3035-F7D8-403A-A06B-91F16247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19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5513-D863-41A8-9C26-3AF1DB90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2AD90-8C4F-446C-B506-2FEC9C0B8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B3C93-54AB-4F02-B96B-CD91AA970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C52CAC-8208-484C-B2FC-D71423EA3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58EF1-B6D7-4074-94C0-BE3C93904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E9724-AF2C-457C-92C2-6A5BC5AA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4F8C04-A46D-47AA-9CBC-1C0CBCAB6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0D4362-790B-46D1-9B40-A402B48B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76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2C9BF-67E3-45F2-B175-A46FED5E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9ACA5-8703-4AF6-84CE-474DD1BD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9E528-EE12-4805-9EA7-992658E8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030DA-BADF-4360-A4FD-E1D020B5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06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16A5F-114E-412E-AD8C-8F640F001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39214-F354-4160-8519-A5E9E789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2597B-0670-4406-857B-0BDA7A65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787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6F749-A5E3-48F6-8D96-2BE0943E3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F2319-8D38-4B00-8EF4-963C4788C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39B9B4-8F85-4816-AB98-6F431E47F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98B97-88A8-4C90-836E-8218226E4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9FC93-4839-451D-B1B8-CCB61DE3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B0B9C-5941-4C0C-A961-6DDD9298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991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F944-7C56-4F60-BA88-220F3F63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E38CC-4B3E-4601-AD5C-143BF4CCED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21438-3E32-4743-9315-4A002FA1A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A251E-0469-44F0-8624-20DDF7F5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18B7B-6DB1-4EC0-AB4A-6B0C802A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CECA5-1FB7-44D7-AD7F-F7C550F9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968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531F7-67F0-471F-AC60-EA2CA95E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D4CA7-A5C5-49DB-A257-57FDA4A4C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EA527-0985-43AF-B3DE-71E0B8299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6B294-3808-4725-AB2D-7FA33BB9A0DE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20B72-EA5E-473D-9815-4BD3808A0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0C5E6-083F-40B2-98EB-A82D75E33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5F2C-E6AD-4E01-B431-1E40DC93A9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06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4BB17-9AD6-41D0-B40F-E62896F2B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9DE69-AADD-4A1A-B9DD-1319AF5414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777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CA" sz="3900" dirty="0"/>
              <a:t>Example: Al</a:t>
            </a:r>
            <a:r>
              <a:rPr lang="en-CA" sz="3900" baseline="-25000" dirty="0"/>
              <a:t>2</a:t>
            </a:r>
            <a:r>
              <a:rPr lang="en-CA" sz="3900" dirty="0"/>
              <a:t>(CO</a:t>
            </a:r>
            <a:r>
              <a:rPr lang="en-CA" sz="3900" baseline="-25000" dirty="0"/>
              <a:t>3</a:t>
            </a:r>
            <a:r>
              <a:rPr lang="en-CA" sz="3900" dirty="0"/>
              <a:t>)</a:t>
            </a:r>
            <a:r>
              <a:rPr lang="en-CA" sz="3900" baseline="-25000" dirty="0"/>
              <a:t>3</a:t>
            </a:r>
            <a:endParaRPr lang="en-CA" sz="3900" dirty="0"/>
          </a:p>
          <a:p>
            <a:r>
              <a:rPr lang="en-CA" dirty="0"/>
              <a:t>How many Oxygen in this formula?</a:t>
            </a:r>
          </a:p>
          <a:p>
            <a:endParaRPr lang="en-CA" dirty="0"/>
          </a:p>
          <a:p>
            <a:r>
              <a:rPr lang="en-CA" dirty="0">
                <a:solidFill>
                  <a:srgbClr val="FF0000"/>
                </a:solidFill>
              </a:rPr>
              <a:t>3 x 3 = 9 Oxygen</a:t>
            </a:r>
          </a:p>
          <a:p>
            <a:endParaRPr lang="en-CA" dirty="0"/>
          </a:p>
          <a:p>
            <a:r>
              <a:rPr lang="en-CA" dirty="0"/>
              <a:t>How many Aluminum? </a:t>
            </a:r>
          </a:p>
        </p:txBody>
      </p:sp>
    </p:spTree>
    <p:extLst>
      <p:ext uri="{BB962C8B-B14F-4D97-AF65-F5344CB8AC3E}">
        <p14:creationId xmlns:p14="http://schemas.microsoft.com/office/powerpoint/2010/main" val="1313914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CA" sz="3900" dirty="0"/>
              <a:t>Example: Al</a:t>
            </a:r>
            <a:r>
              <a:rPr lang="en-CA" sz="3900" baseline="-25000" dirty="0"/>
              <a:t>2</a:t>
            </a:r>
            <a:r>
              <a:rPr lang="en-CA" sz="3900" dirty="0"/>
              <a:t>(CO</a:t>
            </a:r>
            <a:r>
              <a:rPr lang="en-CA" sz="3900" baseline="-25000" dirty="0"/>
              <a:t>3</a:t>
            </a:r>
            <a:r>
              <a:rPr lang="en-CA" sz="3900" dirty="0"/>
              <a:t>)</a:t>
            </a:r>
            <a:r>
              <a:rPr lang="en-CA" sz="3900" baseline="-25000" dirty="0"/>
              <a:t>3</a:t>
            </a:r>
            <a:endParaRPr lang="en-CA" sz="3900" dirty="0"/>
          </a:p>
          <a:p>
            <a:r>
              <a:rPr lang="en-CA" dirty="0"/>
              <a:t>How many Oxygen in this formula?</a:t>
            </a:r>
          </a:p>
          <a:p>
            <a:endParaRPr lang="en-CA" dirty="0"/>
          </a:p>
          <a:p>
            <a:r>
              <a:rPr lang="en-CA" dirty="0"/>
              <a:t>3 x 3 = 9 Oxygen</a:t>
            </a:r>
          </a:p>
          <a:p>
            <a:endParaRPr lang="en-CA" dirty="0"/>
          </a:p>
          <a:p>
            <a:r>
              <a:rPr lang="en-CA" dirty="0"/>
              <a:t>How many Aluminum?   </a:t>
            </a:r>
            <a:r>
              <a:rPr lang="en-CA" dirty="0">
                <a:solidFill>
                  <a:srgbClr val="FF0000"/>
                </a:solidFill>
              </a:rPr>
              <a:t>TWO</a:t>
            </a:r>
          </a:p>
          <a:p>
            <a:r>
              <a:rPr lang="en-CA" dirty="0">
                <a:solidFill>
                  <a:srgbClr val="FF0000"/>
                </a:solidFill>
              </a:rPr>
              <a:t>THREE carbon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218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91" y="204750"/>
            <a:ext cx="11098849" cy="1400530"/>
          </a:xfrm>
        </p:spPr>
        <p:txBody>
          <a:bodyPr/>
          <a:lstStyle/>
          <a:p>
            <a:r>
              <a:rPr lang="en-CA" sz="4000" b="1" dirty="0"/>
              <a:t>More Practice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5280"/>
            <a:ext cx="11765280" cy="4998720"/>
          </a:xfrm>
        </p:spPr>
        <p:txBody>
          <a:bodyPr>
            <a:normAutofit fontScale="85000" lnSpcReduction="20000"/>
          </a:bodyPr>
          <a:lstStyle/>
          <a:p>
            <a:endParaRPr lang="en-CA" sz="14400" dirty="0"/>
          </a:p>
          <a:p>
            <a:pPr marL="0" indent="0">
              <a:buNone/>
            </a:pPr>
            <a:r>
              <a:rPr lang="en-CA" sz="8000" dirty="0"/>
              <a:t>MgSO</a:t>
            </a:r>
            <a:r>
              <a:rPr lang="en-CA" sz="8000" baseline="-25000" dirty="0"/>
              <a:t>4</a:t>
            </a:r>
            <a:endParaRPr lang="en-CA" sz="8000" dirty="0"/>
          </a:p>
          <a:p>
            <a:pPr marL="0" indent="0">
              <a:buNone/>
            </a:pPr>
            <a:r>
              <a:rPr lang="en-CA" sz="8000" dirty="0"/>
              <a:t>Ca(NO</a:t>
            </a:r>
            <a:r>
              <a:rPr lang="en-CA" sz="8000" baseline="-25000" dirty="0"/>
              <a:t>3</a:t>
            </a:r>
            <a:r>
              <a:rPr lang="en-CA" sz="8000" dirty="0"/>
              <a:t>)</a:t>
            </a:r>
            <a:r>
              <a:rPr lang="en-CA" sz="8000" baseline="-25000" dirty="0"/>
              <a:t>2</a:t>
            </a:r>
            <a:endParaRPr lang="en-CA" sz="8000" dirty="0"/>
          </a:p>
          <a:p>
            <a:pPr marL="0" indent="0">
              <a:buNone/>
            </a:pPr>
            <a:r>
              <a:rPr lang="en-CA" sz="8000" dirty="0"/>
              <a:t>Li</a:t>
            </a:r>
            <a:r>
              <a:rPr lang="en-CA" sz="8000" baseline="-25000" dirty="0"/>
              <a:t>2</a:t>
            </a:r>
            <a:r>
              <a:rPr lang="en-CA" sz="8000" dirty="0"/>
              <a:t>SO</a:t>
            </a:r>
            <a:r>
              <a:rPr lang="en-CA" sz="8000" baseline="-25000" dirty="0"/>
              <a:t>3</a:t>
            </a:r>
            <a:endParaRPr lang="en-CA" sz="8000" dirty="0"/>
          </a:p>
          <a:p>
            <a:pPr marL="0" indent="0">
              <a:buNone/>
            </a:pPr>
            <a:r>
              <a:rPr lang="en-CA" sz="8000" dirty="0"/>
              <a:t>Au</a:t>
            </a:r>
            <a:r>
              <a:rPr lang="en-CA" sz="8000" baseline="-25000" dirty="0"/>
              <a:t>2</a:t>
            </a:r>
            <a:r>
              <a:rPr lang="en-CA" sz="8000" dirty="0"/>
              <a:t>CO</a:t>
            </a:r>
            <a:r>
              <a:rPr lang="en-CA" sz="8000" baseline="-25000" dirty="0"/>
              <a:t>3</a:t>
            </a:r>
            <a:endParaRPr lang="en-CA" sz="8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4307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91" y="204750"/>
            <a:ext cx="11098849" cy="1400530"/>
          </a:xfrm>
        </p:spPr>
        <p:txBody>
          <a:bodyPr/>
          <a:lstStyle/>
          <a:p>
            <a:r>
              <a:rPr lang="en-CA" sz="4000" b="1" dirty="0"/>
              <a:t>Practice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91" y="1466850"/>
            <a:ext cx="11765280" cy="5391150"/>
          </a:xfrm>
        </p:spPr>
        <p:txBody>
          <a:bodyPr>
            <a:normAutofit fontScale="47500" lnSpcReduction="20000"/>
          </a:bodyPr>
          <a:lstStyle/>
          <a:p>
            <a:endParaRPr lang="en-CA" sz="14400" dirty="0"/>
          </a:p>
          <a:p>
            <a:pPr marL="0" indent="0">
              <a:buNone/>
            </a:pPr>
            <a:r>
              <a:rPr lang="en-CA" sz="14400" dirty="0"/>
              <a:t>MgSO</a:t>
            </a:r>
            <a:r>
              <a:rPr lang="en-CA" sz="14400" baseline="-25000" dirty="0"/>
              <a:t>4</a:t>
            </a:r>
            <a:r>
              <a:rPr lang="en-CA" sz="14400" dirty="0"/>
              <a:t>      </a:t>
            </a:r>
            <a:r>
              <a:rPr lang="en-CA" sz="14400" b="1" dirty="0"/>
              <a:t>Magnesium Sulfate</a:t>
            </a:r>
          </a:p>
          <a:p>
            <a:pPr marL="0" indent="0">
              <a:buNone/>
            </a:pPr>
            <a:r>
              <a:rPr lang="en-CA" sz="14400" dirty="0"/>
              <a:t>Ca(NO</a:t>
            </a:r>
            <a:r>
              <a:rPr lang="en-CA" sz="14400" baseline="-25000" dirty="0"/>
              <a:t>3</a:t>
            </a:r>
            <a:r>
              <a:rPr lang="en-CA" sz="14400" dirty="0"/>
              <a:t>)</a:t>
            </a:r>
            <a:r>
              <a:rPr lang="en-CA" sz="14400" baseline="-25000" dirty="0"/>
              <a:t>2</a:t>
            </a:r>
            <a:r>
              <a:rPr lang="en-CA" sz="14400" dirty="0"/>
              <a:t> </a:t>
            </a:r>
            <a:r>
              <a:rPr lang="en-CA" sz="14400" b="1" dirty="0"/>
              <a:t>Calcium Nitrate</a:t>
            </a:r>
          </a:p>
          <a:p>
            <a:pPr marL="0" indent="0">
              <a:buNone/>
            </a:pPr>
            <a:r>
              <a:rPr lang="en-CA" sz="14400" dirty="0"/>
              <a:t>Li</a:t>
            </a:r>
            <a:r>
              <a:rPr lang="en-CA" sz="14400" baseline="-25000" dirty="0"/>
              <a:t>2</a:t>
            </a:r>
            <a:r>
              <a:rPr lang="en-CA" sz="14400" dirty="0"/>
              <a:t>SO</a:t>
            </a:r>
            <a:r>
              <a:rPr lang="en-CA" sz="14400" baseline="-25000" dirty="0"/>
              <a:t>3</a:t>
            </a:r>
            <a:r>
              <a:rPr lang="en-CA" sz="14400" dirty="0"/>
              <a:t>        </a:t>
            </a:r>
            <a:r>
              <a:rPr lang="en-CA" sz="14400" b="1" dirty="0"/>
              <a:t>Lithium Sulfite </a:t>
            </a:r>
          </a:p>
          <a:p>
            <a:pPr marL="0" indent="0">
              <a:buNone/>
            </a:pPr>
            <a:r>
              <a:rPr lang="en-CA" sz="14400" dirty="0"/>
              <a:t>Au</a:t>
            </a:r>
            <a:r>
              <a:rPr lang="en-CA" sz="14400" baseline="-25000" dirty="0"/>
              <a:t>2</a:t>
            </a:r>
            <a:r>
              <a:rPr lang="en-CA" sz="14400" dirty="0"/>
              <a:t>CO</a:t>
            </a:r>
            <a:r>
              <a:rPr lang="en-CA" sz="14400" baseline="-25000" dirty="0"/>
              <a:t>3       </a:t>
            </a:r>
            <a:r>
              <a:rPr lang="en-CA" sz="14400" b="1" dirty="0"/>
              <a:t>Gold Carbonate</a:t>
            </a:r>
          </a:p>
          <a:p>
            <a:pPr marL="0" indent="0">
              <a:buNone/>
            </a:pPr>
            <a:r>
              <a:rPr lang="en-CA" sz="11200" baseline="-25000" dirty="0"/>
              <a:t>                                                                                </a:t>
            </a:r>
            <a:endParaRPr lang="en-CA" sz="11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3518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3F3FD-0BA1-4900-883F-D1B659CCC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One positive Polyatomic 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2F49D-6CD3-4919-9524-2EAB36AE5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NH</a:t>
            </a:r>
            <a:r>
              <a:rPr lang="en-CA" baseline="-25000" dirty="0"/>
              <a:t>4 </a:t>
            </a:r>
            <a:r>
              <a:rPr lang="en-CA" dirty="0"/>
              <a:t>+        Ammonium ion </a:t>
            </a:r>
          </a:p>
          <a:p>
            <a:endParaRPr lang="en-CA" dirty="0"/>
          </a:p>
          <a:p>
            <a:r>
              <a:rPr lang="en-CA" dirty="0"/>
              <a:t>NH</a:t>
            </a:r>
            <a:r>
              <a:rPr lang="en-CA" baseline="-25000" dirty="0"/>
              <a:t>4 </a:t>
            </a:r>
            <a:r>
              <a:rPr lang="en-CA" dirty="0"/>
              <a:t>Cl		</a:t>
            </a:r>
          </a:p>
          <a:p>
            <a:r>
              <a:rPr lang="en-CA" dirty="0"/>
              <a:t>Step 1: Name the cation first </a:t>
            </a:r>
            <a:r>
              <a:rPr lang="en-CA" dirty="0">
                <a:sym typeface="Wingdings" panose="05000000000000000000" pitchFamily="2" charset="2"/>
              </a:rPr>
              <a:t> in this case, k</a:t>
            </a:r>
            <a:r>
              <a:rPr lang="en-CA" dirty="0"/>
              <a:t>eep the name of the polyatomic ion.</a:t>
            </a:r>
          </a:p>
          <a:p>
            <a:r>
              <a:rPr lang="en-CA" dirty="0"/>
              <a:t>Step 2: Name the anion (change the ending to –ide).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8516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3F3FD-0BA1-4900-883F-D1B659CCC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One positive Polyatomic 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2F49D-6CD3-4919-9524-2EAB36AE5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NH</a:t>
            </a:r>
            <a:r>
              <a:rPr lang="en-CA" baseline="-25000" dirty="0"/>
              <a:t>4 </a:t>
            </a:r>
            <a:r>
              <a:rPr lang="en-CA" dirty="0"/>
              <a:t>Cl		</a:t>
            </a:r>
          </a:p>
          <a:p>
            <a:endParaRPr lang="en-CA" dirty="0"/>
          </a:p>
          <a:p>
            <a:r>
              <a:rPr lang="en-CA" dirty="0">
                <a:solidFill>
                  <a:srgbClr val="FF0000"/>
                </a:solidFill>
              </a:rPr>
              <a:t>Ammonium Chloride</a:t>
            </a:r>
          </a:p>
        </p:txBody>
      </p:sp>
    </p:spTree>
    <p:extLst>
      <p:ext uri="{BB962C8B-B14F-4D97-AF65-F5344CB8AC3E}">
        <p14:creationId xmlns:p14="http://schemas.microsoft.com/office/powerpoint/2010/main" val="3600852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0F20-098D-4743-B3D5-A7205B451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Writing Formulas using the Cross Over Method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E8673-C1D4-4835-BE37-7DA3719E46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8580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Cross-over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00480"/>
            <a:ext cx="10782907" cy="5557520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</a:rPr>
              <a:t>The ions must combine in a ratio that gives an overall </a:t>
            </a:r>
            <a:r>
              <a:rPr lang="en-CA" b="1" u="sng" dirty="0">
                <a:latin typeface="Calibri" panose="020F0502020204030204" pitchFamily="34" charset="0"/>
              </a:rPr>
              <a:t>neutral charge</a:t>
            </a:r>
            <a:r>
              <a:rPr lang="en-CA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CA" dirty="0">
                <a:latin typeface="Calibri" panose="020F0502020204030204" pitchFamily="34" charset="0"/>
              </a:rPr>
              <a:t>				Magnesium bromide:</a:t>
            </a:r>
          </a:p>
          <a:p>
            <a:pPr marL="0" indent="0">
              <a:buNone/>
            </a:pPr>
            <a:r>
              <a:rPr lang="en-CA" sz="2800" dirty="0">
                <a:latin typeface="Calibri" panose="020F0502020204030204" pitchFamily="34" charset="0"/>
              </a:rPr>
              <a:t>			</a:t>
            </a:r>
          </a:p>
          <a:p>
            <a:endParaRPr lang="en-CA" dirty="0"/>
          </a:p>
        </p:txBody>
      </p:sp>
      <p:pic>
        <p:nvPicPr>
          <p:cNvPr id="5122" name="Picture 2" descr="Image result for crossover method ionic comp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228" y="3428999"/>
            <a:ext cx="5809281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780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1" y="0"/>
            <a:ext cx="9404723" cy="1873568"/>
          </a:xfrm>
        </p:spPr>
        <p:txBody>
          <a:bodyPr/>
          <a:lstStyle/>
          <a:p>
            <a:r>
              <a:rPr lang="en-CA" dirty="0"/>
              <a:t>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11200" y="320270"/>
          <a:ext cx="10769600" cy="696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4800">
                  <a:extLst>
                    <a:ext uri="{9D8B030D-6E8A-4147-A177-3AD203B41FA5}">
                      <a16:colId xmlns:a16="http://schemas.microsoft.com/office/drawing/2014/main" val="1176277987"/>
                    </a:ext>
                  </a:extLst>
                </a:gridCol>
                <a:gridCol w="5384800">
                  <a:extLst>
                    <a:ext uri="{9D8B030D-6E8A-4147-A177-3AD203B41FA5}">
                      <a16:colId xmlns:a16="http://schemas.microsoft.com/office/drawing/2014/main" val="2167307543"/>
                    </a:ext>
                  </a:extLst>
                </a:gridCol>
              </a:tblGrid>
              <a:tr h="1010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Magnesium chloride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Barium sulphide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147979"/>
                  </a:ext>
                </a:extLst>
              </a:tr>
              <a:tr h="187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Sodium oxide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Calcium nitride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655326"/>
                  </a:ext>
                </a:extLst>
              </a:tr>
              <a:tr h="187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Potassium fluoride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Beryllium phosphide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29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946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1" y="0"/>
            <a:ext cx="9404723" cy="1873568"/>
          </a:xfrm>
        </p:spPr>
        <p:txBody>
          <a:bodyPr/>
          <a:lstStyle/>
          <a:p>
            <a:r>
              <a:rPr lang="en-CA" dirty="0"/>
              <a:t>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99440" y="0"/>
          <a:ext cx="10993120" cy="7249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6560">
                  <a:extLst>
                    <a:ext uri="{9D8B030D-6E8A-4147-A177-3AD203B41FA5}">
                      <a16:colId xmlns:a16="http://schemas.microsoft.com/office/drawing/2014/main" val="1176277987"/>
                    </a:ext>
                  </a:extLst>
                </a:gridCol>
                <a:gridCol w="5496560">
                  <a:extLst>
                    <a:ext uri="{9D8B030D-6E8A-4147-A177-3AD203B41FA5}">
                      <a16:colId xmlns:a16="http://schemas.microsoft.com/office/drawing/2014/main" val="2167307543"/>
                    </a:ext>
                  </a:extLst>
                </a:gridCol>
              </a:tblGrid>
              <a:tr h="2741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Magnesium chloride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 err="1">
                          <a:effectLst/>
                        </a:rPr>
                        <a:t>MgCl</a:t>
                      </a:r>
                      <a:r>
                        <a:rPr lang="en-CA" sz="4000" dirty="0">
                          <a:effectLst/>
                        </a:rPr>
                        <a:t> 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Barium sulphide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147979"/>
                  </a:ext>
                </a:extLst>
              </a:tr>
              <a:tr h="171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Sodium oxide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Na2O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Calcium nitride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lang="en-CA" sz="4000" b="1" i="0" kern="120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CA" sz="40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CA" sz="4000" b="1" i="0" kern="120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655326"/>
                  </a:ext>
                </a:extLst>
              </a:tr>
              <a:tr h="171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Potassium fluoride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KF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Beryllium phosphide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en-CA" sz="4000" b="0" i="0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CA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CA" sz="4000" b="0" i="0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29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39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407C7-C722-41DD-B9C9-C143DA904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4BBF7-F27F-4F67-BB7B-4A54C6837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25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07689" cy="1400530"/>
          </a:xfrm>
        </p:spPr>
        <p:txBody>
          <a:bodyPr/>
          <a:lstStyle/>
          <a:p>
            <a:r>
              <a:rPr lang="en-CA" dirty="0"/>
              <a:t>Write the formulas of the polyatomic compounds using the crossover method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93761" y="1853248"/>
          <a:ext cx="10212387" cy="4644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129">
                  <a:extLst>
                    <a:ext uri="{9D8B030D-6E8A-4147-A177-3AD203B41FA5}">
                      <a16:colId xmlns:a16="http://schemas.microsoft.com/office/drawing/2014/main" val="3767408752"/>
                    </a:ext>
                  </a:extLst>
                </a:gridCol>
                <a:gridCol w="3404129">
                  <a:extLst>
                    <a:ext uri="{9D8B030D-6E8A-4147-A177-3AD203B41FA5}">
                      <a16:colId xmlns:a16="http://schemas.microsoft.com/office/drawing/2014/main" val="2356073718"/>
                    </a:ext>
                  </a:extLst>
                </a:gridCol>
                <a:gridCol w="3404129">
                  <a:extLst>
                    <a:ext uri="{9D8B030D-6E8A-4147-A177-3AD203B41FA5}">
                      <a16:colId xmlns:a16="http://schemas.microsoft.com/office/drawing/2014/main" val="4279287547"/>
                    </a:ext>
                  </a:extLst>
                </a:gridCol>
              </a:tblGrid>
              <a:tr h="2017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Ammonium chloride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Magnesium hydroxide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Calcium chlorate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668925"/>
                  </a:ext>
                </a:extLst>
              </a:tr>
              <a:tr h="1678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Calcium sulphate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3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Potassium nitrite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Lithium nitrate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02333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897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07689" cy="1400530"/>
          </a:xfrm>
        </p:spPr>
        <p:txBody>
          <a:bodyPr/>
          <a:lstStyle/>
          <a:p>
            <a:r>
              <a:rPr lang="en-CA" dirty="0"/>
              <a:t>Write the formulas of the polyatomic compounds using the crossover method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46111" y="1853248"/>
          <a:ext cx="10212387" cy="5231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129">
                  <a:extLst>
                    <a:ext uri="{9D8B030D-6E8A-4147-A177-3AD203B41FA5}">
                      <a16:colId xmlns:a16="http://schemas.microsoft.com/office/drawing/2014/main" val="3767408752"/>
                    </a:ext>
                  </a:extLst>
                </a:gridCol>
                <a:gridCol w="3404129">
                  <a:extLst>
                    <a:ext uri="{9D8B030D-6E8A-4147-A177-3AD203B41FA5}">
                      <a16:colId xmlns:a16="http://schemas.microsoft.com/office/drawing/2014/main" val="2356073718"/>
                    </a:ext>
                  </a:extLst>
                </a:gridCol>
                <a:gridCol w="3404129">
                  <a:extLst>
                    <a:ext uri="{9D8B030D-6E8A-4147-A177-3AD203B41FA5}">
                      <a16:colId xmlns:a16="http://schemas.microsoft.com/office/drawing/2014/main" val="4279287547"/>
                    </a:ext>
                  </a:extLst>
                </a:gridCol>
              </a:tblGrid>
              <a:tr h="2017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Ammonium chloride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3600" b="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b="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endParaRPr lang="en-CA" sz="3600" b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Magnesium hydroxide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Mg(OH)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36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Calcium chlorate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Ca(ClO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36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668925"/>
                  </a:ext>
                </a:extLst>
              </a:tr>
              <a:tr h="1678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Calcium sulphate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CaSO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CA" sz="3600" b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3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Potassium nitrite</a:t>
                      </a:r>
                    </a:p>
                    <a:p>
                      <a:r>
                        <a:rPr lang="en-CA" sz="36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</a:t>
                      </a:r>
                      <a:r>
                        <a:rPr lang="en-CA" sz="3600" b="1" i="0" kern="120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3600" b="1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br>
                        <a:rPr lang="en-CA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Lithium nitrate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LiNO</a:t>
                      </a:r>
                      <a:r>
                        <a:rPr lang="en-CA" sz="3600" b="0" i="0" kern="120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CA" sz="3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02333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588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495D9-55AE-47F0-9C56-5D398A4B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8364-6B76-476D-BE31-B8CEEDC8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Read text p238-241</a:t>
            </a:r>
          </a:p>
          <a:p>
            <a:r>
              <a:rPr lang="en-US" dirty="0">
                <a:cs typeface="Calibri"/>
              </a:rPr>
              <a:t>Answer CYU p 244 #1, 6, 10 </a:t>
            </a:r>
            <a:r>
              <a:rPr lang="en-US" dirty="0" err="1">
                <a:cs typeface="Calibri"/>
              </a:rPr>
              <a:t>a,b,d,e</a:t>
            </a:r>
            <a:r>
              <a:rPr lang="en-US" dirty="0">
                <a:cs typeface="Calibri"/>
              </a:rPr>
              <a:t>, 11 </a:t>
            </a:r>
            <a:r>
              <a:rPr lang="en-US" dirty="0" err="1">
                <a:cs typeface="Calibri"/>
              </a:rPr>
              <a:t>bcdf</a:t>
            </a:r>
            <a:r>
              <a:rPr lang="en-US" dirty="0">
                <a:cs typeface="Calibri"/>
              </a:rPr>
              <a:t>, 12abcd</a:t>
            </a:r>
          </a:p>
          <a:p>
            <a:r>
              <a:rPr lang="en-US" dirty="0">
                <a:cs typeface="Calibri"/>
              </a:rPr>
              <a:t>WB page 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0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Polyatomic Ions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0688"/>
            <a:ext cx="10515600" cy="4557711"/>
          </a:xfrm>
        </p:spPr>
        <p:txBody>
          <a:bodyPr>
            <a:normAutofit/>
          </a:bodyPr>
          <a:lstStyle/>
          <a:p>
            <a:r>
              <a:rPr lang="en-CA" dirty="0">
                <a:latin typeface="Calibri" panose="020F0502020204030204" pitchFamily="34" charset="0"/>
              </a:rPr>
              <a:t>A p</a:t>
            </a:r>
            <a:r>
              <a:rPr lang="en-CA" sz="3600" dirty="0">
                <a:latin typeface="Calibri" panose="020F0502020204030204" pitchFamily="34" charset="0"/>
              </a:rPr>
              <a:t>olyatomic ion is a group of atoms together in </a:t>
            </a:r>
            <a:r>
              <a:rPr lang="en-CA" sz="3600" b="1" u="sng" dirty="0">
                <a:latin typeface="Calibri" panose="020F0502020204030204" pitchFamily="34" charset="0"/>
              </a:rPr>
              <a:t>groups</a:t>
            </a:r>
            <a:r>
              <a:rPr lang="en-CA" sz="3600" dirty="0">
                <a:latin typeface="Calibri" panose="020F0502020204030204" pitchFamily="34" charset="0"/>
              </a:rPr>
              <a:t> (like a package of atoms) and have a charge like an ion. </a:t>
            </a:r>
          </a:p>
          <a:p>
            <a:r>
              <a:rPr lang="en-CA" sz="3600" dirty="0">
                <a:latin typeface="Calibri" panose="020F0502020204030204" pitchFamily="34" charset="0"/>
              </a:rPr>
              <a:t>Most polyatomic ions are </a:t>
            </a:r>
            <a:r>
              <a:rPr lang="en-CA" sz="3600" b="1" u="sng" dirty="0">
                <a:latin typeface="Calibri" panose="020F0502020204030204" pitchFamily="34" charset="0"/>
              </a:rPr>
              <a:t>negative </a:t>
            </a:r>
            <a:r>
              <a:rPr lang="en-CA" sz="3600" dirty="0">
                <a:latin typeface="Calibri" panose="020F0502020204030204" pitchFamily="34" charset="0"/>
              </a:rPr>
              <a:t>and they behave like a </a:t>
            </a:r>
            <a:r>
              <a:rPr lang="en-CA" sz="3600" b="1" u="sng" dirty="0">
                <a:latin typeface="Calibri" panose="020F0502020204030204" pitchFamily="34" charset="0"/>
              </a:rPr>
              <a:t>single unit </a:t>
            </a:r>
            <a:r>
              <a:rPr lang="en-CA" sz="3600" dirty="0">
                <a:latin typeface="Calibri" panose="020F0502020204030204" pitchFamily="34" charset="0"/>
              </a:rPr>
              <a:t>in a compound.</a:t>
            </a:r>
          </a:p>
          <a:p>
            <a:pPr marL="0" indent="0">
              <a:buNone/>
            </a:pPr>
            <a:endParaRPr lang="en-CA" sz="3600" dirty="0">
              <a:latin typeface="Calibri" panose="020F0502020204030204" pitchFamily="34" charset="0"/>
            </a:endParaRPr>
          </a:p>
          <a:p>
            <a:r>
              <a:rPr lang="en-CA" sz="3600" dirty="0">
                <a:latin typeface="Calibri" panose="020F0502020204030204" pitchFamily="34" charset="0"/>
              </a:rPr>
              <a:t>The most common positive polyatomic ion is: NH </a:t>
            </a:r>
            <a:r>
              <a:rPr lang="en-CA" sz="3600" baseline="30000" dirty="0">
                <a:latin typeface="Calibri" panose="020F0502020204030204" pitchFamily="34" charset="0"/>
              </a:rPr>
              <a:t>4+</a:t>
            </a:r>
          </a:p>
          <a:p>
            <a:r>
              <a:rPr lang="en-CA" sz="3600" dirty="0">
                <a:latin typeface="Calibri" panose="020F0502020204030204" pitchFamily="34" charset="0"/>
              </a:rPr>
              <a:t>It behaves like a </a:t>
            </a:r>
            <a:r>
              <a:rPr lang="en-CA" dirty="0">
                <a:latin typeface="Calibri" panose="020F0502020204030204" pitchFamily="34" charset="0"/>
              </a:rPr>
              <a:t>METALS </a:t>
            </a:r>
            <a:r>
              <a:rPr lang="en-CA" sz="3600" dirty="0">
                <a:latin typeface="Calibri" panose="020F0502020204030204" pitchFamily="34" charset="0"/>
              </a:rPr>
              <a:t>in a compound.</a:t>
            </a:r>
          </a:p>
          <a:p>
            <a:endParaRPr lang="en-CA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3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Naming Compounds with 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naming, use the given name of the </a:t>
            </a:r>
            <a:r>
              <a:rPr lang="en-CA" b="1" dirty="0"/>
              <a:t>package:</a:t>
            </a:r>
          </a:p>
          <a:p>
            <a:endParaRPr lang="en-CA" b="1" dirty="0"/>
          </a:p>
          <a:p>
            <a:r>
              <a:rPr lang="en-CA" dirty="0"/>
              <a:t>Step 1: Name the cation (unchanged)</a:t>
            </a:r>
          </a:p>
          <a:p>
            <a:r>
              <a:rPr lang="en-CA" dirty="0"/>
              <a:t>Step 2: Name the anion (polyatomic ion)</a:t>
            </a:r>
          </a:p>
          <a:p>
            <a:endParaRPr lang="en-CA" dirty="0"/>
          </a:p>
          <a:p>
            <a:r>
              <a:rPr lang="en-CA" dirty="0" err="1"/>
              <a:t>Eg.</a:t>
            </a:r>
            <a:r>
              <a:rPr lang="en-CA" dirty="0"/>
              <a:t>  CaCO3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741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Naming Compounds with 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naming, use the given name of the </a:t>
            </a:r>
            <a:r>
              <a:rPr lang="en-CA" b="1" dirty="0"/>
              <a:t>package:</a:t>
            </a:r>
          </a:p>
          <a:p>
            <a:endParaRPr lang="en-CA" b="1" dirty="0"/>
          </a:p>
          <a:p>
            <a:r>
              <a:rPr lang="en-CA" dirty="0"/>
              <a:t>Step 1: Name the cation (unchanged)</a:t>
            </a:r>
          </a:p>
          <a:p>
            <a:r>
              <a:rPr lang="en-CA" dirty="0"/>
              <a:t>Step 2: Name the anion (polyatomic ion)</a:t>
            </a:r>
          </a:p>
          <a:p>
            <a:endParaRPr lang="en-CA" dirty="0"/>
          </a:p>
          <a:p>
            <a:r>
              <a:rPr lang="en-CA" dirty="0" err="1"/>
              <a:t>Eg.</a:t>
            </a:r>
            <a:r>
              <a:rPr lang="en-CA" dirty="0"/>
              <a:t>  CaCO3		</a:t>
            </a:r>
            <a:r>
              <a:rPr lang="en-CA" dirty="0">
                <a:solidFill>
                  <a:srgbClr val="FF0000"/>
                </a:solidFill>
              </a:rPr>
              <a:t>Calcium Carbonate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468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91BD-2447-48BE-9765-6F02C51D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Try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BE72A-36B4-4DF6-A636-135EC070D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NaNO</a:t>
            </a:r>
            <a:r>
              <a:rPr lang="en-CA" sz="4400" baseline="-25000" dirty="0"/>
              <a:t>3</a:t>
            </a:r>
          </a:p>
          <a:p>
            <a:r>
              <a:rPr lang="en-CA" sz="4400" dirty="0"/>
              <a:t>K</a:t>
            </a:r>
            <a:r>
              <a:rPr lang="en-CA" sz="4400" baseline="-25000" dirty="0"/>
              <a:t>2 </a:t>
            </a:r>
            <a:r>
              <a:rPr lang="en-CA" sz="4400" dirty="0" err="1"/>
              <a:t>CrO</a:t>
            </a:r>
            <a:r>
              <a:rPr lang="en-CA" sz="4400" dirty="0"/>
              <a:t> </a:t>
            </a:r>
            <a:r>
              <a:rPr lang="en-CA" sz="4400" baseline="-25000" dirty="0"/>
              <a:t>4</a:t>
            </a:r>
            <a:r>
              <a:rPr lang="en-CA" sz="4400" dirty="0"/>
              <a:t> </a:t>
            </a:r>
          </a:p>
          <a:p>
            <a:r>
              <a:rPr lang="en-CA" sz="4400" dirty="0"/>
              <a:t>KOH</a:t>
            </a:r>
          </a:p>
          <a:p>
            <a:r>
              <a:rPr lang="en-CA" sz="4400" dirty="0" err="1"/>
              <a:t>LiNO</a:t>
            </a:r>
            <a:r>
              <a:rPr lang="en-CA" sz="4400" dirty="0"/>
              <a:t> </a:t>
            </a:r>
            <a:r>
              <a:rPr lang="en-CA" sz="44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457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91BD-2447-48BE-9765-6F02C51D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Try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BE72A-36B4-4DF6-A636-135EC070D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029"/>
            <a:ext cx="10515600" cy="4351338"/>
          </a:xfrm>
        </p:spPr>
        <p:txBody>
          <a:bodyPr>
            <a:normAutofit/>
          </a:bodyPr>
          <a:lstStyle/>
          <a:p>
            <a:r>
              <a:rPr lang="en-CA" sz="4400" dirty="0"/>
              <a:t>NaNO</a:t>
            </a:r>
            <a:r>
              <a:rPr lang="en-CA" sz="4400" baseline="-25000" dirty="0"/>
              <a:t>3				</a:t>
            </a:r>
            <a:r>
              <a:rPr lang="en-CA" sz="4400" dirty="0">
                <a:solidFill>
                  <a:srgbClr val="FF0000"/>
                </a:solidFill>
              </a:rPr>
              <a:t>Sodium nitrate</a:t>
            </a:r>
          </a:p>
          <a:p>
            <a:r>
              <a:rPr lang="en-CA" sz="4400" dirty="0"/>
              <a:t>K</a:t>
            </a:r>
            <a:r>
              <a:rPr lang="en-CA" sz="4400" baseline="-25000" dirty="0"/>
              <a:t>2 </a:t>
            </a:r>
            <a:r>
              <a:rPr lang="en-CA" sz="4400" dirty="0" err="1"/>
              <a:t>CrO</a:t>
            </a:r>
            <a:r>
              <a:rPr lang="en-CA" sz="4400" dirty="0"/>
              <a:t> </a:t>
            </a:r>
            <a:r>
              <a:rPr lang="en-CA" sz="4400" baseline="-25000" dirty="0"/>
              <a:t>4</a:t>
            </a:r>
            <a:r>
              <a:rPr lang="en-CA" sz="4400" dirty="0"/>
              <a:t> 			</a:t>
            </a:r>
            <a:r>
              <a:rPr lang="en-CA" sz="4400" dirty="0">
                <a:solidFill>
                  <a:srgbClr val="FF0000"/>
                </a:solidFill>
              </a:rPr>
              <a:t>Potassium chromate</a:t>
            </a:r>
          </a:p>
          <a:p>
            <a:r>
              <a:rPr lang="en-CA" sz="4400" dirty="0"/>
              <a:t>KOH				</a:t>
            </a:r>
            <a:r>
              <a:rPr lang="en-CA" sz="4400" dirty="0">
                <a:solidFill>
                  <a:srgbClr val="FF0000"/>
                </a:solidFill>
              </a:rPr>
              <a:t>Potassium hydroxi</a:t>
            </a:r>
            <a:r>
              <a:rPr lang="en-CA" sz="4400" dirty="0"/>
              <a:t>de</a:t>
            </a:r>
          </a:p>
          <a:p>
            <a:r>
              <a:rPr lang="en-CA" sz="4400" dirty="0" err="1"/>
              <a:t>LiNO</a:t>
            </a:r>
            <a:r>
              <a:rPr lang="en-CA" sz="4400" dirty="0"/>
              <a:t> </a:t>
            </a:r>
            <a:r>
              <a:rPr lang="en-CA" sz="4400" baseline="-25000" dirty="0"/>
              <a:t>2				</a:t>
            </a:r>
            <a:r>
              <a:rPr lang="en-CA" sz="4400" dirty="0">
                <a:solidFill>
                  <a:srgbClr val="FF0000"/>
                </a:solidFill>
              </a:rPr>
              <a:t>Lithium nitrite</a:t>
            </a:r>
          </a:p>
        </p:txBody>
      </p:sp>
    </p:spTree>
    <p:extLst>
      <p:ext uri="{BB962C8B-B14F-4D97-AF65-F5344CB8AC3E}">
        <p14:creationId xmlns:p14="http://schemas.microsoft.com/office/powerpoint/2010/main" val="294176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3900" dirty="0"/>
              <a:t>Use </a:t>
            </a:r>
            <a:r>
              <a:rPr lang="en-CA" sz="3900" b="1" u="sng" dirty="0"/>
              <a:t>brackets </a:t>
            </a:r>
            <a:r>
              <a:rPr lang="en-CA" sz="3900" dirty="0"/>
              <a:t>around the whole polyatomic group if more than one is needed, and the </a:t>
            </a:r>
            <a:r>
              <a:rPr lang="en-CA" sz="3900" b="1" dirty="0"/>
              <a:t>subscript</a:t>
            </a:r>
            <a:r>
              <a:rPr lang="en-CA" sz="3900" dirty="0"/>
              <a:t>  </a:t>
            </a:r>
            <a:r>
              <a:rPr lang="en-CA" sz="3900" b="1" dirty="0"/>
              <a:t>OUTSIDE</a:t>
            </a:r>
            <a:r>
              <a:rPr lang="en-CA" sz="3900" dirty="0"/>
              <a:t> of the bracket. </a:t>
            </a:r>
          </a:p>
          <a:p>
            <a:r>
              <a:rPr lang="en-CA" sz="3900" dirty="0"/>
              <a:t>The subscript refers to everything</a:t>
            </a:r>
            <a:r>
              <a:rPr lang="en-CA" sz="3900" b="1" dirty="0"/>
              <a:t> inside</a:t>
            </a:r>
            <a:r>
              <a:rPr lang="en-CA" sz="3900" dirty="0"/>
              <a:t> the brackets.</a:t>
            </a:r>
            <a:endParaRPr lang="en-CA" sz="3900" dirty="0">
              <a:cs typeface="Calibri"/>
            </a:endParaRPr>
          </a:p>
          <a:p>
            <a:r>
              <a:rPr lang="en-CA" sz="3900" dirty="0"/>
              <a:t>Example: Al</a:t>
            </a:r>
            <a:r>
              <a:rPr lang="en-CA" sz="3900" baseline="-25000" dirty="0"/>
              <a:t>2</a:t>
            </a:r>
            <a:r>
              <a:rPr lang="en-CA" sz="3900" dirty="0"/>
              <a:t>(CO</a:t>
            </a:r>
            <a:r>
              <a:rPr lang="en-CA" sz="3900" baseline="-25000" dirty="0"/>
              <a:t>3</a:t>
            </a:r>
            <a:r>
              <a:rPr lang="en-CA" sz="3900" dirty="0"/>
              <a:t>)</a:t>
            </a:r>
            <a:r>
              <a:rPr lang="en-CA" sz="3900" baseline="-25000" dirty="0"/>
              <a:t>3</a:t>
            </a:r>
            <a:endParaRPr lang="en-CA" sz="39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70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CA" sz="3900" dirty="0"/>
              <a:t>Example: Al</a:t>
            </a:r>
            <a:r>
              <a:rPr lang="en-CA" sz="3900" baseline="-25000" dirty="0"/>
              <a:t>2</a:t>
            </a:r>
            <a:r>
              <a:rPr lang="en-CA" sz="3900" dirty="0"/>
              <a:t>(CO</a:t>
            </a:r>
            <a:r>
              <a:rPr lang="en-CA" sz="3900" baseline="-25000" dirty="0"/>
              <a:t>3</a:t>
            </a:r>
            <a:r>
              <a:rPr lang="en-CA" sz="3900" dirty="0"/>
              <a:t>)</a:t>
            </a:r>
            <a:r>
              <a:rPr lang="en-CA" sz="3900" baseline="-25000" dirty="0"/>
              <a:t>3</a:t>
            </a:r>
            <a:endParaRPr lang="en-CA" sz="3900" dirty="0"/>
          </a:p>
          <a:p>
            <a:r>
              <a:rPr lang="en-CA" dirty="0"/>
              <a:t>How many Oxygen in this formula?</a:t>
            </a:r>
          </a:p>
        </p:txBody>
      </p:sp>
    </p:spTree>
    <p:extLst>
      <p:ext uri="{BB962C8B-B14F-4D97-AF65-F5344CB8AC3E}">
        <p14:creationId xmlns:p14="http://schemas.microsoft.com/office/powerpoint/2010/main" val="11989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Widescreen</PresentationFormat>
  <Paragraphs>150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POLYATOMIC IONS</vt:lpstr>
      <vt:lpstr>Polyatomic Ions</vt:lpstr>
      <vt:lpstr>Naming Compounds with Polyatomic ions</vt:lpstr>
      <vt:lpstr>Naming Compounds with Polyatomic ions</vt:lpstr>
      <vt:lpstr>Try these</vt:lpstr>
      <vt:lpstr>Try these</vt:lpstr>
      <vt:lpstr>POLYATOMIC IONS</vt:lpstr>
      <vt:lpstr>POLYATOMIC IONS</vt:lpstr>
      <vt:lpstr>POLYATOMIC IONS</vt:lpstr>
      <vt:lpstr>POLYATOMIC IONS</vt:lpstr>
      <vt:lpstr>More Practice </vt:lpstr>
      <vt:lpstr>Practice </vt:lpstr>
      <vt:lpstr>One positive Polyatomic Ion</vt:lpstr>
      <vt:lpstr>One positive Polyatomic Ion</vt:lpstr>
      <vt:lpstr>Writing Formulas using the Cross Over Method </vt:lpstr>
      <vt:lpstr>The Cross-over Method</vt:lpstr>
      <vt:lpstr>Practice</vt:lpstr>
      <vt:lpstr>Practice</vt:lpstr>
      <vt:lpstr>Write the formulas of the polyatomic compounds using the crossover method</vt:lpstr>
      <vt:lpstr>Write the formulas of the polyatomic compounds using the crossover method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Wilson</dc:creator>
  <cp:lastModifiedBy>Tammy Wilson</cp:lastModifiedBy>
  <cp:revision>1</cp:revision>
  <dcterms:created xsi:type="dcterms:W3CDTF">2019-11-09T17:48:41Z</dcterms:created>
  <dcterms:modified xsi:type="dcterms:W3CDTF">2019-11-09T17:49:07Z</dcterms:modified>
</cp:coreProperties>
</file>