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3" r:id="rId3"/>
    <p:sldId id="405" r:id="rId4"/>
    <p:sldId id="258" r:id="rId5"/>
    <p:sldId id="407" r:id="rId6"/>
    <p:sldId id="342" r:id="rId7"/>
    <p:sldId id="426" r:id="rId8"/>
    <p:sldId id="409" r:id="rId9"/>
    <p:sldId id="276" r:id="rId10"/>
    <p:sldId id="287" r:id="rId11"/>
    <p:sldId id="428" r:id="rId12"/>
    <p:sldId id="413" r:id="rId13"/>
    <p:sldId id="261" r:id="rId14"/>
    <p:sldId id="294" r:id="rId15"/>
    <p:sldId id="295" r:id="rId16"/>
    <p:sldId id="260" r:id="rId17"/>
    <p:sldId id="305" r:id="rId18"/>
    <p:sldId id="293" r:id="rId19"/>
    <p:sldId id="308" r:id="rId20"/>
    <p:sldId id="309" r:id="rId21"/>
    <p:sldId id="431" r:id="rId22"/>
    <p:sldId id="429" r:id="rId23"/>
    <p:sldId id="270" r:id="rId24"/>
    <p:sldId id="434" r:id="rId25"/>
    <p:sldId id="432" r:id="rId26"/>
    <p:sldId id="433" r:id="rId27"/>
    <p:sldId id="435" r:id="rId28"/>
    <p:sldId id="436" r:id="rId29"/>
    <p:sldId id="437" r:id="rId30"/>
    <p:sldId id="303" r:id="rId31"/>
    <p:sldId id="438" r:id="rId32"/>
    <p:sldId id="430" r:id="rId33"/>
    <p:sldId id="288" r:id="rId34"/>
    <p:sldId id="31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42" autoAdjust="0"/>
    <p:restoredTop sz="65726" autoAdjust="0"/>
  </p:normalViewPr>
  <p:slideViewPr>
    <p:cSldViewPr snapToGrid="0">
      <p:cViewPr varScale="1">
        <p:scale>
          <a:sx n="40" d="100"/>
          <a:sy n="40" d="100"/>
        </p:scale>
        <p:origin x="66" y="204"/>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BBD56-EE7C-4736-BDE4-90084704260E}" type="datetimeFigureOut">
              <a:rPr lang="en-CA" smtClean="0"/>
              <a:pPr/>
              <a:t>2023-05-03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F2A18-5783-4FBC-AC33-4AA1EEC7436D}" type="slidenum">
              <a:rPr lang="en-CA" smtClean="0"/>
              <a:pPr/>
              <a:t>‹#›</a:t>
            </a:fld>
            <a:endParaRPr lang="en-CA"/>
          </a:p>
        </p:txBody>
      </p:sp>
    </p:spTree>
    <p:extLst>
      <p:ext uri="{BB962C8B-B14F-4D97-AF65-F5344CB8AC3E}">
        <p14:creationId xmlns:p14="http://schemas.microsoft.com/office/powerpoint/2010/main" val="1227806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Aphids</a:t>
            </a:r>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slime molds</a:t>
            </a:r>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sea anemones</a:t>
            </a:r>
            <a:r>
              <a:rPr lang="en-CA" sz="1200" b="0" i="0" kern="1200" dirty="0">
                <a:solidFill>
                  <a:schemeClr val="tx1"/>
                </a:solidFill>
                <a:effectLst/>
                <a:latin typeface="+mn-lt"/>
                <a:ea typeface="+mn-ea"/>
                <a:cs typeface="+mn-cs"/>
              </a:rPr>
              <a:t>, some species of </a:t>
            </a:r>
            <a:r>
              <a:rPr lang="en-CA" sz="1200" b="1" i="0" kern="1200" dirty="0">
                <a:solidFill>
                  <a:schemeClr val="tx1"/>
                </a:solidFill>
                <a:effectLst/>
                <a:latin typeface="+mn-lt"/>
                <a:ea typeface="+mn-ea"/>
                <a:cs typeface="+mn-cs"/>
              </a:rPr>
              <a:t>starfish</a:t>
            </a:r>
            <a:r>
              <a:rPr lang="en-CA" sz="1200" b="0" i="0" kern="1200" dirty="0">
                <a:solidFill>
                  <a:schemeClr val="tx1"/>
                </a:solidFill>
                <a:effectLst/>
                <a:latin typeface="+mn-lt"/>
                <a:ea typeface="+mn-ea"/>
                <a:cs typeface="+mn-cs"/>
              </a:rPr>
              <a:t> (by fragmentation), and many </a:t>
            </a:r>
            <a:r>
              <a:rPr lang="en-CA" sz="1200" b="1" i="0" kern="1200" dirty="0">
                <a:solidFill>
                  <a:schemeClr val="tx1"/>
                </a:solidFill>
                <a:effectLst/>
                <a:latin typeface="+mn-lt"/>
                <a:ea typeface="+mn-ea"/>
                <a:cs typeface="+mn-cs"/>
              </a:rPr>
              <a:t>plants</a:t>
            </a:r>
            <a:r>
              <a:rPr lang="en-CA" sz="1200" b="0" i="0" kern="1200" dirty="0">
                <a:solidFill>
                  <a:schemeClr val="tx1"/>
                </a:solidFill>
                <a:effectLst/>
                <a:latin typeface="+mn-lt"/>
                <a:ea typeface="+mn-ea"/>
                <a:cs typeface="+mn-cs"/>
              </a:rPr>
              <a:t> are examples.</a:t>
            </a:r>
            <a:endParaRPr lang="en-CA" dirty="0"/>
          </a:p>
        </p:txBody>
      </p:sp>
      <p:sp>
        <p:nvSpPr>
          <p:cNvPr id="4" name="Slide Number Placeholder 3"/>
          <p:cNvSpPr>
            <a:spLocks noGrp="1"/>
          </p:cNvSpPr>
          <p:nvPr>
            <p:ph type="sldNum" sz="quarter" idx="10"/>
          </p:nvPr>
        </p:nvSpPr>
        <p:spPr/>
        <p:txBody>
          <a:bodyPr/>
          <a:lstStyle/>
          <a:p>
            <a:fld id="{414F2A18-5783-4FBC-AC33-4AA1EEC7436D}" type="slidenum">
              <a:rPr lang="en-CA" smtClean="0"/>
              <a:pPr/>
              <a:t>1</a:t>
            </a:fld>
            <a:endParaRPr lang="en-CA"/>
          </a:p>
        </p:txBody>
      </p:sp>
    </p:spTree>
    <p:extLst>
      <p:ext uri="{BB962C8B-B14F-4D97-AF65-F5344CB8AC3E}">
        <p14:creationId xmlns:p14="http://schemas.microsoft.com/office/powerpoint/2010/main" val="126867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fertilization </a:t>
            </a:r>
            <a:r>
              <a:rPr lang="en-CA" dirty="0"/>
              <a:t>(the exceptions are aquatic mammals, sharks, and some other special types of fish).</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External fertilization usually occurs among organisms living in aquatic environments. Land animals generally have specialized organs for internal fertilization.</a:t>
            </a:r>
          </a:p>
          <a:p>
            <a:endParaRPr lang="en-CA" dirty="0"/>
          </a:p>
        </p:txBody>
      </p:sp>
      <p:sp>
        <p:nvSpPr>
          <p:cNvPr id="4" name="Slide Number Placeholder 3"/>
          <p:cNvSpPr>
            <a:spLocks noGrp="1"/>
          </p:cNvSpPr>
          <p:nvPr>
            <p:ph type="sldNum" sz="quarter" idx="10"/>
          </p:nvPr>
        </p:nvSpPr>
        <p:spPr/>
        <p:txBody>
          <a:bodyPr/>
          <a:lstStyle/>
          <a:p>
            <a:fld id="{414F2A18-5783-4FBC-AC33-4AA1EEC7436D}" type="slidenum">
              <a:rPr lang="en-CA" smtClean="0"/>
              <a:pPr/>
              <a:t>13</a:t>
            </a:fld>
            <a:endParaRPr lang="en-CA"/>
          </a:p>
        </p:txBody>
      </p:sp>
    </p:spTree>
    <p:extLst>
      <p:ext uri="{BB962C8B-B14F-4D97-AF65-F5344CB8AC3E}">
        <p14:creationId xmlns:p14="http://schemas.microsoft.com/office/powerpoint/2010/main" val="28009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Chickens lay eggs – is this external or internal?</a:t>
            </a:r>
          </a:p>
        </p:txBody>
      </p:sp>
      <p:sp>
        <p:nvSpPr>
          <p:cNvPr id="4" name="Slide Number Placeholder 3"/>
          <p:cNvSpPr>
            <a:spLocks noGrp="1"/>
          </p:cNvSpPr>
          <p:nvPr>
            <p:ph type="sldNum" sz="quarter" idx="5"/>
          </p:nvPr>
        </p:nvSpPr>
        <p:spPr/>
        <p:txBody>
          <a:bodyPr/>
          <a:lstStyle/>
          <a:p>
            <a:fld id="{87154A94-F372-477A-8035-81F4E6040EE9}" type="slidenum">
              <a:rPr lang="en-CA" smtClean="0"/>
              <a:pPr/>
              <a:t>14</a:t>
            </a:fld>
            <a:endParaRPr lang="en-CA"/>
          </a:p>
        </p:txBody>
      </p:sp>
    </p:spTree>
    <p:extLst>
      <p:ext uri="{BB962C8B-B14F-4D97-AF65-F5344CB8AC3E}">
        <p14:creationId xmlns:p14="http://schemas.microsoft.com/office/powerpoint/2010/main" val="325568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All </a:t>
            </a:r>
            <a:r>
              <a:rPr lang="en-CA" b="1" dirty="0"/>
              <a:t>land dwellers</a:t>
            </a:r>
            <a:r>
              <a:rPr lang="en-CA" dirty="0"/>
              <a:t> need to fertilize this way because </a:t>
            </a:r>
            <a:r>
              <a:rPr lang="en-CA" b="1" dirty="0"/>
              <a:t>sperm</a:t>
            </a:r>
            <a:r>
              <a:rPr lang="en-CA" dirty="0"/>
              <a:t> still prefer swimming </a:t>
            </a:r>
          </a:p>
          <a:p>
            <a:r>
              <a:rPr lang="en-CA" dirty="0"/>
              <a:t>Need specialized structures. Penis </a:t>
            </a:r>
          </a:p>
        </p:txBody>
      </p:sp>
      <p:sp>
        <p:nvSpPr>
          <p:cNvPr id="4" name="Slide Number Placeholder 3"/>
          <p:cNvSpPr>
            <a:spLocks noGrp="1"/>
          </p:cNvSpPr>
          <p:nvPr>
            <p:ph type="sldNum" sz="quarter" idx="10"/>
          </p:nvPr>
        </p:nvSpPr>
        <p:spPr/>
        <p:txBody>
          <a:bodyPr/>
          <a:lstStyle/>
          <a:p>
            <a:fld id="{87154A94-F372-477A-8035-81F4E6040EE9}" type="slidenum">
              <a:rPr lang="en-CA" smtClean="0"/>
              <a:pPr/>
              <a:t>16</a:t>
            </a:fld>
            <a:endParaRPr lang="en-CA"/>
          </a:p>
        </p:txBody>
      </p:sp>
    </p:spTree>
    <p:extLst>
      <p:ext uri="{BB962C8B-B14F-4D97-AF65-F5344CB8AC3E}">
        <p14:creationId xmlns:p14="http://schemas.microsoft.com/office/powerpoint/2010/main" val="1335542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Outbreaks of disease kills large numbers of population but there</a:t>
            </a:r>
            <a:r>
              <a:rPr lang="en-CA" baseline="0" dirty="0"/>
              <a:t> is always a few who were able to fight it. They survived and reproduced, passing on their ability to fight the disease to their children, strengthening the population. </a:t>
            </a:r>
          </a:p>
          <a:p>
            <a:r>
              <a:rPr lang="en-CA" dirty="0"/>
              <a:t> natural selection </a:t>
            </a:r>
          </a:p>
        </p:txBody>
      </p:sp>
      <p:sp>
        <p:nvSpPr>
          <p:cNvPr id="4" name="Slide Number Placeholder 3"/>
          <p:cNvSpPr>
            <a:spLocks noGrp="1"/>
          </p:cNvSpPr>
          <p:nvPr>
            <p:ph type="sldNum" sz="quarter" idx="10"/>
          </p:nvPr>
        </p:nvSpPr>
        <p:spPr/>
        <p:txBody>
          <a:bodyPr/>
          <a:lstStyle/>
          <a:p>
            <a:fld id="{414F2A18-5783-4FBC-AC33-4AA1EEC7436D}" type="slidenum">
              <a:rPr lang="en-CA" smtClean="0"/>
              <a:pPr/>
              <a:t>23</a:t>
            </a:fld>
            <a:endParaRPr lang="en-CA"/>
          </a:p>
        </p:txBody>
      </p:sp>
    </p:spTree>
    <p:extLst>
      <p:ext uri="{BB962C8B-B14F-4D97-AF65-F5344CB8AC3E}">
        <p14:creationId xmlns:p14="http://schemas.microsoft.com/office/powerpoint/2010/main" val="401746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Sperm cell reach a jelly-like coating surrounding the egg cell</a:t>
            </a:r>
            <a:r>
              <a:rPr lang="en-CA" baseline="0" dirty="0"/>
              <a:t> and release substances that digest a path through the coating. This helps sperm cells get closer to eth cell membrane </a:t>
            </a:r>
            <a:r>
              <a:rPr lang="en-CA" baseline="0" dirty="0" err="1"/>
              <a:t>fo</a:t>
            </a:r>
            <a:r>
              <a:rPr lang="en-CA" baseline="0" dirty="0"/>
              <a:t> the egg. </a:t>
            </a:r>
          </a:p>
          <a:p>
            <a:r>
              <a:rPr lang="en-CA" baseline="0" dirty="0"/>
              <a:t>The head of one sperm cell eventually enters the egg cell, where the sperm nucleus fuses with </a:t>
            </a:r>
            <a:r>
              <a:rPr lang="en-CA" baseline="0" dirty="0" err="1"/>
              <a:t>teh</a:t>
            </a:r>
            <a:r>
              <a:rPr lang="en-CA" baseline="0" dirty="0"/>
              <a:t> egg nucleus. </a:t>
            </a:r>
            <a:endParaRPr lang="en-CA" dirty="0"/>
          </a:p>
        </p:txBody>
      </p:sp>
      <p:sp>
        <p:nvSpPr>
          <p:cNvPr id="4" name="Slide Number Placeholder 3"/>
          <p:cNvSpPr>
            <a:spLocks noGrp="1"/>
          </p:cNvSpPr>
          <p:nvPr>
            <p:ph type="sldNum" sz="quarter" idx="10"/>
          </p:nvPr>
        </p:nvSpPr>
        <p:spPr/>
        <p:txBody>
          <a:bodyPr/>
          <a:lstStyle/>
          <a:p>
            <a:fld id="{414F2A18-5783-4FBC-AC33-4AA1EEC7436D}" type="slidenum">
              <a:rPr lang="en-CA" smtClean="0"/>
              <a:pPr/>
              <a:t>2</a:t>
            </a:fld>
            <a:endParaRPr lang="en-CA"/>
          </a:p>
        </p:txBody>
      </p:sp>
    </p:spTree>
    <p:extLst>
      <p:ext uri="{BB962C8B-B14F-4D97-AF65-F5344CB8AC3E}">
        <p14:creationId xmlns:p14="http://schemas.microsoft.com/office/powerpoint/2010/main" val="10643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4F2A18-5783-4FBC-AC33-4AA1EEC7436D}" type="slidenum">
              <a:rPr lang="en-CA" smtClean="0"/>
              <a:pPr/>
              <a:t>4</a:t>
            </a:fld>
            <a:endParaRPr lang="en-CA"/>
          </a:p>
        </p:txBody>
      </p:sp>
    </p:spTree>
    <p:extLst>
      <p:ext uri="{BB962C8B-B14F-4D97-AF65-F5344CB8AC3E}">
        <p14:creationId xmlns:p14="http://schemas.microsoft.com/office/powerpoint/2010/main" val="178490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Gametes are sex cells </a:t>
            </a:r>
            <a:r>
              <a:rPr lang="en-CA" i="1" dirty="0"/>
              <a:t>required for sexual reproduction</a:t>
            </a:r>
            <a:endParaRPr lang="en-US" i="1" dirty="0">
              <a:cs typeface="Calibri"/>
            </a:endParaRPr>
          </a:p>
          <a:p>
            <a:endParaRPr lang="en-CA" dirty="0"/>
          </a:p>
        </p:txBody>
      </p:sp>
      <p:sp>
        <p:nvSpPr>
          <p:cNvPr id="4" name="Slide Number Placeholder 3"/>
          <p:cNvSpPr>
            <a:spLocks noGrp="1"/>
          </p:cNvSpPr>
          <p:nvPr>
            <p:ph type="sldNum" sz="quarter" idx="10"/>
          </p:nvPr>
        </p:nvSpPr>
        <p:spPr/>
        <p:txBody>
          <a:bodyPr/>
          <a:lstStyle/>
          <a:p>
            <a:fld id="{414F2A18-5783-4FBC-AC33-4AA1EEC7436D}" type="slidenum">
              <a:rPr lang="en-CA" smtClean="0"/>
              <a:pPr/>
              <a:t>5</a:t>
            </a:fld>
            <a:endParaRPr lang="en-CA"/>
          </a:p>
        </p:txBody>
      </p:sp>
    </p:spTree>
    <p:extLst>
      <p:ext uri="{BB962C8B-B14F-4D97-AF65-F5344CB8AC3E}">
        <p14:creationId xmlns:p14="http://schemas.microsoft.com/office/powerpoint/2010/main" val="252540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ce</a:t>
            </a:r>
            <a:endParaRPr lang="en-CA" dirty="0"/>
          </a:p>
        </p:txBody>
      </p:sp>
      <p:sp>
        <p:nvSpPr>
          <p:cNvPr id="4" name="Slide Number Placeholder 3"/>
          <p:cNvSpPr>
            <a:spLocks noGrp="1"/>
          </p:cNvSpPr>
          <p:nvPr>
            <p:ph type="sldNum" sz="quarter" idx="10"/>
          </p:nvPr>
        </p:nvSpPr>
        <p:spPr/>
        <p:txBody>
          <a:bodyPr/>
          <a:lstStyle/>
          <a:p>
            <a:fld id="{414F2A18-5783-4FBC-AC33-4AA1EEC7436D}" type="slidenum">
              <a:rPr lang="en-CA" smtClean="0"/>
              <a:pPr/>
              <a:t>6</a:t>
            </a:fld>
            <a:endParaRPr lang="en-CA"/>
          </a:p>
        </p:txBody>
      </p:sp>
    </p:spTree>
    <p:extLst>
      <p:ext uri="{BB962C8B-B14F-4D97-AF65-F5344CB8AC3E}">
        <p14:creationId xmlns:p14="http://schemas.microsoft.com/office/powerpoint/2010/main" val="3129539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Sperm cells have long tails “flagella”. </a:t>
            </a:r>
          </a:p>
          <a:p>
            <a:r>
              <a:rPr lang="en-CA" dirty="0"/>
              <a:t>Egg</a:t>
            </a:r>
            <a:r>
              <a:rPr lang="en-CA" baseline="0" dirty="0"/>
              <a:t> cells are much bigger and lack flagella. What does the presence or absence of flagella say about the cells motility?</a:t>
            </a:r>
            <a:endParaRPr lang="en-CA" dirty="0"/>
          </a:p>
          <a:p>
            <a:endParaRPr lang="en-CA" dirty="0"/>
          </a:p>
        </p:txBody>
      </p:sp>
      <p:sp>
        <p:nvSpPr>
          <p:cNvPr id="4" name="Slide Number Placeholder 3"/>
          <p:cNvSpPr>
            <a:spLocks noGrp="1"/>
          </p:cNvSpPr>
          <p:nvPr>
            <p:ph type="sldNum" sz="quarter" idx="10"/>
          </p:nvPr>
        </p:nvSpPr>
        <p:spPr/>
        <p:txBody>
          <a:bodyPr/>
          <a:lstStyle/>
          <a:p>
            <a:fld id="{414F2A18-5783-4FBC-AC33-4AA1EEC7436D}" type="slidenum">
              <a:rPr lang="en-CA" smtClean="0"/>
              <a:pPr/>
              <a:t>9</a:t>
            </a:fld>
            <a:endParaRPr lang="en-CA"/>
          </a:p>
        </p:txBody>
      </p:sp>
    </p:spTree>
    <p:extLst>
      <p:ext uri="{BB962C8B-B14F-4D97-AF65-F5344CB8AC3E}">
        <p14:creationId xmlns:p14="http://schemas.microsoft.com/office/powerpoint/2010/main" val="28170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Although autogamy is similar to asexual reproduction, in that there is no input of genetic diversity from a partner, the </a:t>
            </a:r>
            <a:r>
              <a:rPr lang="en-CA" sz="1200" b="0" i="1" kern="1200" dirty="0">
                <a:solidFill>
                  <a:schemeClr val="tx1"/>
                </a:solidFill>
                <a:effectLst/>
                <a:latin typeface="+mn-lt"/>
                <a:ea typeface="+mn-ea"/>
                <a:cs typeface="+mn-cs"/>
              </a:rPr>
              <a:t>recombination</a:t>
            </a:r>
            <a:r>
              <a:rPr lang="en-CA" sz="1200" b="0" i="0" kern="1200" dirty="0">
                <a:solidFill>
                  <a:schemeClr val="tx1"/>
                </a:solidFill>
                <a:effectLst/>
                <a:latin typeface="+mn-lt"/>
                <a:ea typeface="+mn-ea"/>
                <a:cs typeface="+mn-cs"/>
              </a:rPr>
              <a:t> of chromosomes from the male and female gametes results in offspring with slightly altered genetic information, which can therefore look phenotypically different from their parents. Most plants and earthworms reproduce by autogamy. It is sometimes possible for hermaphrodites to reproduce with other hermaphrodites. In this case, genetic diversity does increase within the population.</a:t>
            </a:r>
            <a:endParaRPr lang="en-CA" dirty="0"/>
          </a:p>
        </p:txBody>
      </p:sp>
      <p:sp>
        <p:nvSpPr>
          <p:cNvPr id="4" name="Slide Number Placeholder 3"/>
          <p:cNvSpPr>
            <a:spLocks noGrp="1"/>
          </p:cNvSpPr>
          <p:nvPr>
            <p:ph type="sldNum" sz="quarter" idx="10"/>
          </p:nvPr>
        </p:nvSpPr>
        <p:spPr/>
        <p:txBody>
          <a:bodyPr/>
          <a:lstStyle/>
          <a:p>
            <a:fld id="{87154A94-F372-477A-8035-81F4E6040EE9}" type="slidenum">
              <a:rPr lang="en-CA" smtClean="0"/>
              <a:pPr/>
              <a:t>10</a:t>
            </a:fld>
            <a:endParaRPr lang="en-CA"/>
          </a:p>
        </p:txBody>
      </p:sp>
    </p:spTree>
    <p:extLst>
      <p:ext uri="{BB962C8B-B14F-4D97-AF65-F5344CB8AC3E}">
        <p14:creationId xmlns:p14="http://schemas.microsoft.com/office/powerpoint/2010/main" val="337530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555555"/>
                </a:solidFill>
              </a:rPr>
              <a:t>It is possible for hermaphrodites to reproduce with other hermaphrodites. In this case, genetic diversity does increase within the population.</a:t>
            </a:r>
            <a:endParaRPr lang="en-CA" sz="1200" dirty="0"/>
          </a:p>
          <a:p>
            <a:endParaRPr lang="en-CA" dirty="0"/>
          </a:p>
        </p:txBody>
      </p:sp>
      <p:sp>
        <p:nvSpPr>
          <p:cNvPr id="4" name="Slide Number Placeholder 3"/>
          <p:cNvSpPr>
            <a:spLocks noGrp="1"/>
          </p:cNvSpPr>
          <p:nvPr>
            <p:ph type="sldNum" sz="quarter" idx="10"/>
          </p:nvPr>
        </p:nvSpPr>
        <p:spPr/>
        <p:txBody>
          <a:bodyPr/>
          <a:lstStyle/>
          <a:p>
            <a:fld id="{87154A94-F372-477A-8035-81F4E6040EE9}" type="slidenum">
              <a:rPr lang="en-CA" smtClean="0"/>
              <a:pPr/>
              <a:t>11</a:t>
            </a:fld>
            <a:endParaRPr lang="en-CA"/>
          </a:p>
        </p:txBody>
      </p:sp>
    </p:spTree>
    <p:extLst>
      <p:ext uri="{BB962C8B-B14F-4D97-AF65-F5344CB8AC3E}">
        <p14:creationId xmlns:p14="http://schemas.microsoft.com/office/powerpoint/2010/main" val="2660717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555555"/>
                </a:solidFill>
              </a:rPr>
              <a:t>It is possible for hermaphrodites to reproduce with other hermaphrodites. In this case, genetic diversity does increase within the population.</a:t>
            </a:r>
            <a:endParaRPr lang="en-CA" sz="1200" dirty="0"/>
          </a:p>
          <a:p>
            <a:endParaRPr lang="en-CA" dirty="0"/>
          </a:p>
        </p:txBody>
      </p:sp>
      <p:sp>
        <p:nvSpPr>
          <p:cNvPr id="4" name="Slide Number Placeholder 3"/>
          <p:cNvSpPr>
            <a:spLocks noGrp="1"/>
          </p:cNvSpPr>
          <p:nvPr>
            <p:ph type="sldNum" sz="quarter" idx="10"/>
          </p:nvPr>
        </p:nvSpPr>
        <p:spPr/>
        <p:txBody>
          <a:bodyPr/>
          <a:lstStyle/>
          <a:p>
            <a:fld id="{87154A94-F372-477A-8035-81F4E6040EE9}" type="slidenum">
              <a:rPr lang="en-CA" smtClean="0"/>
              <a:pPr/>
              <a:t>12</a:t>
            </a:fld>
            <a:endParaRPr lang="en-CA"/>
          </a:p>
        </p:txBody>
      </p:sp>
    </p:spTree>
    <p:extLst>
      <p:ext uri="{BB962C8B-B14F-4D97-AF65-F5344CB8AC3E}">
        <p14:creationId xmlns:p14="http://schemas.microsoft.com/office/powerpoint/2010/main" val="64505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951C3241-1A67-4EBE-8044-E9E4F8DE4315}" type="datetimeFigureOut">
              <a:rPr lang="en-CA" smtClean="0"/>
              <a:pPr/>
              <a:t>2023-05-03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9DC5A1-923D-422E-9463-7304C6576B77}" type="slidenum">
              <a:rPr lang="en-CA" smtClean="0"/>
              <a:pPr/>
              <a:t>‹#›</a:t>
            </a:fld>
            <a:endParaRPr lang="en-CA"/>
          </a:p>
        </p:txBody>
      </p:sp>
    </p:spTree>
    <p:extLst>
      <p:ext uri="{BB962C8B-B14F-4D97-AF65-F5344CB8AC3E}">
        <p14:creationId xmlns:p14="http://schemas.microsoft.com/office/powerpoint/2010/main" val="397876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51C3241-1A67-4EBE-8044-E9E4F8DE4315}" type="datetimeFigureOut">
              <a:rPr lang="en-CA" smtClean="0"/>
              <a:pPr/>
              <a:t>2023-05-03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9DC5A1-923D-422E-9463-7304C6576B77}" type="slidenum">
              <a:rPr lang="en-CA" smtClean="0"/>
              <a:pPr/>
              <a:t>‹#›</a:t>
            </a:fld>
            <a:endParaRPr lang="en-CA"/>
          </a:p>
        </p:txBody>
      </p:sp>
    </p:spTree>
    <p:extLst>
      <p:ext uri="{BB962C8B-B14F-4D97-AF65-F5344CB8AC3E}">
        <p14:creationId xmlns:p14="http://schemas.microsoft.com/office/powerpoint/2010/main" val="422145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51C3241-1A67-4EBE-8044-E9E4F8DE4315}" type="datetimeFigureOut">
              <a:rPr lang="en-CA" smtClean="0"/>
              <a:pPr/>
              <a:t>2023-05-03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9DC5A1-923D-422E-9463-7304C6576B77}" type="slidenum">
              <a:rPr lang="en-CA" smtClean="0"/>
              <a:pPr/>
              <a:t>‹#›</a:t>
            </a:fld>
            <a:endParaRPr lang="en-CA"/>
          </a:p>
        </p:txBody>
      </p:sp>
    </p:spTree>
    <p:extLst>
      <p:ext uri="{BB962C8B-B14F-4D97-AF65-F5344CB8AC3E}">
        <p14:creationId xmlns:p14="http://schemas.microsoft.com/office/powerpoint/2010/main" val="338537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sz="3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951C3241-1A67-4EBE-8044-E9E4F8DE4315}" type="datetimeFigureOut">
              <a:rPr lang="en-CA" smtClean="0"/>
              <a:pPr/>
              <a:t>2023-05-03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9DC5A1-923D-422E-9463-7304C6576B77}" type="slidenum">
              <a:rPr lang="en-CA" smtClean="0"/>
              <a:pPr/>
              <a:t>‹#›</a:t>
            </a:fld>
            <a:endParaRPr lang="en-CA"/>
          </a:p>
        </p:txBody>
      </p:sp>
    </p:spTree>
    <p:extLst>
      <p:ext uri="{BB962C8B-B14F-4D97-AF65-F5344CB8AC3E}">
        <p14:creationId xmlns:p14="http://schemas.microsoft.com/office/powerpoint/2010/main" val="325346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1C3241-1A67-4EBE-8044-E9E4F8DE4315}" type="datetimeFigureOut">
              <a:rPr lang="en-CA" smtClean="0"/>
              <a:pPr/>
              <a:t>2023-05-03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9DC5A1-923D-422E-9463-7304C6576B77}" type="slidenum">
              <a:rPr lang="en-CA" smtClean="0"/>
              <a:pPr/>
              <a:t>‹#›</a:t>
            </a:fld>
            <a:endParaRPr lang="en-CA"/>
          </a:p>
        </p:txBody>
      </p:sp>
    </p:spTree>
    <p:extLst>
      <p:ext uri="{BB962C8B-B14F-4D97-AF65-F5344CB8AC3E}">
        <p14:creationId xmlns:p14="http://schemas.microsoft.com/office/powerpoint/2010/main" val="88301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51C3241-1A67-4EBE-8044-E9E4F8DE4315}" type="datetimeFigureOut">
              <a:rPr lang="en-CA" smtClean="0"/>
              <a:pPr/>
              <a:t>2023-05-03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9DC5A1-923D-422E-9463-7304C6576B77}" type="slidenum">
              <a:rPr lang="en-CA" smtClean="0"/>
              <a:pPr/>
              <a:t>‹#›</a:t>
            </a:fld>
            <a:endParaRPr lang="en-CA"/>
          </a:p>
        </p:txBody>
      </p:sp>
    </p:spTree>
    <p:extLst>
      <p:ext uri="{BB962C8B-B14F-4D97-AF65-F5344CB8AC3E}">
        <p14:creationId xmlns:p14="http://schemas.microsoft.com/office/powerpoint/2010/main" val="99546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51C3241-1A67-4EBE-8044-E9E4F8DE4315}" type="datetimeFigureOut">
              <a:rPr lang="en-CA" smtClean="0"/>
              <a:pPr/>
              <a:t>2023-05-03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79DC5A1-923D-422E-9463-7304C6576B77}" type="slidenum">
              <a:rPr lang="en-CA" smtClean="0"/>
              <a:pPr/>
              <a:t>‹#›</a:t>
            </a:fld>
            <a:endParaRPr lang="en-CA"/>
          </a:p>
        </p:txBody>
      </p:sp>
    </p:spTree>
    <p:extLst>
      <p:ext uri="{BB962C8B-B14F-4D97-AF65-F5344CB8AC3E}">
        <p14:creationId xmlns:p14="http://schemas.microsoft.com/office/powerpoint/2010/main" val="79444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51C3241-1A67-4EBE-8044-E9E4F8DE4315}" type="datetimeFigureOut">
              <a:rPr lang="en-CA" smtClean="0"/>
              <a:pPr/>
              <a:t>2023-05-03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79DC5A1-923D-422E-9463-7304C6576B77}" type="slidenum">
              <a:rPr lang="en-CA" smtClean="0"/>
              <a:pPr/>
              <a:t>‹#›</a:t>
            </a:fld>
            <a:endParaRPr lang="en-CA"/>
          </a:p>
        </p:txBody>
      </p:sp>
    </p:spTree>
    <p:extLst>
      <p:ext uri="{BB962C8B-B14F-4D97-AF65-F5344CB8AC3E}">
        <p14:creationId xmlns:p14="http://schemas.microsoft.com/office/powerpoint/2010/main" val="300025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C3241-1A67-4EBE-8044-E9E4F8DE4315}" type="datetimeFigureOut">
              <a:rPr lang="en-CA" smtClean="0"/>
              <a:pPr/>
              <a:t>2023-05-03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79DC5A1-923D-422E-9463-7304C6576B77}" type="slidenum">
              <a:rPr lang="en-CA" smtClean="0"/>
              <a:pPr/>
              <a:t>‹#›</a:t>
            </a:fld>
            <a:endParaRPr lang="en-CA"/>
          </a:p>
        </p:txBody>
      </p:sp>
    </p:spTree>
    <p:extLst>
      <p:ext uri="{BB962C8B-B14F-4D97-AF65-F5344CB8AC3E}">
        <p14:creationId xmlns:p14="http://schemas.microsoft.com/office/powerpoint/2010/main" val="879623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1C3241-1A67-4EBE-8044-E9E4F8DE4315}" type="datetimeFigureOut">
              <a:rPr lang="en-CA" smtClean="0"/>
              <a:pPr/>
              <a:t>2023-05-03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9DC5A1-923D-422E-9463-7304C6576B77}" type="slidenum">
              <a:rPr lang="en-CA" smtClean="0"/>
              <a:pPr/>
              <a:t>‹#›</a:t>
            </a:fld>
            <a:endParaRPr lang="en-CA"/>
          </a:p>
        </p:txBody>
      </p:sp>
    </p:spTree>
    <p:extLst>
      <p:ext uri="{BB962C8B-B14F-4D97-AF65-F5344CB8AC3E}">
        <p14:creationId xmlns:p14="http://schemas.microsoft.com/office/powerpoint/2010/main" val="66536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1C3241-1A67-4EBE-8044-E9E4F8DE4315}" type="datetimeFigureOut">
              <a:rPr lang="en-CA" smtClean="0"/>
              <a:pPr/>
              <a:t>2023-05-03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9DC5A1-923D-422E-9463-7304C6576B77}" type="slidenum">
              <a:rPr lang="en-CA" smtClean="0"/>
              <a:pPr/>
              <a:t>‹#›</a:t>
            </a:fld>
            <a:endParaRPr lang="en-CA"/>
          </a:p>
        </p:txBody>
      </p:sp>
    </p:spTree>
    <p:extLst>
      <p:ext uri="{BB962C8B-B14F-4D97-AF65-F5344CB8AC3E}">
        <p14:creationId xmlns:p14="http://schemas.microsoft.com/office/powerpoint/2010/main" val="4003331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C3241-1A67-4EBE-8044-E9E4F8DE4315}" type="datetimeFigureOut">
              <a:rPr lang="en-CA" smtClean="0"/>
              <a:pPr/>
              <a:t>2023-05-03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DC5A1-923D-422E-9463-7304C6576B77}" type="slidenum">
              <a:rPr lang="en-CA" smtClean="0"/>
              <a:pPr/>
              <a:t>‹#›</a:t>
            </a:fld>
            <a:endParaRPr lang="en-CA"/>
          </a:p>
        </p:txBody>
      </p:sp>
    </p:spTree>
    <p:extLst>
      <p:ext uri="{BB962C8B-B14F-4D97-AF65-F5344CB8AC3E}">
        <p14:creationId xmlns:p14="http://schemas.microsoft.com/office/powerpoint/2010/main" val="3819428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50Yphp1gz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RzTy0fAwBF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W7QZnwKqopo"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GPbWJPsBPdA"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VQr8xDk_Ua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R6R-Hm0enG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R6R-Hm0enG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91175"/>
          </a:xfrm>
        </p:spPr>
        <p:txBody>
          <a:bodyPr/>
          <a:lstStyle/>
          <a:p>
            <a:r>
              <a:rPr lang="en-CA" b="1" dirty="0"/>
              <a:t>Sexual Reproduction</a:t>
            </a:r>
          </a:p>
        </p:txBody>
      </p:sp>
      <p:sp>
        <p:nvSpPr>
          <p:cNvPr id="3" name="Subtitle 2"/>
          <p:cNvSpPr>
            <a:spLocks noGrp="1"/>
          </p:cNvSpPr>
          <p:nvPr>
            <p:ph type="subTitle" idx="1"/>
          </p:nvPr>
        </p:nvSpPr>
        <p:spPr>
          <a:xfrm>
            <a:off x="1524000" y="3602037"/>
            <a:ext cx="9144000" cy="2962885"/>
          </a:xfrm>
        </p:spPr>
        <p:txBody>
          <a:bodyPr>
            <a:normAutofit/>
          </a:bodyPr>
          <a:lstStyle/>
          <a:p>
            <a:pPr algn="l"/>
            <a:r>
              <a:rPr lang="en-CA" sz="3200" b="1" dirty="0"/>
              <a:t>Vocabulary:</a:t>
            </a:r>
          </a:p>
          <a:p>
            <a:pPr algn="l"/>
            <a:r>
              <a:rPr lang="en-CA" dirty="0"/>
              <a:t>Gamete			Alleles			Somatic Cells</a:t>
            </a:r>
          </a:p>
          <a:p>
            <a:pPr algn="l"/>
            <a:r>
              <a:rPr lang="en-CA" dirty="0"/>
              <a:t>Haploid			Diversity		Meiosis</a:t>
            </a:r>
          </a:p>
          <a:p>
            <a:pPr algn="l"/>
            <a:r>
              <a:rPr lang="en-CA" dirty="0"/>
              <a:t>Diploid				Dominant		Homologous</a:t>
            </a:r>
          </a:p>
          <a:p>
            <a:pPr algn="l"/>
            <a:r>
              <a:rPr lang="en-CA" dirty="0"/>
              <a:t>Fertilization 			Recessive		     Chromosomes</a:t>
            </a:r>
          </a:p>
          <a:p>
            <a:endParaRPr lang="en-CA" dirty="0"/>
          </a:p>
        </p:txBody>
      </p:sp>
    </p:spTree>
    <p:extLst>
      <p:ext uri="{BB962C8B-B14F-4D97-AF65-F5344CB8AC3E}">
        <p14:creationId xmlns:p14="http://schemas.microsoft.com/office/powerpoint/2010/main" val="549642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Hermaphrodites</a:t>
            </a:r>
          </a:p>
        </p:txBody>
      </p:sp>
      <p:sp>
        <p:nvSpPr>
          <p:cNvPr id="3" name="Content Placeholder 2"/>
          <p:cNvSpPr>
            <a:spLocks noGrp="1"/>
          </p:cNvSpPr>
          <p:nvPr>
            <p:ph idx="1"/>
          </p:nvPr>
        </p:nvSpPr>
        <p:spPr>
          <a:xfrm>
            <a:off x="472440" y="2657504"/>
            <a:ext cx="10515600" cy="4351338"/>
          </a:xfrm>
        </p:spPr>
        <p:txBody>
          <a:bodyPr vert="horz" lIns="91440" tIns="45720" rIns="91440" bIns="45720" rtlCol="0" anchor="t">
            <a:normAutofit/>
          </a:bodyPr>
          <a:lstStyle/>
          <a:p>
            <a:r>
              <a:rPr lang="en-CA" b="1" u="sng" dirty="0"/>
              <a:t>HERMAPHRODITES </a:t>
            </a:r>
            <a:r>
              <a:rPr lang="en-CA" dirty="0"/>
              <a:t>are organisms that produce </a:t>
            </a:r>
            <a:r>
              <a:rPr lang="en-CA" b="1" u="sng" dirty="0"/>
              <a:t>both </a:t>
            </a:r>
            <a:r>
              <a:rPr lang="en-CA" dirty="0"/>
              <a:t>male and female sex cells within the </a:t>
            </a:r>
            <a:r>
              <a:rPr lang="en-CA" b="1" u="sng" dirty="0"/>
              <a:t>same</a:t>
            </a:r>
            <a:r>
              <a:rPr lang="en-CA" dirty="0"/>
              <a:t> individual.</a:t>
            </a:r>
            <a:endParaRPr lang="en-CA" dirty="0">
              <a:cs typeface="Calibri"/>
            </a:endParaRPr>
          </a:p>
          <a:p>
            <a:r>
              <a:rPr lang="en-CA" i="1" dirty="0"/>
              <a:t>occur in plants and some animals that are </a:t>
            </a:r>
            <a:r>
              <a:rPr lang="en-CA" b="1" i="1" dirty="0"/>
              <a:t>attached to one location</a:t>
            </a:r>
            <a:r>
              <a:rPr lang="en-CA" i="1" dirty="0"/>
              <a:t> and/or </a:t>
            </a:r>
            <a:r>
              <a:rPr lang="en-CA" b="1" i="1" dirty="0"/>
              <a:t>rarely </a:t>
            </a:r>
            <a:r>
              <a:rPr lang="en-CA" i="1" dirty="0"/>
              <a:t>come in contact with other individuals of their species.</a:t>
            </a:r>
          </a:p>
          <a:p>
            <a:r>
              <a:rPr lang="en-CA" dirty="0" err="1"/>
              <a:t>Eg.</a:t>
            </a:r>
            <a:r>
              <a:rPr lang="en-CA" dirty="0"/>
              <a:t> Many </a:t>
            </a:r>
            <a:r>
              <a:rPr lang="en-CA" b="1" u="sng" dirty="0"/>
              <a:t>Aquatic</a:t>
            </a:r>
            <a:r>
              <a:rPr lang="en-CA" dirty="0"/>
              <a:t> Organisms ( Sponges, barnacles), </a:t>
            </a:r>
            <a:r>
              <a:rPr lang="en-CA" b="1" u="sng" dirty="0"/>
              <a:t>Earthworms</a:t>
            </a:r>
            <a:r>
              <a:rPr lang="en-CA" b="1" dirty="0"/>
              <a:t>, </a:t>
            </a:r>
            <a:r>
              <a:rPr lang="en-CA" b="1" u="sng" dirty="0"/>
              <a:t>flowers</a:t>
            </a:r>
          </a:p>
          <a:p>
            <a:endParaRPr lang="en-CA" b="1" u="sng" dirty="0"/>
          </a:p>
        </p:txBody>
      </p:sp>
      <p:pic>
        <p:nvPicPr>
          <p:cNvPr id="2050" name="Picture 2" descr="A segmented earthworm undergoes autogamy."/>
          <p:cNvPicPr>
            <a:picLocks noChangeAspect="1" noChangeArrowheads="1"/>
          </p:cNvPicPr>
          <p:nvPr/>
        </p:nvPicPr>
        <p:blipFill rotWithShape="1">
          <a:blip r:embed="rId3">
            <a:extLst>
              <a:ext uri="{28A0092B-C50C-407E-A947-70E740481C1C}">
                <a14:useLocalDpi xmlns:a14="http://schemas.microsoft.com/office/drawing/2010/main" val="0"/>
              </a:ext>
            </a:extLst>
          </a:blip>
          <a:srcRect l="27873" r="11672"/>
          <a:stretch/>
        </p:blipFill>
        <p:spPr bwMode="auto">
          <a:xfrm>
            <a:off x="9536788" y="119091"/>
            <a:ext cx="2333787" cy="253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06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solidFill>
                  <a:srgbClr val="555555"/>
                </a:solidFill>
              </a:rPr>
              <a:t>Is </a:t>
            </a:r>
            <a:r>
              <a:rPr lang="en-CA" b="1" i="1" dirty="0">
                <a:solidFill>
                  <a:srgbClr val="555555"/>
                </a:solidFill>
              </a:rPr>
              <a:t>Autogamy</a:t>
            </a:r>
            <a:r>
              <a:rPr lang="en-CA" i="1" dirty="0">
                <a:solidFill>
                  <a:srgbClr val="555555"/>
                </a:solidFill>
              </a:rPr>
              <a:t> (self-fertilization) the same as </a:t>
            </a:r>
            <a:r>
              <a:rPr lang="en-CA" b="1" i="1" dirty="0">
                <a:solidFill>
                  <a:srgbClr val="555555"/>
                </a:solidFill>
              </a:rPr>
              <a:t>Asexual reproduction</a:t>
            </a:r>
            <a:r>
              <a:rPr lang="en-CA" i="1" dirty="0">
                <a:solidFill>
                  <a:srgbClr val="555555"/>
                </a:solidFill>
              </a:rPr>
              <a:t>?</a:t>
            </a:r>
          </a:p>
        </p:txBody>
      </p:sp>
      <p:pic>
        <p:nvPicPr>
          <p:cNvPr id="5" name="Picture 2" descr="Image result for do earthworms fertilize themselves?">
            <a:extLst>
              <a:ext uri="{FF2B5EF4-FFF2-40B4-BE49-F238E27FC236}">
                <a16:creationId xmlns:a16="http://schemas.microsoft.com/office/drawing/2014/main" id="{EBF83464-6B82-42F0-9A40-6F76513C50E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14" t="36865" r="5006" b="13391"/>
          <a:stretch/>
        </p:blipFill>
        <p:spPr bwMode="auto">
          <a:xfrm>
            <a:off x="444843" y="3741910"/>
            <a:ext cx="8155460" cy="33814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ypes of Flowers That Self-Pollinate">
            <a:extLst>
              <a:ext uri="{FF2B5EF4-FFF2-40B4-BE49-F238E27FC236}">
                <a16:creationId xmlns:a16="http://schemas.microsoft.com/office/drawing/2014/main" id="{3C959CAC-CF25-4AA4-944D-2771163CE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136" y="1027906"/>
            <a:ext cx="5651157" cy="377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5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solidFill>
                  <a:srgbClr val="555555"/>
                </a:solidFill>
              </a:rPr>
              <a:t>Is </a:t>
            </a:r>
            <a:r>
              <a:rPr lang="en-CA" b="1" i="1" dirty="0">
                <a:solidFill>
                  <a:srgbClr val="555555"/>
                </a:solidFill>
              </a:rPr>
              <a:t>Autogamy</a:t>
            </a:r>
            <a:r>
              <a:rPr lang="en-CA" i="1" dirty="0">
                <a:solidFill>
                  <a:srgbClr val="555555"/>
                </a:solidFill>
              </a:rPr>
              <a:t> (self-fertilization) the same as </a:t>
            </a:r>
            <a:r>
              <a:rPr lang="en-CA" b="1" i="1" dirty="0">
                <a:solidFill>
                  <a:srgbClr val="555555"/>
                </a:solidFill>
              </a:rPr>
              <a:t>Asexual reproduction</a:t>
            </a:r>
            <a:r>
              <a:rPr lang="en-CA" i="1" dirty="0">
                <a:solidFill>
                  <a:srgbClr val="555555"/>
                </a:solidFill>
              </a:rPr>
              <a:t>?</a:t>
            </a:r>
          </a:p>
        </p:txBody>
      </p:sp>
      <p:sp>
        <p:nvSpPr>
          <p:cNvPr id="3" name="Content Placeholder 2"/>
          <p:cNvSpPr>
            <a:spLocks noGrp="1"/>
          </p:cNvSpPr>
          <p:nvPr>
            <p:ph idx="1"/>
          </p:nvPr>
        </p:nvSpPr>
        <p:spPr/>
        <p:txBody>
          <a:bodyPr>
            <a:normAutofit/>
          </a:bodyPr>
          <a:lstStyle/>
          <a:p>
            <a:r>
              <a:rPr lang="en-CA" sz="3600" i="1" dirty="0">
                <a:solidFill>
                  <a:srgbClr val="FF0000"/>
                </a:solidFill>
              </a:rPr>
              <a:t>Similarity</a:t>
            </a:r>
            <a:r>
              <a:rPr lang="en-CA" i="1" dirty="0">
                <a:solidFill>
                  <a:srgbClr val="FF0000"/>
                </a:solidFill>
              </a:rPr>
              <a:t>: No partner, </a:t>
            </a:r>
            <a:r>
              <a:rPr lang="en-CA" sz="3600" i="1" dirty="0">
                <a:solidFill>
                  <a:srgbClr val="FF0000"/>
                </a:solidFill>
              </a:rPr>
              <a:t>No input of genetic diversity.</a:t>
            </a:r>
          </a:p>
          <a:p>
            <a:r>
              <a:rPr lang="en-CA" sz="3600" i="1" dirty="0">
                <a:solidFill>
                  <a:srgbClr val="FF0000"/>
                </a:solidFill>
              </a:rPr>
              <a:t>Difference: the </a:t>
            </a:r>
            <a:r>
              <a:rPr lang="en-CA" sz="3600" b="1" i="1" dirty="0">
                <a:solidFill>
                  <a:srgbClr val="FF0000"/>
                </a:solidFill>
              </a:rPr>
              <a:t>recombination </a:t>
            </a:r>
            <a:r>
              <a:rPr lang="en-CA" sz="3600" i="1" dirty="0">
                <a:solidFill>
                  <a:srgbClr val="FF0000"/>
                </a:solidFill>
              </a:rPr>
              <a:t>of chromosomes from the male and female gametes results in slightly genetically different offspring</a:t>
            </a:r>
          </a:p>
          <a:p>
            <a:endParaRPr lang="en-CA" dirty="0"/>
          </a:p>
        </p:txBody>
      </p:sp>
    </p:spTree>
    <p:extLst>
      <p:ext uri="{BB962C8B-B14F-4D97-AF65-F5344CB8AC3E}">
        <p14:creationId xmlns:p14="http://schemas.microsoft.com/office/powerpoint/2010/main" val="217334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365125"/>
            <a:ext cx="11252200" cy="1325563"/>
          </a:xfrm>
        </p:spPr>
        <p:txBody>
          <a:bodyPr/>
          <a:lstStyle/>
          <a:p>
            <a:r>
              <a:rPr lang="en-CA" b="1" dirty="0"/>
              <a:t>External Fertilization</a:t>
            </a:r>
            <a:endParaRPr lang="en-CA" dirty="0"/>
          </a:p>
        </p:txBody>
      </p:sp>
      <p:sp>
        <p:nvSpPr>
          <p:cNvPr id="3" name="Content Placeholder 2"/>
          <p:cNvSpPr>
            <a:spLocks noGrp="1"/>
          </p:cNvSpPr>
          <p:nvPr>
            <p:ph idx="1"/>
          </p:nvPr>
        </p:nvSpPr>
        <p:spPr>
          <a:xfrm>
            <a:off x="296562" y="1690688"/>
            <a:ext cx="6623222" cy="5167312"/>
          </a:xfrm>
        </p:spPr>
        <p:txBody>
          <a:bodyPr>
            <a:normAutofit/>
          </a:bodyPr>
          <a:lstStyle/>
          <a:p>
            <a:pPr lvl="0"/>
            <a:r>
              <a:rPr lang="en-CA" dirty="0"/>
              <a:t>gametes meet </a:t>
            </a:r>
            <a:r>
              <a:rPr lang="en-CA" b="1" u="sng" dirty="0"/>
              <a:t>outside</a:t>
            </a:r>
            <a:r>
              <a:rPr lang="en-CA" u="sng" dirty="0"/>
              <a:t> </a:t>
            </a:r>
            <a:r>
              <a:rPr lang="en-CA" dirty="0"/>
              <a:t>of the parents</a:t>
            </a:r>
          </a:p>
          <a:p>
            <a:r>
              <a:rPr lang="en-CA" sz="2800" i="1" dirty="0"/>
              <a:t>The female deposits unfertilized eggs and males release sperm over the eggs. </a:t>
            </a:r>
          </a:p>
          <a:p>
            <a:r>
              <a:rPr lang="en-CA" dirty="0"/>
              <a:t>Common in </a:t>
            </a:r>
            <a:r>
              <a:rPr lang="en-CA" b="1" u="sng" dirty="0"/>
              <a:t>aquatic</a:t>
            </a:r>
            <a:r>
              <a:rPr lang="en-CA" dirty="0"/>
              <a:t> organism: fish and amphibians</a:t>
            </a:r>
          </a:p>
          <a:p>
            <a:r>
              <a:rPr lang="en-CA" dirty="0">
                <a:hlinkClick r:id="rId3"/>
              </a:rPr>
              <a:t>https://www.youtube.com/watch?v=q50Yphp1gzI</a:t>
            </a:r>
            <a:endParaRPr lang="en-CA" dirty="0"/>
          </a:p>
          <a:p>
            <a:endParaRPr lang="en-CA" dirty="0"/>
          </a:p>
          <a:p>
            <a:endParaRPr lang="en-CA" dirty="0"/>
          </a:p>
          <a:p>
            <a:endParaRPr lang="en-CA" dirty="0"/>
          </a:p>
          <a:p>
            <a:pPr lvl="0"/>
            <a:endParaRPr lang="en-CA" dirty="0"/>
          </a:p>
          <a:p>
            <a:endParaRPr lang="en-CA" dirty="0"/>
          </a:p>
        </p:txBody>
      </p:sp>
      <p:pic>
        <p:nvPicPr>
          <p:cNvPr id="6146" name="Picture 2" descr="Image result for frog external fertiliz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9291" y="2592624"/>
            <a:ext cx="4676720" cy="316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8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129E-5968-46BD-80A4-8D36CFEAF653}"/>
              </a:ext>
            </a:extLst>
          </p:cNvPr>
          <p:cNvSpPr>
            <a:spLocks noGrp="1"/>
          </p:cNvSpPr>
          <p:nvPr>
            <p:ph type="title"/>
          </p:nvPr>
        </p:nvSpPr>
        <p:spPr/>
        <p:txBody>
          <a:bodyPr/>
          <a:lstStyle/>
          <a:p>
            <a:r>
              <a:rPr lang="en-CA" dirty="0"/>
              <a:t>Advantages of External Fertilization</a:t>
            </a:r>
          </a:p>
        </p:txBody>
      </p:sp>
      <p:sp>
        <p:nvSpPr>
          <p:cNvPr id="3" name="Content Placeholder 2">
            <a:extLst>
              <a:ext uri="{FF2B5EF4-FFF2-40B4-BE49-F238E27FC236}">
                <a16:creationId xmlns:a16="http://schemas.microsoft.com/office/drawing/2014/main" id="{22C5F5E5-E192-4BAF-BAAC-E4DF70342320}"/>
              </a:ext>
            </a:extLst>
          </p:cNvPr>
          <p:cNvSpPr>
            <a:spLocks noGrp="1"/>
          </p:cNvSpPr>
          <p:nvPr>
            <p:ph idx="1"/>
          </p:nvPr>
        </p:nvSpPr>
        <p:spPr/>
        <p:txBody>
          <a:bodyPr vert="horz" lIns="91440" tIns="45720" rIns="91440" bIns="45720" rtlCol="0" anchor="t">
            <a:normAutofit/>
          </a:bodyPr>
          <a:lstStyle/>
          <a:p>
            <a:pPr marL="742950" indent="-742950">
              <a:buFont typeface="+mj-lt"/>
              <a:buAutoNum type="arabicPeriod"/>
            </a:pPr>
            <a:r>
              <a:rPr lang="en-CA" b="1" u="sng" dirty="0"/>
              <a:t>Energy </a:t>
            </a:r>
            <a:r>
              <a:rPr lang="en-CA" b="1" u="sng" dirty="0">
                <a:solidFill>
                  <a:srgbClr val="FF0000"/>
                </a:solidFill>
              </a:rPr>
              <a:t>Efficient</a:t>
            </a:r>
            <a:r>
              <a:rPr lang="en-CA" b="1" dirty="0"/>
              <a:t>: </a:t>
            </a:r>
            <a:r>
              <a:rPr lang="en-CA" i="1" dirty="0"/>
              <a:t>Requires very little effort as the sperm and egg can randomly meet</a:t>
            </a:r>
          </a:p>
          <a:p>
            <a:pPr marL="742950" indent="-742950">
              <a:buFont typeface="+mj-lt"/>
              <a:buAutoNum type="arabicPeriod"/>
            </a:pPr>
            <a:r>
              <a:rPr lang="en-CA" b="1" u="sng" dirty="0"/>
              <a:t>Low Parental </a:t>
            </a:r>
            <a:r>
              <a:rPr lang="en-CA" b="1" u="sng" dirty="0">
                <a:solidFill>
                  <a:srgbClr val="FF0000"/>
                </a:solidFill>
              </a:rPr>
              <a:t>Burden</a:t>
            </a:r>
            <a:r>
              <a:rPr lang="en-CA" dirty="0"/>
              <a:t>: </a:t>
            </a:r>
            <a:r>
              <a:rPr lang="en-CA" i="1" dirty="0"/>
              <a:t>Female does not have to physically carry the developing offspring </a:t>
            </a:r>
            <a:endParaRPr lang="en-CA" i="1" dirty="0">
              <a:cs typeface="Calibri"/>
            </a:endParaRPr>
          </a:p>
          <a:p>
            <a:pPr marL="742950" indent="-742950">
              <a:buFont typeface="+mj-lt"/>
              <a:buAutoNum type="arabicPeriod"/>
            </a:pPr>
            <a:r>
              <a:rPr lang="en-CA" b="1" u="sng" dirty="0"/>
              <a:t>Many </a:t>
            </a:r>
            <a:r>
              <a:rPr lang="en-CA" b="1" u="sng" dirty="0">
                <a:solidFill>
                  <a:srgbClr val="FF0000"/>
                </a:solidFill>
              </a:rPr>
              <a:t>Offspring</a:t>
            </a:r>
            <a:r>
              <a:rPr lang="en-CA" b="1" u="sng" dirty="0"/>
              <a:t>: </a:t>
            </a:r>
            <a:r>
              <a:rPr lang="en-CA" dirty="0"/>
              <a:t>More genetic variation</a:t>
            </a:r>
            <a:endParaRPr lang="en-CA" dirty="0">
              <a:cs typeface="Calibri"/>
            </a:endParaRPr>
          </a:p>
          <a:p>
            <a:endParaRPr lang="en-CA" dirty="0"/>
          </a:p>
          <a:p>
            <a:endParaRPr lang="en-CA" dirty="0"/>
          </a:p>
        </p:txBody>
      </p:sp>
    </p:spTree>
    <p:extLst>
      <p:ext uri="{BB962C8B-B14F-4D97-AF65-F5344CB8AC3E}">
        <p14:creationId xmlns:p14="http://schemas.microsoft.com/office/powerpoint/2010/main" val="1080621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3158-6BCA-4568-B475-F82B6C22B234}"/>
              </a:ext>
            </a:extLst>
          </p:cNvPr>
          <p:cNvSpPr>
            <a:spLocks noGrp="1"/>
          </p:cNvSpPr>
          <p:nvPr>
            <p:ph type="title"/>
          </p:nvPr>
        </p:nvSpPr>
        <p:spPr/>
        <p:txBody>
          <a:bodyPr/>
          <a:lstStyle/>
          <a:p>
            <a:r>
              <a:rPr lang="en-CA" dirty="0"/>
              <a:t>Disadvantages of External Fertilization</a:t>
            </a:r>
          </a:p>
        </p:txBody>
      </p:sp>
      <p:sp>
        <p:nvSpPr>
          <p:cNvPr id="3" name="Content Placeholder 2">
            <a:extLst>
              <a:ext uri="{FF2B5EF4-FFF2-40B4-BE49-F238E27FC236}">
                <a16:creationId xmlns:a16="http://schemas.microsoft.com/office/drawing/2014/main" id="{AD96B64C-394F-4E6A-84E9-98BCEF041002}"/>
              </a:ext>
            </a:extLst>
          </p:cNvPr>
          <p:cNvSpPr>
            <a:spLocks noGrp="1"/>
          </p:cNvSpPr>
          <p:nvPr>
            <p:ph idx="1"/>
          </p:nvPr>
        </p:nvSpPr>
        <p:spPr>
          <a:xfrm>
            <a:off x="838200" y="1825624"/>
            <a:ext cx="7565776" cy="5032375"/>
          </a:xfrm>
        </p:spPr>
        <p:txBody>
          <a:bodyPr vert="horz" lIns="91440" tIns="45720" rIns="91440" bIns="45720" rtlCol="0" anchor="t">
            <a:normAutofit/>
          </a:bodyPr>
          <a:lstStyle/>
          <a:p>
            <a:r>
              <a:rPr lang="en-CA" dirty="0"/>
              <a:t>Requires </a:t>
            </a:r>
            <a:r>
              <a:rPr lang="en-CA" b="1" u="sng" dirty="0"/>
              <a:t>aquatic</a:t>
            </a:r>
            <a:r>
              <a:rPr lang="en-CA" dirty="0"/>
              <a:t> environment  for s</a:t>
            </a:r>
            <a:r>
              <a:rPr lang="en-CA" i="1" dirty="0"/>
              <a:t>perm to swim </a:t>
            </a:r>
            <a:r>
              <a:rPr lang="en-CA" dirty="0"/>
              <a:t>No guarantee gametes will </a:t>
            </a:r>
            <a:r>
              <a:rPr lang="en-CA" b="1" u="sng" dirty="0"/>
              <a:t>meet</a:t>
            </a:r>
          </a:p>
          <a:p>
            <a:r>
              <a:rPr lang="en-CA" dirty="0"/>
              <a:t>Gametes and zygotes </a:t>
            </a:r>
            <a:r>
              <a:rPr lang="en-CA" b="1" u="sng" dirty="0"/>
              <a:t>vulnerable</a:t>
            </a:r>
            <a:endParaRPr lang="en-CA" dirty="0"/>
          </a:p>
          <a:p>
            <a:r>
              <a:rPr lang="en-CA" i="1" dirty="0"/>
              <a:t>Requires </a:t>
            </a:r>
            <a:r>
              <a:rPr lang="en-CA" b="1" i="1" u="sng" dirty="0"/>
              <a:t>large</a:t>
            </a:r>
            <a:r>
              <a:rPr lang="en-CA" i="1" dirty="0"/>
              <a:t> numbers of gametes to ensure some survival.</a:t>
            </a:r>
          </a:p>
          <a:p>
            <a:endParaRPr lang="en-CA" dirty="0"/>
          </a:p>
          <a:p>
            <a:endParaRPr lang="en-CA" dirty="0"/>
          </a:p>
        </p:txBody>
      </p:sp>
      <p:pic>
        <p:nvPicPr>
          <p:cNvPr id="4" name="Picture 3" descr="Image result for what eats frog eggs">
            <a:extLst>
              <a:ext uri="{FF2B5EF4-FFF2-40B4-BE49-F238E27FC236}">
                <a16:creationId xmlns:a16="http://schemas.microsoft.com/office/drawing/2014/main" id="{E875FDC0-8AB3-4E41-953E-BD8A809666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03976" y="1608931"/>
            <a:ext cx="3242945" cy="4784725"/>
          </a:xfrm>
          <a:prstGeom prst="rect">
            <a:avLst/>
          </a:prstGeom>
          <a:noFill/>
          <a:ln>
            <a:noFill/>
          </a:ln>
        </p:spPr>
      </p:pic>
    </p:spTree>
    <p:extLst>
      <p:ext uri="{BB962C8B-B14F-4D97-AF65-F5344CB8AC3E}">
        <p14:creationId xmlns:p14="http://schemas.microsoft.com/office/powerpoint/2010/main" val="105492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Internal Fertilization</a:t>
            </a:r>
            <a:endParaRPr lang="en-CA" dirty="0"/>
          </a:p>
        </p:txBody>
      </p:sp>
      <p:sp>
        <p:nvSpPr>
          <p:cNvPr id="3" name="Content Placeholder 2"/>
          <p:cNvSpPr>
            <a:spLocks noGrp="1"/>
          </p:cNvSpPr>
          <p:nvPr>
            <p:ph idx="1"/>
          </p:nvPr>
        </p:nvSpPr>
        <p:spPr>
          <a:xfrm>
            <a:off x="838200" y="1825625"/>
            <a:ext cx="8676503" cy="4351338"/>
          </a:xfrm>
        </p:spPr>
        <p:txBody>
          <a:bodyPr>
            <a:normAutofit/>
          </a:bodyPr>
          <a:lstStyle/>
          <a:p>
            <a:pPr lvl="0"/>
            <a:r>
              <a:rPr lang="en-CA" dirty="0"/>
              <a:t>Gametes meet </a:t>
            </a:r>
            <a:r>
              <a:rPr lang="en-CA" b="1" u="sng" dirty="0"/>
              <a:t>inside</a:t>
            </a:r>
            <a:r>
              <a:rPr lang="en-CA" dirty="0"/>
              <a:t> female’s body </a:t>
            </a:r>
          </a:p>
          <a:p>
            <a:r>
              <a:rPr lang="en-CA" altLang="en-US" dirty="0"/>
              <a:t>Requires </a:t>
            </a:r>
            <a:r>
              <a:rPr lang="en-CA" altLang="en-US" b="1" u="sng" dirty="0"/>
              <a:t>specialized structures</a:t>
            </a:r>
            <a:r>
              <a:rPr lang="en-CA" altLang="en-US" dirty="0"/>
              <a:t> to ensure  gametes meet</a:t>
            </a:r>
          </a:p>
          <a:p>
            <a:r>
              <a:rPr lang="en-CA" i="1" dirty="0"/>
              <a:t>Occurs in mammals, reptiles, birds, and some types of fish  </a:t>
            </a:r>
          </a:p>
          <a:p>
            <a:endParaRPr lang="en-CA" altLang="en-US" dirty="0"/>
          </a:p>
          <a:p>
            <a:endParaRPr lang="en-CA" dirty="0"/>
          </a:p>
        </p:txBody>
      </p:sp>
      <p:pic>
        <p:nvPicPr>
          <p:cNvPr id="5126" name="Picture 6" descr="Image result for pregnant woman standing asian"/>
          <p:cNvPicPr>
            <a:picLocks noChangeAspect="1" noChangeArrowheads="1"/>
          </p:cNvPicPr>
          <p:nvPr/>
        </p:nvPicPr>
        <p:blipFill rotWithShape="1">
          <a:blip r:embed="rId3">
            <a:extLst>
              <a:ext uri="{28A0092B-C50C-407E-A947-70E740481C1C}">
                <a14:useLocalDpi xmlns:a14="http://schemas.microsoft.com/office/drawing/2010/main" val="0"/>
              </a:ext>
            </a:extLst>
          </a:blip>
          <a:srcRect l="23741" r="27569"/>
          <a:stretch/>
        </p:blipFill>
        <p:spPr bwMode="auto">
          <a:xfrm>
            <a:off x="9316995" y="1423986"/>
            <a:ext cx="2753497" cy="515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89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92066-132B-4C09-9975-6E0302BFF18A}"/>
              </a:ext>
            </a:extLst>
          </p:cNvPr>
          <p:cNvSpPr>
            <a:spLocks noGrp="1"/>
          </p:cNvSpPr>
          <p:nvPr>
            <p:ph type="title"/>
          </p:nvPr>
        </p:nvSpPr>
        <p:spPr/>
        <p:txBody>
          <a:bodyPr/>
          <a:lstStyle/>
          <a:p>
            <a:r>
              <a:rPr lang="en-CA" dirty="0"/>
              <a:t>Advantages of Internal Fertilization</a:t>
            </a:r>
          </a:p>
        </p:txBody>
      </p:sp>
      <p:sp>
        <p:nvSpPr>
          <p:cNvPr id="3" name="Content Placeholder 2">
            <a:extLst>
              <a:ext uri="{FF2B5EF4-FFF2-40B4-BE49-F238E27FC236}">
                <a16:creationId xmlns:a16="http://schemas.microsoft.com/office/drawing/2014/main" id="{43C5E70F-BBAD-4150-9AA8-B228A29D054C}"/>
              </a:ext>
            </a:extLst>
          </p:cNvPr>
          <p:cNvSpPr>
            <a:spLocks noGrp="1"/>
          </p:cNvSpPr>
          <p:nvPr>
            <p:ph idx="1"/>
          </p:nvPr>
        </p:nvSpPr>
        <p:spPr/>
        <p:txBody>
          <a:bodyPr>
            <a:normAutofit lnSpcReduction="10000"/>
          </a:bodyPr>
          <a:lstStyle/>
          <a:p>
            <a:pPr marL="742950" indent="-742950">
              <a:buFont typeface="+mj-lt"/>
              <a:buAutoNum type="arabicPeriod"/>
            </a:pPr>
            <a:r>
              <a:rPr lang="en-CA" altLang="en-US" u="sng" dirty="0"/>
              <a:t>Better chance </a:t>
            </a:r>
            <a:r>
              <a:rPr lang="en-CA" altLang="en-US" b="1" u="sng" dirty="0"/>
              <a:t>gametes will meet</a:t>
            </a:r>
            <a:r>
              <a:rPr lang="en-CA" altLang="en-US" dirty="0"/>
              <a:t>, </a:t>
            </a:r>
            <a:r>
              <a:rPr lang="en-CA" altLang="en-US" i="1" dirty="0"/>
              <a:t>greater change of fertilization</a:t>
            </a:r>
          </a:p>
          <a:p>
            <a:pPr marL="742950" indent="-742950">
              <a:buFont typeface="+mj-lt"/>
              <a:buAutoNum type="arabicPeriod"/>
            </a:pPr>
            <a:r>
              <a:rPr lang="en-CA" altLang="en-US" b="1" u="sng" dirty="0"/>
              <a:t>Controlled environment</a:t>
            </a:r>
            <a:r>
              <a:rPr lang="en-CA" altLang="en-US" dirty="0"/>
              <a:t>: </a:t>
            </a:r>
            <a:r>
              <a:rPr lang="en-CA" altLang="en-US" i="1" dirty="0"/>
              <a:t>wet environment, temperature regulation, protection from predators </a:t>
            </a:r>
          </a:p>
          <a:p>
            <a:pPr marL="742950" indent="-742950">
              <a:buFont typeface="+mj-lt"/>
              <a:buAutoNum type="arabicPeriod"/>
            </a:pPr>
            <a:r>
              <a:rPr lang="en-CA" altLang="en-US" dirty="0"/>
              <a:t>More stringent </a:t>
            </a:r>
            <a:r>
              <a:rPr lang="en-CA" altLang="en-US" b="1" u="sng" dirty="0"/>
              <a:t>mate selection</a:t>
            </a:r>
          </a:p>
          <a:p>
            <a:endParaRPr lang="en-CA" altLang="en-US" u="sng" dirty="0"/>
          </a:p>
          <a:p>
            <a:r>
              <a:rPr lang="en-CA" altLang="en-US" sz="2800" dirty="0"/>
              <a:t>Video of sneaky fish:</a:t>
            </a:r>
          </a:p>
          <a:p>
            <a:r>
              <a:rPr lang="en-CA" altLang="en-US" sz="2800" dirty="0">
                <a:hlinkClick r:id="rId2"/>
              </a:rPr>
              <a:t>https://www.youtube.com/watch?v=RzTy0fAwBFk</a:t>
            </a:r>
            <a:endParaRPr lang="en-CA" altLang="en-US" sz="2800" dirty="0"/>
          </a:p>
          <a:p>
            <a:endParaRPr lang="en-CA" altLang="en-US" sz="2800" dirty="0"/>
          </a:p>
          <a:p>
            <a:endParaRPr lang="en-CA" altLang="en-US" dirty="0"/>
          </a:p>
          <a:p>
            <a:endParaRPr lang="en-CA" altLang="en-US" u="sng" dirty="0"/>
          </a:p>
          <a:p>
            <a:endParaRPr lang="en-CA" dirty="0"/>
          </a:p>
        </p:txBody>
      </p:sp>
    </p:spTree>
    <p:extLst>
      <p:ext uri="{BB962C8B-B14F-4D97-AF65-F5344CB8AC3E}">
        <p14:creationId xmlns:p14="http://schemas.microsoft.com/office/powerpoint/2010/main" val="796229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F4DB-B314-459C-9CCC-F02A9486EE65}"/>
              </a:ext>
            </a:extLst>
          </p:cNvPr>
          <p:cNvSpPr>
            <a:spLocks noGrp="1"/>
          </p:cNvSpPr>
          <p:nvPr>
            <p:ph type="title"/>
          </p:nvPr>
        </p:nvSpPr>
        <p:spPr>
          <a:xfrm>
            <a:off x="326573" y="366884"/>
            <a:ext cx="10515600" cy="1325563"/>
          </a:xfrm>
        </p:spPr>
        <p:txBody>
          <a:bodyPr/>
          <a:lstStyle/>
          <a:p>
            <a:r>
              <a:rPr lang="en-CA" dirty="0"/>
              <a:t>Disadvantages of Internal Fertilization</a:t>
            </a:r>
          </a:p>
        </p:txBody>
      </p:sp>
      <p:sp>
        <p:nvSpPr>
          <p:cNvPr id="3" name="Content Placeholder 2">
            <a:extLst>
              <a:ext uri="{FF2B5EF4-FFF2-40B4-BE49-F238E27FC236}">
                <a16:creationId xmlns:a16="http://schemas.microsoft.com/office/drawing/2014/main" id="{43F57511-A69A-4DFE-A941-5AC0A242F592}"/>
              </a:ext>
            </a:extLst>
          </p:cNvPr>
          <p:cNvSpPr>
            <a:spLocks noGrp="1"/>
          </p:cNvSpPr>
          <p:nvPr>
            <p:ph idx="1"/>
          </p:nvPr>
        </p:nvSpPr>
        <p:spPr>
          <a:xfrm>
            <a:off x="293916" y="1524000"/>
            <a:ext cx="7086598" cy="5334000"/>
          </a:xfrm>
        </p:spPr>
        <p:txBody>
          <a:bodyPr>
            <a:normAutofit fontScale="62500" lnSpcReduction="20000"/>
          </a:bodyPr>
          <a:lstStyle/>
          <a:p>
            <a:pPr marL="914400" indent="-914400">
              <a:buFont typeface="+mj-lt"/>
              <a:buAutoNum type="arabicPeriod"/>
            </a:pPr>
            <a:r>
              <a:rPr lang="en-CA" sz="5100" dirty="0"/>
              <a:t>Mating can be </a:t>
            </a:r>
            <a:r>
              <a:rPr lang="en-CA" sz="5100" b="1" u="sng" dirty="0"/>
              <a:t>risky,</a:t>
            </a:r>
            <a:r>
              <a:rPr lang="en-CA" sz="5100" u="sng" dirty="0"/>
              <a:t> </a:t>
            </a:r>
            <a:r>
              <a:rPr lang="en-CA" sz="5100" dirty="0"/>
              <a:t>partners vulnerable during intimate contact</a:t>
            </a:r>
          </a:p>
          <a:p>
            <a:pPr marL="914400" indent="-914400">
              <a:buFont typeface="+mj-lt"/>
              <a:buAutoNum type="arabicPeriod"/>
            </a:pPr>
            <a:r>
              <a:rPr lang="en-CA" sz="5100" dirty="0"/>
              <a:t>Need to find a </a:t>
            </a:r>
            <a:r>
              <a:rPr lang="en-CA" sz="5100" b="1" u="sng" dirty="0"/>
              <a:t>mate: </a:t>
            </a:r>
            <a:r>
              <a:rPr lang="en-CA" sz="5100" dirty="0"/>
              <a:t>Complex courtship and mating behaviours can be energy intensive.</a:t>
            </a:r>
          </a:p>
          <a:p>
            <a:pPr marL="914400" indent="-914400">
              <a:buFont typeface="+mj-lt"/>
              <a:buAutoNum type="arabicPeriod"/>
            </a:pPr>
            <a:r>
              <a:rPr lang="en-CA" sz="5100" dirty="0"/>
              <a:t>Limited </a:t>
            </a:r>
            <a:r>
              <a:rPr lang="en-CA" sz="5100" b="1" u="sng" dirty="0"/>
              <a:t>amount of offspring </a:t>
            </a:r>
            <a:r>
              <a:rPr lang="en-CA" sz="5100" dirty="0"/>
              <a:t>being produced at any given time. </a:t>
            </a:r>
          </a:p>
          <a:p>
            <a:pPr marL="914400" indent="-914400">
              <a:buFont typeface="+mj-lt"/>
              <a:buAutoNum type="arabicPeriod"/>
            </a:pPr>
            <a:r>
              <a:rPr lang="en-CA" altLang="en-US" sz="5100" dirty="0"/>
              <a:t>Parents must </a:t>
            </a:r>
            <a:r>
              <a:rPr lang="en-CA" altLang="en-US" sz="5100" b="1" u="sng" dirty="0"/>
              <a:t>care for young</a:t>
            </a:r>
            <a:r>
              <a:rPr lang="en-CA" altLang="en-US" sz="5100" b="1" dirty="0"/>
              <a:t> </a:t>
            </a:r>
            <a:r>
              <a:rPr lang="en-CA" altLang="en-US" sz="5100" dirty="0"/>
              <a:t>through out gestation</a:t>
            </a:r>
          </a:p>
          <a:p>
            <a:pPr marL="914400" lvl="0" indent="-914400">
              <a:buFont typeface="+mj-lt"/>
              <a:buAutoNum type="arabicPeriod"/>
            </a:pPr>
            <a:r>
              <a:rPr lang="en-CA" sz="5100" dirty="0"/>
              <a:t>Specialized</a:t>
            </a:r>
            <a:r>
              <a:rPr lang="en-CA" sz="5100" b="1" u="sng" dirty="0"/>
              <a:t> structures</a:t>
            </a:r>
            <a:r>
              <a:rPr lang="en-CA" sz="5100" b="1" dirty="0"/>
              <a:t> </a:t>
            </a:r>
            <a:r>
              <a:rPr lang="en-CA" sz="5100" dirty="0"/>
              <a:t>are required to ensure the meeting of gametes</a:t>
            </a:r>
          </a:p>
          <a:p>
            <a:pPr marL="0" indent="0">
              <a:buNone/>
            </a:pPr>
            <a:r>
              <a:rPr lang="en-CA" dirty="0">
                <a:hlinkClick r:id="rId2"/>
              </a:rPr>
              <a:t>https://www.youtube.com/watch?v=W7QZnwKqopo</a:t>
            </a:r>
            <a:endParaRPr lang="en-CA" dirty="0"/>
          </a:p>
          <a:p>
            <a:pPr marL="914400" lvl="0" indent="-914400">
              <a:buFont typeface="+mj-lt"/>
              <a:buAutoNum type="arabicPeriod"/>
            </a:pPr>
            <a:r>
              <a:rPr lang="en-CA" altLang="en-US" dirty="0"/>
              <a:t>Bird of paradise</a:t>
            </a:r>
          </a:p>
        </p:txBody>
      </p:sp>
      <p:pic>
        <p:nvPicPr>
          <p:cNvPr id="4" name="Picture 2" descr="Image result for dogs stuck together">
            <a:extLst>
              <a:ext uri="{FF2B5EF4-FFF2-40B4-BE49-F238E27FC236}">
                <a16:creationId xmlns:a16="http://schemas.microsoft.com/office/drawing/2014/main" id="{FFCDF5E3-5A11-4AD0-B1CE-41FA68BCF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794" y="1311728"/>
            <a:ext cx="4307633" cy="30153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pregnant female">
            <a:extLst>
              <a:ext uri="{FF2B5EF4-FFF2-40B4-BE49-F238E27FC236}">
                <a16:creationId xmlns:a16="http://schemas.microsoft.com/office/drawing/2014/main" id="{D121B9B2-78FF-4EA7-8858-9F7D22E210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74"/>
          <a:stretch/>
        </p:blipFill>
        <p:spPr bwMode="auto">
          <a:xfrm>
            <a:off x="9144000" y="4043036"/>
            <a:ext cx="2590038" cy="263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87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50F92-6EFB-4D44-BE9A-32364453CE61}"/>
              </a:ext>
            </a:extLst>
          </p:cNvPr>
          <p:cNvSpPr>
            <a:spLocks noGrp="1"/>
          </p:cNvSpPr>
          <p:nvPr>
            <p:ph type="title"/>
          </p:nvPr>
        </p:nvSpPr>
        <p:spPr/>
        <p:txBody>
          <a:bodyPr/>
          <a:lstStyle/>
          <a:p>
            <a:r>
              <a:rPr lang="en-CA" dirty="0"/>
              <a:t>Bower Bird</a:t>
            </a:r>
          </a:p>
        </p:txBody>
      </p:sp>
      <p:sp>
        <p:nvSpPr>
          <p:cNvPr id="3" name="Content Placeholder 2">
            <a:extLst>
              <a:ext uri="{FF2B5EF4-FFF2-40B4-BE49-F238E27FC236}">
                <a16:creationId xmlns:a16="http://schemas.microsoft.com/office/drawing/2014/main" id="{AE20FEEA-FC01-41CA-8E39-43F1E488232C}"/>
              </a:ext>
            </a:extLst>
          </p:cNvPr>
          <p:cNvSpPr>
            <a:spLocks noGrp="1"/>
          </p:cNvSpPr>
          <p:nvPr>
            <p:ph idx="1"/>
          </p:nvPr>
        </p:nvSpPr>
        <p:spPr/>
        <p:txBody>
          <a:bodyPr>
            <a:normAutofit/>
          </a:bodyPr>
          <a:lstStyle/>
          <a:p>
            <a:r>
              <a:rPr lang="en-CA" sz="2800" dirty="0"/>
              <a:t>Bower Bird video </a:t>
            </a:r>
            <a:r>
              <a:rPr lang="en-CA" sz="2800" dirty="0">
                <a:hlinkClick r:id="rId2"/>
              </a:rPr>
              <a:t>https://www.youtube.com/watch?v=GPbWJPsBPdA</a:t>
            </a:r>
            <a:endParaRPr lang="en-CA" sz="2800" dirty="0"/>
          </a:p>
        </p:txBody>
      </p:sp>
      <p:pic>
        <p:nvPicPr>
          <p:cNvPr id="2050" name="Picture 2" descr="Image result for bower bird images">
            <a:extLst>
              <a:ext uri="{FF2B5EF4-FFF2-40B4-BE49-F238E27FC236}">
                <a16:creationId xmlns:a16="http://schemas.microsoft.com/office/drawing/2014/main" id="{4EDA8401-D373-467F-A3E0-BE22213B7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913" y="2955132"/>
            <a:ext cx="5050137" cy="33567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ower bird images">
            <a:extLst>
              <a:ext uri="{FF2B5EF4-FFF2-40B4-BE49-F238E27FC236}">
                <a16:creationId xmlns:a16="http://schemas.microsoft.com/office/drawing/2014/main" id="{9AD78810-EC19-4DBF-AF07-564E5375E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 y="2955132"/>
            <a:ext cx="523875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4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Sexual Reproduction Fast Facts</a:t>
            </a:r>
          </a:p>
        </p:txBody>
      </p:sp>
      <p:sp>
        <p:nvSpPr>
          <p:cNvPr id="3" name="Content Placeholder 2"/>
          <p:cNvSpPr>
            <a:spLocks noGrp="1"/>
          </p:cNvSpPr>
          <p:nvPr>
            <p:ph idx="1"/>
          </p:nvPr>
        </p:nvSpPr>
        <p:spPr>
          <a:xfrm>
            <a:off x="381000" y="1825625"/>
            <a:ext cx="9042400" cy="4351338"/>
          </a:xfrm>
        </p:spPr>
        <p:txBody>
          <a:bodyPr vert="horz" lIns="91440" tIns="45720" rIns="91440" bIns="45720" rtlCol="0" anchor="t">
            <a:noAutofit/>
          </a:bodyPr>
          <a:lstStyle/>
          <a:p>
            <a:r>
              <a:rPr lang="en-CA" dirty="0"/>
              <a:t>Requires </a:t>
            </a:r>
            <a:r>
              <a:rPr lang="en-CA" b="1" u="sng" dirty="0"/>
              <a:t>TWO</a:t>
            </a:r>
            <a:r>
              <a:rPr lang="en-CA" u="sng" dirty="0"/>
              <a:t> </a:t>
            </a:r>
            <a:r>
              <a:rPr lang="en-CA" dirty="0"/>
              <a:t>parents</a:t>
            </a:r>
            <a:endParaRPr lang="en-CA" dirty="0">
              <a:cs typeface="Calibri"/>
            </a:endParaRPr>
          </a:p>
          <a:p>
            <a:r>
              <a:rPr lang="en-CA" dirty="0"/>
              <a:t>Offspring are genetically </a:t>
            </a:r>
            <a:r>
              <a:rPr lang="en-CA" b="1" u="sng" dirty="0"/>
              <a:t>different</a:t>
            </a:r>
            <a:r>
              <a:rPr lang="en-CA" dirty="0"/>
              <a:t> from each other and parents.</a:t>
            </a:r>
            <a:endParaRPr lang="en-CA" dirty="0">
              <a:cs typeface="Calibri"/>
            </a:endParaRPr>
          </a:p>
          <a:p>
            <a:r>
              <a:rPr lang="en-CA" dirty="0"/>
              <a:t>Requires specialized cells called </a:t>
            </a:r>
            <a:r>
              <a:rPr lang="en-CA" b="1" u="sng" dirty="0"/>
              <a:t>gametes.</a:t>
            </a:r>
            <a:endParaRPr lang="en-CA" u="sng" dirty="0">
              <a:cs typeface="Calibri"/>
            </a:endParaRPr>
          </a:p>
          <a:p>
            <a:r>
              <a:rPr lang="en-CA" dirty="0"/>
              <a:t>Gametes formed by process called </a:t>
            </a:r>
            <a:r>
              <a:rPr lang="en-CA" b="1" u="sng" dirty="0"/>
              <a:t>meiosis.</a:t>
            </a:r>
            <a:endParaRPr lang="en-CA" b="1" u="sng" dirty="0">
              <a:cs typeface="Calibri"/>
            </a:endParaRPr>
          </a:p>
          <a:p>
            <a:r>
              <a:rPr lang="en-CA" dirty="0"/>
              <a:t>Gametes combine  to form a </a:t>
            </a:r>
            <a:r>
              <a:rPr lang="en-CA" b="1" u="sng" dirty="0"/>
              <a:t>zygote</a:t>
            </a:r>
            <a:r>
              <a:rPr lang="en-CA" b="1" dirty="0"/>
              <a:t> </a:t>
            </a:r>
            <a:r>
              <a:rPr lang="en-CA" dirty="0"/>
              <a:t>during </a:t>
            </a:r>
            <a:r>
              <a:rPr lang="en-CA" b="1" u="sng" dirty="0"/>
              <a:t>fertilization.</a:t>
            </a:r>
            <a:endParaRPr lang="en-CA" u="sng" dirty="0"/>
          </a:p>
        </p:txBody>
      </p:sp>
      <p:pic>
        <p:nvPicPr>
          <p:cNvPr id="5" name="Picture 21" descr="zygote"/>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8988622" y="2336800"/>
            <a:ext cx="3203377" cy="295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020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A607-91A6-4A52-A605-D767C7C1DF46}"/>
              </a:ext>
            </a:extLst>
          </p:cNvPr>
          <p:cNvSpPr>
            <a:spLocks noGrp="1"/>
          </p:cNvSpPr>
          <p:nvPr>
            <p:ph type="title"/>
          </p:nvPr>
        </p:nvSpPr>
        <p:spPr/>
        <p:txBody>
          <a:bodyPr/>
          <a:lstStyle/>
          <a:p>
            <a:r>
              <a:rPr lang="en-CA" dirty="0"/>
              <a:t>Puffer Fish</a:t>
            </a:r>
          </a:p>
        </p:txBody>
      </p:sp>
      <p:sp>
        <p:nvSpPr>
          <p:cNvPr id="3" name="Content Placeholder 2">
            <a:extLst>
              <a:ext uri="{FF2B5EF4-FFF2-40B4-BE49-F238E27FC236}">
                <a16:creationId xmlns:a16="http://schemas.microsoft.com/office/drawing/2014/main" id="{15C3024C-454F-46C2-B6D4-A4626DFB5039}"/>
              </a:ext>
            </a:extLst>
          </p:cNvPr>
          <p:cNvSpPr>
            <a:spLocks noGrp="1"/>
          </p:cNvSpPr>
          <p:nvPr>
            <p:ph idx="1"/>
          </p:nvPr>
        </p:nvSpPr>
        <p:spPr/>
        <p:txBody>
          <a:bodyPr/>
          <a:lstStyle/>
          <a:p>
            <a:r>
              <a:rPr lang="en-CA" dirty="0">
                <a:hlinkClick r:id="rId2"/>
              </a:rPr>
              <a:t>https://www.youtube.com/watch?v=VQr8xDk_UaY</a:t>
            </a:r>
            <a:endParaRPr lang="en-CA" dirty="0"/>
          </a:p>
          <a:p>
            <a:endParaRPr lang="en-CA" dirty="0"/>
          </a:p>
        </p:txBody>
      </p:sp>
    </p:spTree>
    <p:extLst>
      <p:ext uri="{BB962C8B-B14F-4D97-AF65-F5344CB8AC3E}">
        <p14:creationId xmlns:p14="http://schemas.microsoft.com/office/powerpoint/2010/main" val="3747242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8C2E-2DC9-CB66-5882-889EF91B20F5}"/>
              </a:ext>
            </a:extLst>
          </p:cNvPr>
          <p:cNvSpPr>
            <a:spLocks noGrp="1"/>
          </p:cNvSpPr>
          <p:nvPr>
            <p:ph type="title"/>
          </p:nvPr>
        </p:nvSpPr>
        <p:spPr/>
        <p:txBody>
          <a:bodyPr/>
          <a:lstStyle/>
          <a:p>
            <a:r>
              <a:rPr lang="en-US" dirty="0"/>
              <a:t>Advantages and Disadvantages</a:t>
            </a:r>
          </a:p>
        </p:txBody>
      </p:sp>
      <p:sp>
        <p:nvSpPr>
          <p:cNvPr id="3" name="Content Placeholder 2">
            <a:extLst>
              <a:ext uri="{FF2B5EF4-FFF2-40B4-BE49-F238E27FC236}">
                <a16:creationId xmlns:a16="http://schemas.microsoft.com/office/drawing/2014/main" id="{23BA05AA-7A05-9E5E-A47E-4A9B5477F562}"/>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CA" dirty="0">
                <a:effectLst/>
                <a:latin typeface="Calibri" panose="020F0502020204030204" pitchFamily="34" charset="0"/>
                <a:ea typeface="Times New Roman" panose="02020603050405020304" pitchFamily="18" charset="0"/>
              </a:rPr>
              <a:t>Greater </a:t>
            </a:r>
            <a:r>
              <a:rPr lang="en-US" b="1" u="sng" dirty="0">
                <a:effectLst/>
                <a:latin typeface="Calibri" panose="020F0502020204030204" pitchFamily="34" charset="0"/>
                <a:ea typeface="Times New Roman" panose="02020603050405020304" pitchFamily="18" charset="0"/>
              </a:rPr>
              <a:t>Genetic Diversity</a:t>
            </a:r>
            <a:endParaRPr lang="en-US" b="1" u="sng"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71026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5F58C-52AE-4863-97FD-5F4F3B15AB29}"/>
              </a:ext>
            </a:extLst>
          </p:cNvPr>
          <p:cNvSpPr>
            <a:spLocks noGrp="1"/>
          </p:cNvSpPr>
          <p:nvPr>
            <p:ph type="title"/>
          </p:nvPr>
        </p:nvSpPr>
        <p:spPr/>
        <p:txBody>
          <a:bodyPr/>
          <a:lstStyle/>
          <a:p>
            <a:r>
              <a:rPr lang="en-US" dirty="0"/>
              <a:t>Advantages of Sexual Reproduction</a:t>
            </a:r>
          </a:p>
        </p:txBody>
      </p:sp>
      <p:sp>
        <p:nvSpPr>
          <p:cNvPr id="3" name="Content Placeholder 2">
            <a:extLst>
              <a:ext uri="{FF2B5EF4-FFF2-40B4-BE49-F238E27FC236}">
                <a16:creationId xmlns:a16="http://schemas.microsoft.com/office/drawing/2014/main" id="{05190091-5C59-40A9-B248-93CC6827C9BB}"/>
              </a:ext>
            </a:extLst>
          </p:cNvPr>
          <p:cNvSpPr>
            <a:spLocks noGrp="1"/>
          </p:cNvSpPr>
          <p:nvPr>
            <p:ph idx="1"/>
          </p:nvPr>
        </p:nvSpPr>
        <p:spPr>
          <a:xfrm>
            <a:off x="543799" y="1254978"/>
            <a:ext cx="11104402" cy="2816183"/>
          </a:xfrm>
        </p:spPr>
        <p:txBody>
          <a:bodyPr/>
          <a:lstStyle/>
          <a:p>
            <a:r>
              <a:rPr lang="en-US" dirty="0"/>
              <a:t>Greater  </a:t>
            </a:r>
            <a:r>
              <a:rPr lang="en-US" b="1" u="sng" dirty="0"/>
              <a:t>Genetic Diversity</a:t>
            </a:r>
          </a:p>
          <a:p>
            <a:endParaRPr lang="en-US" dirty="0"/>
          </a:p>
          <a:p>
            <a:endParaRPr lang="en-US" dirty="0"/>
          </a:p>
          <a:p>
            <a:endParaRPr lang="en-US" dirty="0"/>
          </a:p>
        </p:txBody>
      </p:sp>
      <p:pic>
        <p:nvPicPr>
          <p:cNvPr id="7170" name="Picture 2" descr="Genetic Diversity - Definition, Importance, Examples, Questions">
            <a:extLst>
              <a:ext uri="{FF2B5EF4-FFF2-40B4-BE49-F238E27FC236}">
                <a16:creationId xmlns:a16="http://schemas.microsoft.com/office/drawing/2014/main" id="{48533029-F33A-4CA1-BF2A-876ED02B4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65" y="3409424"/>
            <a:ext cx="4222165" cy="281618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orlds's Largest Catalogue of Human Genetic Diversity Created - Elets  eHealth">
            <a:extLst>
              <a:ext uri="{FF2B5EF4-FFF2-40B4-BE49-F238E27FC236}">
                <a16:creationId xmlns:a16="http://schemas.microsoft.com/office/drawing/2014/main" id="{B912C5BF-9C26-47B9-940A-CFAD829CE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637" y="1853935"/>
            <a:ext cx="6966671" cy="468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104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is Genetic Diversity Important?</a:t>
            </a:r>
          </a:p>
        </p:txBody>
      </p:sp>
      <p:sp>
        <p:nvSpPr>
          <p:cNvPr id="3" name="Content Placeholder 2"/>
          <p:cNvSpPr>
            <a:spLocks noGrp="1"/>
          </p:cNvSpPr>
          <p:nvPr>
            <p:ph idx="1"/>
          </p:nvPr>
        </p:nvSpPr>
        <p:spPr>
          <a:xfrm>
            <a:off x="838200" y="1334499"/>
            <a:ext cx="10515600" cy="4351338"/>
          </a:xfrm>
        </p:spPr>
        <p:txBody>
          <a:bodyPr/>
          <a:lstStyle/>
          <a:p>
            <a:r>
              <a:rPr lang="en-CA" b="1" dirty="0">
                <a:solidFill>
                  <a:srgbClr val="FF0000"/>
                </a:solidFill>
              </a:rPr>
              <a:t>Genetic diversity</a:t>
            </a:r>
            <a:r>
              <a:rPr lang="en-CA" dirty="0">
                <a:solidFill>
                  <a:srgbClr val="FF0000"/>
                </a:solidFill>
              </a:rPr>
              <a:t> allows populations to </a:t>
            </a:r>
            <a:r>
              <a:rPr lang="en-CA" b="1" u="sng" dirty="0">
                <a:solidFill>
                  <a:srgbClr val="FF0000"/>
                </a:solidFill>
              </a:rPr>
              <a:t>adapt </a:t>
            </a:r>
            <a:r>
              <a:rPr lang="en-CA" dirty="0">
                <a:solidFill>
                  <a:srgbClr val="FF0000"/>
                </a:solidFill>
              </a:rPr>
              <a:t>to changing environments and therefore </a:t>
            </a:r>
            <a:r>
              <a:rPr lang="en-CA" b="1" u="sng" dirty="0">
                <a:solidFill>
                  <a:srgbClr val="FF0000"/>
                </a:solidFill>
              </a:rPr>
              <a:t>survive</a:t>
            </a:r>
            <a:r>
              <a:rPr lang="en-CA" u="sng" dirty="0">
                <a:solidFill>
                  <a:srgbClr val="FF0000"/>
                </a:solidFill>
              </a:rPr>
              <a:t> </a:t>
            </a:r>
            <a:r>
              <a:rPr lang="en-CA" dirty="0">
                <a:solidFill>
                  <a:srgbClr val="FF0000"/>
                </a:solidFill>
              </a:rPr>
              <a:t>to </a:t>
            </a:r>
            <a:r>
              <a:rPr lang="en-CA" b="1" u="sng" dirty="0">
                <a:solidFill>
                  <a:srgbClr val="FF0000"/>
                </a:solidFill>
              </a:rPr>
              <a:t>reproduce, </a:t>
            </a:r>
            <a:r>
              <a:rPr lang="en-CA" dirty="0">
                <a:solidFill>
                  <a:srgbClr val="FF0000"/>
                </a:solidFill>
              </a:rPr>
              <a:t>ensuring the continuation of the  species.</a:t>
            </a:r>
          </a:p>
          <a:p>
            <a:endParaRPr lang="en-CA" dirty="0"/>
          </a:p>
        </p:txBody>
      </p:sp>
      <p:pic>
        <p:nvPicPr>
          <p:cNvPr id="6148" name="Picture 4" descr="Image result for why is genetic diversity import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513" y="3127054"/>
            <a:ext cx="8455025" cy="352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670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8C2E-2DC9-CB66-5882-889EF91B20F5}"/>
              </a:ext>
            </a:extLst>
          </p:cNvPr>
          <p:cNvSpPr>
            <a:spLocks noGrp="1"/>
          </p:cNvSpPr>
          <p:nvPr>
            <p:ph type="title"/>
          </p:nvPr>
        </p:nvSpPr>
        <p:spPr/>
        <p:txBody>
          <a:bodyPr/>
          <a:lstStyle/>
          <a:p>
            <a:r>
              <a:rPr lang="en-US" dirty="0"/>
              <a:t>Advantages and Disadvantages</a:t>
            </a:r>
          </a:p>
        </p:txBody>
      </p:sp>
      <p:sp>
        <p:nvSpPr>
          <p:cNvPr id="3" name="Content Placeholder 2">
            <a:extLst>
              <a:ext uri="{FF2B5EF4-FFF2-40B4-BE49-F238E27FC236}">
                <a16:creationId xmlns:a16="http://schemas.microsoft.com/office/drawing/2014/main" id="{23BA05AA-7A05-9E5E-A47E-4A9B5477F562}"/>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CA" dirty="0">
                <a:effectLst/>
                <a:latin typeface="Calibri" panose="020F0502020204030204" pitchFamily="34" charset="0"/>
                <a:ea typeface="Times New Roman" panose="02020603050405020304" pitchFamily="18" charset="0"/>
              </a:rPr>
              <a:t>Greater </a:t>
            </a:r>
            <a:r>
              <a:rPr lang="en-US" b="1" u="sng" dirty="0">
                <a:effectLst/>
                <a:latin typeface="Calibri" panose="020F0502020204030204" pitchFamily="34" charset="0"/>
                <a:ea typeface="Times New Roman" panose="02020603050405020304" pitchFamily="18" charset="0"/>
              </a:rPr>
              <a:t>Genetic Diversity</a:t>
            </a:r>
            <a:endParaRPr lang="en-US" b="1"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dirty="0">
                <a:effectLst/>
                <a:latin typeface="Calibri" panose="020F0502020204030204" pitchFamily="34" charset="0"/>
                <a:ea typeface="Times New Roman" panose="02020603050405020304" pitchFamily="18" charset="0"/>
              </a:rPr>
              <a:t>Time and Energy </a:t>
            </a:r>
            <a:r>
              <a:rPr lang="en-CA" b="1" u="sng" dirty="0">
                <a:effectLst/>
                <a:latin typeface="Calibri" panose="020F0502020204030204" pitchFamily="34" charset="0"/>
                <a:ea typeface="Times New Roman" panose="02020603050405020304" pitchFamily="18" charset="0"/>
              </a:rPr>
              <a:t>intensive</a:t>
            </a:r>
            <a:r>
              <a:rPr lang="en-CA" dirty="0">
                <a:effectLst/>
                <a:latin typeface="Calibri" panose="020F0502020204030204" pitchFamily="34" charset="0"/>
                <a:ea typeface="Times New Roman" panose="02020603050405020304" pitchFamily="18" charset="0"/>
              </a:rPr>
              <a:t>- finding a mate, courtship</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5529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B921-0702-B869-FA23-D5E7C278B058}"/>
              </a:ext>
            </a:extLst>
          </p:cNvPr>
          <p:cNvSpPr>
            <a:spLocks noGrp="1"/>
          </p:cNvSpPr>
          <p:nvPr>
            <p:ph type="title"/>
          </p:nvPr>
        </p:nvSpPr>
        <p:spPr/>
        <p:txBody>
          <a:bodyPr/>
          <a:lstStyle/>
          <a:p>
            <a:r>
              <a:rPr lang="en-US" dirty="0"/>
              <a:t>Risky </a:t>
            </a:r>
            <a:r>
              <a:rPr lang="en-US" dirty="0" err="1"/>
              <a:t>Behaviour</a:t>
            </a:r>
            <a:endParaRPr lang="en-US" dirty="0"/>
          </a:p>
        </p:txBody>
      </p:sp>
      <p:pic>
        <p:nvPicPr>
          <p:cNvPr id="1026" name="Picture 2" descr="Cool, Amazing and Different Wildlife pictures | Whitetail buck hunting,  Whitetail bucks, Big deer">
            <a:extLst>
              <a:ext uri="{FF2B5EF4-FFF2-40B4-BE49-F238E27FC236}">
                <a16:creationId xmlns:a16="http://schemas.microsoft.com/office/drawing/2014/main" id="{B82D83E0-F292-A81E-E9CF-1FE048108A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6921" y="1502485"/>
            <a:ext cx="5836068" cy="38871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of Whitetail Deer Fighting">
            <a:extLst>
              <a:ext uri="{FF2B5EF4-FFF2-40B4-BE49-F238E27FC236}">
                <a16:creationId xmlns:a16="http://schemas.microsoft.com/office/drawing/2014/main" id="{2D3BC268-BEF4-5212-A041-EDE01CEFE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14084"/>
            <a:ext cx="6330866" cy="421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08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F02A-0284-1215-5AFB-EBA2C3D916EE}"/>
              </a:ext>
            </a:extLst>
          </p:cNvPr>
          <p:cNvSpPr>
            <a:spLocks noGrp="1"/>
          </p:cNvSpPr>
          <p:nvPr>
            <p:ph type="title"/>
          </p:nvPr>
        </p:nvSpPr>
        <p:spPr/>
        <p:txBody>
          <a:bodyPr/>
          <a:lstStyle/>
          <a:p>
            <a:r>
              <a:rPr lang="en-US" dirty="0"/>
              <a:t>Risky </a:t>
            </a:r>
            <a:r>
              <a:rPr lang="en-US" dirty="0" err="1"/>
              <a:t>Behaviour</a:t>
            </a:r>
            <a:endParaRPr lang="en-US" dirty="0"/>
          </a:p>
        </p:txBody>
      </p:sp>
      <p:pic>
        <p:nvPicPr>
          <p:cNvPr id="2050" name="Picture 2" descr="Why Do Dogs Get Stuck During Mating? (Vet Answer) | Pet Keen">
            <a:extLst>
              <a:ext uri="{FF2B5EF4-FFF2-40B4-BE49-F238E27FC236}">
                <a16:creationId xmlns:a16="http://schemas.microsoft.com/office/drawing/2014/main" id="{5DE78342-A6B6-BBD8-B454-4175A1A0C8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Unstick a Dog After Mating: Your Questions, Answered">
            <a:extLst>
              <a:ext uri="{FF2B5EF4-FFF2-40B4-BE49-F238E27FC236}">
                <a16:creationId xmlns:a16="http://schemas.microsoft.com/office/drawing/2014/main" id="{F56ADC5D-0F17-14AB-2732-CC206746F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420" y="1383631"/>
            <a:ext cx="7299158" cy="547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382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8C2E-2DC9-CB66-5882-889EF91B20F5}"/>
              </a:ext>
            </a:extLst>
          </p:cNvPr>
          <p:cNvSpPr>
            <a:spLocks noGrp="1"/>
          </p:cNvSpPr>
          <p:nvPr>
            <p:ph type="title"/>
          </p:nvPr>
        </p:nvSpPr>
        <p:spPr/>
        <p:txBody>
          <a:bodyPr/>
          <a:lstStyle/>
          <a:p>
            <a:r>
              <a:rPr lang="en-US" dirty="0"/>
              <a:t>Advantages and Disadvantages</a:t>
            </a:r>
          </a:p>
        </p:txBody>
      </p:sp>
      <p:sp>
        <p:nvSpPr>
          <p:cNvPr id="3" name="Content Placeholder 2">
            <a:extLst>
              <a:ext uri="{FF2B5EF4-FFF2-40B4-BE49-F238E27FC236}">
                <a16:creationId xmlns:a16="http://schemas.microsoft.com/office/drawing/2014/main" id="{23BA05AA-7A05-9E5E-A47E-4A9B5477F562}"/>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CA" dirty="0">
                <a:effectLst/>
                <a:latin typeface="Calibri" panose="020F0502020204030204" pitchFamily="34" charset="0"/>
                <a:ea typeface="Times New Roman" panose="02020603050405020304" pitchFamily="18" charset="0"/>
              </a:rPr>
              <a:t>Greater </a:t>
            </a:r>
            <a:r>
              <a:rPr lang="en-US" b="1" u="sng" dirty="0">
                <a:effectLst/>
                <a:latin typeface="Calibri" panose="020F0502020204030204" pitchFamily="34" charset="0"/>
                <a:ea typeface="Times New Roman" panose="02020603050405020304" pitchFamily="18" charset="0"/>
              </a:rPr>
              <a:t>Genetic Diversity</a:t>
            </a:r>
            <a:endParaRPr lang="en-US" b="1"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dirty="0">
                <a:effectLst/>
                <a:latin typeface="Calibri" panose="020F0502020204030204" pitchFamily="34" charset="0"/>
                <a:ea typeface="Times New Roman" panose="02020603050405020304" pitchFamily="18" charset="0"/>
              </a:rPr>
              <a:t>Time and Energy </a:t>
            </a:r>
            <a:r>
              <a:rPr lang="en-CA" b="1" u="sng" dirty="0">
                <a:effectLst/>
                <a:latin typeface="Calibri" panose="020F0502020204030204" pitchFamily="34" charset="0"/>
                <a:ea typeface="Times New Roman" panose="02020603050405020304" pitchFamily="18" charset="0"/>
              </a:rPr>
              <a:t>intensive</a:t>
            </a:r>
            <a:r>
              <a:rPr lang="en-CA" dirty="0">
                <a:effectLst/>
                <a:latin typeface="Calibri" panose="020F0502020204030204" pitchFamily="34" charset="0"/>
                <a:ea typeface="Times New Roman" panose="02020603050405020304" pitchFamily="18" charset="0"/>
              </a:rPr>
              <a:t>- finding a mate, courtship</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b="1" u="sng" dirty="0">
                <a:effectLst/>
                <a:latin typeface="Calibri" panose="020F0502020204030204" pitchFamily="34" charset="0"/>
                <a:ea typeface="Times New Roman" panose="02020603050405020304" pitchFamily="18" charset="0"/>
              </a:rPr>
              <a:t>Fewer</a:t>
            </a:r>
            <a:r>
              <a:rPr lang="en-CA" dirty="0">
                <a:effectLst/>
                <a:latin typeface="Calibri" panose="020F0502020204030204" pitchFamily="34" charset="0"/>
                <a:ea typeface="Times New Roman" panose="02020603050405020304" pitchFamily="18" charset="0"/>
              </a:rPr>
              <a:t> offspring produced</a:t>
            </a:r>
            <a:endParaRPr lang="en-US" dirty="0">
              <a:effectLst/>
              <a:latin typeface="Times New Roman" panose="02020603050405020304" pitchFamily="18" charset="0"/>
              <a:ea typeface="Times New Roman" panose="02020603050405020304" pitchFamily="18" charset="0"/>
            </a:endParaRPr>
          </a:p>
          <a:p>
            <a:endParaRPr lang="en-US" dirty="0"/>
          </a:p>
        </p:txBody>
      </p:sp>
      <p:pic>
        <p:nvPicPr>
          <p:cNvPr id="3074" name="Picture 2" descr="Pregnant For 260 Weeks To Make A Point About Paid Leave">
            <a:extLst>
              <a:ext uri="{FF2B5EF4-FFF2-40B4-BE49-F238E27FC236}">
                <a16:creationId xmlns:a16="http://schemas.microsoft.com/office/drawing/2014/main" id="{1A65B566-09F8-51E3-DC4B-9EB0B86EDE8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60"/>
          <a:stretch/>
        </p:blipFill>
        <p:spPr bwMode="auto">
          <a:xfrm>
            <a:off x="7820526" y="2887579"/>
            <a:ext cx="4371473" cy="392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129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8C2E-2DC9-CB66-5882-889EF91B20F5}"/>
              </a:ext>
            </a:extLst>
          </p:cNvPr>
          <p:cNvSpPr>
            <a:spLocks noGrp="1"/>
          </p:cNvSpPr>
          <p:nvPr>
            <p:ph type="title"/>
          </p:nvPr>
        </p:nvSpPr>
        <p:spPr/>
        <p:txBody>
          <a:bodyPr/>
          <a:lstStyle/>
          <a:p>
            <a:r>
              <a:rPr lang="en-US" dirty="0"/>
              <a:t>Advantages and Disadvantages</a:t>
            </a:r>
          </a:p>
        </p:txBody>
      </p:sp>
      <p:sp>
        <p:nvSpPr>
          <p:cNvPr id="3" name="Content Placeholder 2">
            <a:extLst>
              <a:ext uri="{FF2B5EF4-FFF2-40B4-BE49-F238E27FC236}">
                <a16:creationId xmlns:a16="http://schemas.microsoft.com/office/drawing/2014/main" id="{23BA05AA-7A05-9E5E-A47E-4A9B5477F562}"/>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CA" dirty="0">
                <a:effectLst/>
                <a:latin typeface="Calibri" panose="020F0502020204030204" pitchFamily="34" charset="0"/>
                <a:ea typeface="Times New Roman" panose="02020603050405020304" pitchFamily="18" charset="0"/>
              </a:rPr>
              <a:t>Greater </a:t>
            </a:r>
            <a:r>
              <a:rPr lang="en-US" b="1" u="sng" dirty="0">
                <a:effectLst/>
                <a:latin typeface="Calibri" panose="020F0502020204030204" pitchFamily="34" charset="0"/>
                <a:ea typeface="Times New Roman" panose="02020603050405020304" pitchFamily="18" charset="0"/>
              </a:rPr>
              <a:t>Genetic Diversity</a:t>
            </a:r>
            <a:endParaRPr lang="en-US" b="1"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dirty="0">
                <a:effectLst/>
                <a:latin typeface="Calibri" panose="020F0502020204030204" pitchFamily="34" charset="0"/>
                <a:ea typeface="Times New Roman" panose="02020603050405020304" pitchFamily="18" charset="0"/>
              </a:rPr>
              <a:t>Time and Energy </a:t>
            </a:r>
            <a:r>
              <a:rPr lang="en-CA" b="1" u="sng" dirty="0">
                <a:effectLst/>
                <a:latin typeface="Calibri" panose="020F0502020204030204" pitchFamily="34" charset="0"/>
                <a:ea typeface="Times New Roman" panose="02020603050405020304" pitchFamily="18" charset="0"/>
              </a:rPr>
              <a:t>intensive</a:t>
            </a:r>
            <a:r>
              <a:rPr lang="en-CA" dirty="0">
                <a:effectLst/>
                <a:latin typeface="Calibri" panose="020F0502020204030204" pitchFamily="34" charset="0"/>
                <a:ea typeface="Times New Roman" panose="02020603050405020304" pitchFamily="18" charset="0"/>
              </a:rPr>
              <a:t>- finding a mate, courtship</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b="1" u="sng" dirty="0">
                <a:effectLst/>
                <a:latin typeface="Calibri" panose="020F0502020204030204" pitchFamily="34" charset="0"/>
                <a:ea typeface="Times New Roman" panose="02020603050405020304" pitchFamily="18" charset="0"/>
              </a:rPr>
              <a:t>Fewer</a:t>
            </a:r>
            <a:r>
              <a:rPr lang="en-CA" dirty="0">
                <a:effectLst/>
                <a:latin typeface="Calibri" panose="020F0502020204030204" pitchFamily="34" charset="0"/>
                <a:ea typeface="Times New Roman" panose="02020603050405020304" pitchFamily="18" charset="0"/>
              </a:rPr>
              <a:t> offspring produced</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b="1" u="sng" dirty="0">
                <a:effectLst/>
                <a:latin typeface="Calibri" panose="020F0502020204030204" pitchFamily="34" charset="0"/>
                <a:ea typeface="Times New Roman" panose="02020603050405020304" pitchFamily="18" charset="0"/>
              </a:rPr>
              <a:t>Slower</a:t>
            </a:r>
            <a:r>
              <a:rPr lang="en-CA" dirty="0">
                <a:effectLst/>
                <a:latin typeface="Calibri" panose="020F0502020204030204" pitchFamily="34" charset="0"/>
                <a:ea typeface="Times New Roman" panose="02020603050405020304" pitchFamily="18" charset="0"/>
              </a:rPr>
              <a:t> - longer time for offspring to mature</a:t>
            </a:r>
            <a:endParaRPr lang="en-US" dirty="0">
              <a:effectLst/>
              <a:latin typeface="Times New Roman" panose="02020603050405020304" pitchFamily="18" charset="0"/>
              <a:ea typeface="Times New Roman" panose="02020603050405020304" pitchFamily="18" charset="0"/>
            </a:endParaRPr>
          </a:p>
          <a:p>
            <a:endParaRPr lang="en-US" dirty="0"/>
          </a:p>
        </p:txBody>
      </p:sp>
      <p:pic>
        <p:nvPicPr>
          <p:cNvPr id="4098" name="Picture 2" descr="Tips for When Your Toddler Won't Nap – Happiest Baby">
            <a:extLst>
              <a:ext uri="{FF2B5EF4-FFF2-40B4-BE49-F238E27FC236}">
                <a16:creationId xmlns:a16="http://schemas.microsoft.com/office/drawing/2014/main" id="{DC4AE0FC-DF18-F858-C21B-9DF682DF7A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3446" y="4066673"/>
            <a:ext cx="3919354" cy="26103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te White-tailed Deer Fawn, Shenandoah National Park | Flickr">
            <a:extLst>
              <a:ext uri="{FF2B5EF4-FFF2-40B4-BE49-F238E27FC236}">
                <a16:creationId xmlns:a16="http://schemas.microsoft.com/office/drawing/2014/main" id="{3EE48224-BC83-EE9B-126B-78C1353341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3092" y="4230429"/>
            <a:ext cx="3919354" cy="261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223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8C2E-2DC9-CB66-5882-889EF91B20F5}"/>
              </a:ext>
            </a:extLst>
          </p:cNvPr>
          <p:cNvSpPr>
            <a:spLocks noGrp="1"/>
          </p:cNvSpPr>
          <p:nvPr>
            <p:ph type="title"/>
          </p:nvPr>
        </p:nvSpPr>
        <p:spPr/>
        <p:txBody>
          <a:bodyPr/>
          <a:lstStyle/>
          <a:p>
            <a:r>
              <a:rPr lang="en-US" dirty="0"/>
              <a:t>Advantages and Disadvantages</a:t>
            </a:r>
          </a:p>
        </p:txBody>
      </p:sp>
      <p:sp>
        <p:nvSpPr>
          <p:cNvPr id="3" name="Content Placeholder 2">
            <a:extLst>
              <a:ext uri="{FF2B5EF4-FFF2-40B4-BE49-F238E27FC236}">
                <a16:creationId xmlns:a16="http://schemas.microsoft.com/office/drawing/2014/main" id="{23BA05AA-7A05-9E5E-A47E-4A9B5477F562}"/>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CA" dirty="0">
                <a:effectLst/>
                <a:latin typeface="Calibri" panose="020F0502020204030204" pitchFamily="34" charset="0"/>
                <a:ea typeface="Times New Roman" panose="02020603050405020304" pitchFamily="18" charset="0"/>
              </a:rPr>
              <a:t>Greater </a:t>
            </a:r>
            <a:r>
              <a:rPr lang="en-US" b="1" u="sng" dirty="0">
                <a:effectLst/>
                <a:latin typeface="Calibri" panose="020F0502020204030204" pitchFamily="34" charset="0"/>
                <a:ea typeface="Times New Roman" panose="02020603050405020304" pitchFamily="18" charset="0"/>
              </a:rPr>
              <a:t>Genetic Diversity</a:t>
            </a:r>
            <a:endParaRPr lang="en-US" b="1"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dirty="0">
                <a:effectLst/>
                <a:latin typeface="Calibri" panose="020F0502020204030204" pitchFamily="34" charset="0"/>
                <a:ea typeface="Times New Roman" panose="02020603050405020304" pitchFamily="18" charset="0"/>
              </a:rPr>
              <a:t>Time and Energy </a:t>
            </a:r>
            <a:r>
              <a:rPr lang="en-CA" b="1" u="sng" dirty="0">
                <a:effectLst/>
                <a:latin typeface="Calibri" panose="020F0502020204030204" pitchFamily="34" charset="0"/>
                <a:ea typeface="Times New Roman" panose="02020603050405020304" pitchFamily="18" charset="0"/>
              </a:rPr>
              <a:t>intensive</a:t>
            </a:r>
            <a:r>
              <a:rPr lang="en-CA" dirty="0">
                <a:effectLst/>
                <a:latin typeface="Calibri" panose="020F0502020204030204" pitchFamily="34" charset="0"/>
                <a:ea typeface="Times New Roman" panose="02020603050405020304" pitchFamily="18" charset="0"/>
              </a:rPr>
              <a:t>- finding a mate, courtship</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b="1" u="sng" dirty="0">
                <a:effectLst/>
                <a:latin typeface="Calibri" panose="020F0502020204030204" pitchFamily="34" charset="0"/>
                <a:ea typeface="Times New Roman" panose="02020603050405020304" pitchFamily="18" charset="0"/>
              </a:rPr>
              <a:t>Fewer</a:t>
            </a:r>
            <a:r>
              <a:rPr lang="en-CA" dirty="0">
                <a:effectLst/>
                <a:latin typeface="Calibri" panose="020F0502020204030204" pitchFamily="34" charset="0"/>
                <a:ea typeface="Times New Roman" panose="02020603050405020304" pitchFamily="18" charset="0"/>
              </a:rPr>
              <a:t> offspring produced</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b="1" u="sng" dirty="0">
                <a:effectLst/>
                <a:latin typeface="Calibri" panose="020F0502020204030204" pitchFamily="34" charset="0"/>
                <a:ea typeface="Times New Roman" panose="02020603050405020304" pitchFamily="18" charset="0"/>
              </a:rPr>
              <a:t>Slower</a:t>
            </a:r>
            <a:r>
              <a:rPr lang="en-CA" dirty="0">
                <a:effectLst/>
                <a:latin typeface="Calibri" panose="020F0502020204030204" pitchFamily="34" charset="0"/>
                <a:ea typeface="Times New Roman" panose="02020603050405020304" pitchFamily="18" charset="0"/>
              </a:rPr>
              <a:t> - longer time for offspring to mature</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4247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EB00-82A6-46E9-B2DD-5D0A53B40BBA}"/>
              </a:ext>
            </a:extLst>
          </p:cNvPr>
          <p:cNvSpPr>
            <a:spLocks noGrp="1"/>
          </p:cNvSpPr>
          <p:nvPr>
            <p:ph type="title"/>
          </p:nvPr>
        </p:nvSpPr>
        <p:spPr/>
        <p:txBody>
          <a:bodyPr/>
          <a:lstStyle/>
          <a:p>
            <a:r>
              <a:rPr lang="en-CA" dirty="0"/>
              <a:t>Chromosome Conundrum</a:t>
            </a:r>
          </a:p>
        </p:txBody>
      </p:sp>
      <p:sp>
        <p:nvSpPr>
          <p:cNvPr id="3" name="Content Placeholder 2">
            <a:extLst>
              <a:ext uri="{FF2B5EF4-FFF2-40B4-BE49-F238E27FC236}">
                <a16:creationId xmlns:a16="http://schemas.microsoft.com/office/drawing/2014/main" id="{0270A326-6273-4D05-8F67-F79D09F9B74A}"/>
              </a:ext>
            </a:extLst>
          </p:cNvPr>
          <p:cNvSpPr>
            <a:spLocks noGrp="1"/>
          </p:cNvSpPr>
          <p:nvPr>
            <p:ph idx="1"/>
          </p:nvPr>
        </p:nvSpPr>
        <p:spPr/>
        <p:txBody>
          <a:bodyPr vert="horz" lIns="91440" tIns="45720" rIns="91440" bIns="45720" rtlCol="0" anchor="t">
            <a:normAutofit/>
          </a:bodyPr>
          <a:lstStyle/>
          <a:p>
            <a:r>
              <a:rPr lang="en-CA" i="1" dirty="0">
                <a:solidFill>
                  <a:schemeClr val="accent1"/>
                </a:solidFill>
              </a:rPr>
              <a:t>How many chromosomes do you have?</a:t>
            </a:r>
          </a:p>
          <a:p>
            <a:pPr marL="0" indent="0">
              <a:buNone/>
            </a:pPr>
            <a:endParaRPr lang="en-CA" i="1" dirty="0">
              <a:solidFill>
                <a:schemeClr val="accent1"/>
              </a:solidFill>
            </a:endParaRPr>
          </a:p>
          <a:p>
            <a:r>
              <a:rPr lang="en-CA" i="1" dirty="0">
                <a:solidFill>
                  <a:schemeClr val="accent1"/>
                </a:solidFill>
              </a:rPr>
              <a:t>Where did they come from?  How many chromosomes do your parents have?</a:t>
            </a:r>
          </a:p>
          <a:p>
            <a:endParaRPr lang="en-CA" i="1" dirty="0">
              <a:solidFill>
                <a:schemeClr val="accent1"/>
              </a:solidFill>
            </a:endParaRPr>
          </a:p>
          <a:p>
            <a:r>
              <a:rPr lang="en-CA" i="1" dirty="0">
                <a:solidFill>
                  <a:schemeClr val="accent1"/>
                </a:solidFill>
              </a:rPr>
              <a:t>Why don’t you have double? </a:t>
            </a:r>
          </a:p>
        </p:txBody>
      </p:sp>
    </p:spTree>
    <p:extLst>
      <p:ext uri="{BB962C8B-B14F-4D97-AF65-F5344CB8AC3E}">
        <p14:creationId xmlns:p14="http://schemas.microsoft.com/office/powerpoint/2010/main" val="3056028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F45D-C172-4D5F-9769-DF5CD95A35EC}"/>
              </a:ext>
            </a:extLst>
          </p:cNvPr>
          <p:cNvSpPr>
            <a:spLocks noGrp="1"/>
          </p:cNvSpPr>
          <p:nvPr>
            <p:ph type="title"/>
          </p:nvPr>
        </p:nvSpPr>
        <p:spPr/>
        <p:txBody>
          <a:bodyPr/>
          <a:lstStyle/>
          <a:p>
            <a:endParaRPr lang="en-CA" dirty="0">
              <a:cs typeface="Calibri"/>
            </a:endParaRPr>
          </a:p>
        </p:txBody>
      </p:sp>
      <p:sp>
        <p:nvSpPr>
          <p:cNvPr id="3" name="Content Placeholder 2">
            <a:extLst>
              <a:ext uri="{FF2B5EF4-FFF2-40B4-BE49-F238E27FC236}">
                <a16:creationId xmlns:a16="http://schemas.microsoft.com/office/drawing/2014/main" id="{0C6C4A7A-E47D-445E-8CDA-9E5044F1E6DB}"/>
              </a:ext>
            </a:extLst>
          </p:cNvPr>
          <p:cNvSpPr>
            <a:spLocks noGrp="1"/>
          </p:cNvSpPr>
          <p:nvPr>
            <p:ph idx="1"/>
          </p:nvPr>
        </p:nvSpPr>
        <p:spPr/>
        <p:txBody>
          <a:bodyPr vert="horz" lIns="91440" tIns="45720" rIns="91440" bIns="45720" rtlCol="0" anchor="t">
            <a:normAutofit/>
          </a:bodyPr>
          <a:lstStyle/>
          <a:p>
            <a:r>
              <a:rPr lang="en-CA" dirty="0">
                <a:ea typeface="+mn-lt"/>
                <a:cs typeface="+mn-lt"/>
              </a:rPr>
              <a:t>Strange Animal Behaviour</a:t>
            </a:r>
            <a:endParaRPr lang="en-US" dirty="0">
              <a:cs typeface="Calibri"/>
            </a:endParaRPr>
          </a:p>
          <a:p>
            <a:r>
              <a:rPr lang="en-CA" dirty="0">
                <a:ea typeface="+mn-lt"/>
                <a:cs typeface="+mn-lt"/>
                <a:hlinkClick r:id="rId2"/>
              </a:rPr>
              <a:t>https://www.youtube.com/watch?v=R6R-Hm0enGg</a:t>
            </a:r>
            <a:endParaRPr lang="en-CA" dirty="0">
              <a:ea typeface="+mn-lt"/>
              <a:cs typeface="+mn-lt"/>
            </a:endParaRPr>
          </a:p>
          <a:p>
            <a:endParaRPr lang="en-CA" dirty="0">
              <a:cs typeface="Calibri"/>
            </a:endParaRPr>
          </a:p>
          <a:p>
            <a:endParaRPr lang="en-CA" dirty="0">
              <a:cs typeface="Calibri"/>
            </a:endParaRPr>
          </a:p>
          <a:p>
            <a:endParaRPr lang="en-CA" dirty="0"/>
          </a:p>
        </p:txBody>
      </p:sp>
    </p:spTree>
    <p:extLst>
      <p:ext uri="{BB962C8B-B14F-4D97-AF65-F5344CB8AC3E}">
        <p14:creationId xmlns:p14="http://schemas.microsoft.com/office/powerpoint/2010/main" val="2508388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F45D-C172-4D5F-9769-DF5CD95A35EC}"/>
              </a:ext>
            </a:extLst>
          </p:cNvPr>
          <p:cNvSpPr>
            <a:spLocks noGrp="1"/>
          </p:cNvSpPr>
          <p:nvPr>
            <p:ph type="title"/>
          </p:nvPr>
        </p:nvSpPr>
        <p:spPr/>
        <p:txBody>
          <a:bodyPr/>
          <a:lstStyle/>
          <a:p>
            <a:r>
              <a:rPr lang="en-CA" dirty="0">
                <a:cs typeface="Calibri"/>
              </a:rPr>
              <a:t>Practice</a:t>
            </a:r>
          </a:p>
        </p:txBody>
      </p:sp>
      <p:sp>
        <p:nvSpPr>
          <p:cNvPr id="3" name="Content Placeholder 2">
            <a:extLst>
              <a:ext uri="{FF2B5EF4-FFF2-40B4-BE49-F238E27FC236}">
                <a16:creationId xmlns:a16="http://schemas.microsoft.com/office/drawing/2014/main" id="{0C6C4A7A-E47D-445E-8CDA-9E5044F1E6DB}"/>
              </a:ext>
            </a:extLst>
          </p:cNvPr>
          <p:cNvSpPr>
            <a:spLocks noGrp="1"/>
          </p:cNvSpPr>
          <p:nvPr>
            <p:ph idx="1"/>
          </p:nvPr>
        </p:nvSpPr>
        <p:spPr/>
        <p:txBody>
          <a:bodyPr vert="horz" lIns="91440" tIns="45720" rIns="91440" bIns="45720" rtlCol="0" anchor="t">
            <a:normAutofit/>
          </a:bodyPr>
          <a:lstStyle/>
          <a:p>
            <a:r>
              <a:rPr lang="en-CA" dirty="0">
                <a:ea typeface="+mn-lt"/>
                <a:cs typeface="+mn-lt"/>
              </a:rPr>
              <a:t>Strange Animal Behaviour</a:t>
            </a:r>
            <a:endParaRPr lang="en-US" dirty="0">
              <a:cs typeface="Calibri"/>
            </a:endParaRPr>
          </a:p>
          <a:p>
            <a:r>
              <a:rPr lang="en-CA" dirty="0">
                <a:ea typeface="+mn-lt"/>
                <a:cs typeface="+mn-lt"/>
                <a:hlinkClick r:id="rId2"/>
              </a:rPr>
              <a:t>https://www.youtube.com/watch?v=R6R-Hm0enGg</a:t>
            </a:r>
            <a:endParaRPr lang="en-CA" dirty="0">
              <a:ea typeface="+mn-lt"/>
              <a:cs typeface="+mn-lt"/>
            </a:endParaRPr>
          </a:p>
          <a:p>
            <a:endParaRPr lang="en-CA" dirty="0">
              <a:cs typeface="Calibri"/>
            </a:endParaRPr>
          </a:p>
          <a:p>
            <a:endParaRPr lang="en-CA" dirty="0">
              <a:cs typeface="Calibri"/>
            </a:endParaRPr>
          </a:p>
          <a:p>
            <a:endParaRPr lang="en-CA" dirty="0"/>
          </a:p>
          <a:p>
            <a:pPr lvl="1"/>
            <a:r>
              <a:rPr lang="en-CA" sz="3600" dirty="0"/>
              <a:t>HW:  Read 83-84, 86, </a:t>
            </a:r>
          </a:p>
          <a:p>
            <a:pPr lvl="1"/>
            <a:r>
              <a:rPr lang="en-CA" sz="3600" dirty="0"/>
              <a:t>HW:  Answer CYU p87 #2,3,5,9-11,14</a:t>
            </a:r>
          </a:p>
          <a:p>
            <a:endParaRPr lang="en-CA" dirty="0"/>
          </a:p>
        </p:txBody>
      </p:sp>
    </p:spTree>
    <p:extLst>
      <p:ext uri="{BB962C8B-B14F-4D97-AF65-F5344CB8AC3E}">
        <p14:creationId xmlns:p14="http://schemas.microsoft.com/office/powerpoint/2010/main" val="566332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7DE2-6019-1625-551A-591396E47A97}"/>
              </a:ext>
            </a:extLst>
          </p:cNvPr>
          <p:cNvSpPr>
            <a:spLocks noGrp="1"/>
          </p:cNvSpPr>
          <p:nvPr>
            <p:ph type="title"/>
          </p:nvPr>
        </p:nvSpPr>
        <p:spPr/>
        <p:txBody>
          <a:bodyPr/>
          <a:lstStyle/>
          <a:p>
            <a:r>
              <a:rPr lang="en-US" dirty="0"/>
              <a:t>Practice </a:t>
            </a:r>
          </a:p>
        </p:txBody>
      </p:sp>
      <p:sp>
        <p:nvSpPr>
          <p:cNvPr id="3" name="Content Placeholder 2">
            <a:extLst>
              <a:ext uri="{FF2B5EF4-FFF2-40B4-BE49-F238E27FC236}">
                <a16:creationId xmlns:a16="http://schemas.microsoft.com/office/drawing/2014/main" id="{B88C91B0-EEAE-D76A-80D1-5ECD3E33D3D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41784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Allogamy – Cross Fertilization</a:t>
            </a:r>
          </a:p>
        </p:txBody>
      </p:sp>
      <p:sp>
        <p:nvSpPr>
          <p:cNvPr id="3" name="Content Placeholder 2"/>
          <p:cNvSpPr>
            <a:spLocks noGrp="1"/>
          </p:cNvSpPr>
          <p:nvPr>
            <p:ph idx="1"/>
          </p:nvPr>
        </p:nvSpPr>
        <p:spPr/>
        <p:txBody>
          <a:bodyPr>
            <a:normAutofit/>
          </a:bodyPr>
          <a:lstStyle/>
          <a:p>
            <a:r>
              <a:rPr lang="en-CA" i="1" dirty="0">
                <a:solidFill>
                  <a:schemeClr val="accent1"/>
                </a:solidFill>
              </a:rPr>
              <a:t>Allogamy is the fertilization of an </a:t>
            </a:r>
            <a:r>
              <a:rPr lang="en-CA" i="1" u="sng" dirty="0">
                <a:solidFill>
                  <a:schemeClr val="accent1"/>
                </a:solidFill>
              </a:rPr>
              <a:t>egg from one individual with the sperm of another </a:t>
            </a:r>
            <a:r>
              <a:rPr lang="en-CA" i="1" dirty="0">
                <a:solidFill>
                  <a:schemeClr val="accent1"/>
                </a:solidFill>
              </a:rPr>
              <a:t>.</a:t>
            </a:r>
          </a:p>
          <a:p>
            <a:r>
              <a:rPr lang="en-CA" i="1" dirty="0">
                <a:solidFill>
                  <a:schemeClr val="accent1"/>
                </a:solidFill>
              </a:rPr>
              <a:t>Occurs in most complex animals and some plants</a:t>
            </a:r>
          </a:p>
          <a:p>
            <a:r>
              <a:rPr lang="en-CA" sz="2800" i="1" dirty="0" err="1">
                <a:solidFill>
                  <a:schemeClr val="accent1"/>
                </a:solidFill>
              </a:rPr>
              <a:t>Eg</a:t>
            </a:r>
            <a:r>
              <a:rPr lang="en-CA" sz="2800" i="1" dirty="0">
                <a:solidFill>
                  <a:schemeClr val="accent1"/>
                </a:solidFill>
              </a:rPr>
              <a:t>. Conifers such as pine and fir trees have separate male and female cones on the same plant. </a:t>
            </a:r>
          </a:p>
          <a:p>
            <a:r>
              <a:rPr lang="en-CA" sz="2800" i="1" dirty="0">
                <a:solidFill>
                  <a:schemeClr val="accent1"/>
                </a:solidFill>
              </a:rPr>
              <a:t>Some species have separate male and female flowers on the same plant</a:t>
            </a:r>
          </a:p>
          <a:p>
            <a:r>
              <a:rPr lang="en-CA" sz="2800" i="1" dirty="0">
                <a:solidFill>
                  <a:schemeClr val="accent1"/>
                </a:solidFill>
              </a:rPr>
              <a:t>Poplar trees have separate sexes on separate plants. </a:t>
            </a:r>
          </a:p>
        </p:txBody>
      </p:sp>
    </p:spTree>
    <p:extLst>
      <p:ext uri="{BB962C8B-B14F-4D97-AF65-F5344CB8AC3E}">
        <p14:creationId xmlns:p14="http://schemas.microsoft.com/office/powerpoint/2010/main" val="2352815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18E2-32C2-4F47-8FBE-8398785C6718}"/>
              </a:ext>
            </a:extLst>
          </p:cNvPr>
          <p:cNvSpPr>
            <a:spLocks noGrp="1"/>
          </p:cNvSpPr>
          <p:nvPr>
            <p:ph type="title"/>
          </p:nvPr>
        </p:nvSpPr>
        <p:spPr>
          <a:xfrm>
            <a:off x="838200" y="115570"/>
            <a:ext cx="10515600" cy="1325563"/>
          </a:xfrm>
        </p:spPr>
        <p:txBody>
          <a:bodyPr/>
          <a:lstStyle/>
          <a:p>
            <a:r>
              <a:rPr lang="en-CA" dirty="0"/>
              <a:t>Weirdness</a:t>
            </a:r>
          </a:p>
        </p:txBody>
      </p:sp>
      <p:sp>
        <p:nvSpPr>
          <p:cNvPr id="3" name="Content Placeholder 2">
            <a:extLst>
              <a:ext uri="{FF2B5EF4-FFF2-40B4-BE49-F238E27FC236}">
                <a16:creationId xmlns:a16="http://schemas.microsoft.com/office/drawing/2014/main" id="{61BD4743-F150-46DD-A607-FB05CDCBED03}"/>
              </a:ext>
            </a:extLst>
          </p:cNvPr>
          <p:cNvSpPr>
            <a:spLocks noGrp="1"/>
          </p:cNvSpPr>
          <p:nvPr>
            <p:ph idx="1"/>
          </p:nvPr>
        </p:nvSpPr>
        <p:spPr>
          <a:xfrm>
            <a:off x="198120" y="1236186"/>
            <a:ext cx="11353800" cy="4351338"/>
          </a:xfrm>
        </p:spPr>
        <p:txBody>
          <a:bodyPr/>
          <a:lstStyle/>
          <a:p>
            <a:r>
              <a:rPr lang="en-CA" i="1" dirty="0">
                <a:solidFill>
                  <a:schemeClr val="accent1"/>
                </a:solidFill>
              </a:rPr>
              <a:t>Most male reptiles have two sex organs called </a:t>
            </a:r>
            <a:r>
              <a:rPr lang="en-CA" i="1" u="sng" dirty="0" err="1">
                <a:solidFill>
                  <a:schemeClr val="accent1"/>
                </a:solidFill>
              </a:rPr>
              <a:t>hemipenes</a:t>
            </a:r>
            <a:r>
              <a:rPr lang="en-CA" i="1" dirty="0">
                <a:solidFill>
                  <a:schemeClr val="accent1"/>
                </a:solidFill>
              </a:rPr>
              <a:t>. </a:t>
            </a:r>
          </a:p>
          <a:p>
            <a:r>
              <a:rPr lang="en-CA" i="1" dirty="0">
                <a:solidFill>
                  <a:schemeClr val="accent1"/>
                </a:solidFill>
              </a:rPr>
              <a:t>They are housed internally and are everted when needed.</a:t>
            </a:r>
          </a:p>
          <a:p>
            <a:r>
              <a:rPr lang="en-CA" i="1" dirty="0">
                <a:solidFill>
                  <a:schemeClr val="accent1"/>
                </a:solidFill>
              </a:rPr>
              <a:t>In many snakes, the </a:t>
            </a:r>
            <a:r>
              <a:rPr lang="en-CA" i="1" dirty="0" err="1">
                <a:solidFill>
                  <a:schemeClr val="accent1"/>
                </a:solidFill>
              </a:rPr>
              <a:t>hemipenes</a:t>
            </a:r>
            <a:r>
              <a:rPr lang="en-CA" i="1" dirty="0">
                <a:solidFill>
                  <a:schemeClr val="accent1"/>
                </a:solidFill>
              </a:rPr>
              <a:t> possesses spines or hooks, in order to anchor the male within the female.</a:t>
            </a:r>
          </a:p>
          <a:p>
            <a:endParaRPr lang="en-CA" dirty="0"/>
          </a:p>
          <a:p>
            <a:endParaRPr lang="en-CA" dirty="0"/>
          </a:p>
        </p:txBody>
      </p:sp>
      <p:pic>
        <p:nvPicPr>
          <p:cNvPr id="4" name="Picture 3" descr="http://blogs.ubc.ca/mrpletsch/files/2017/03/rep7.png">
            <a:extLst>
              <a:ext uri="{FF2B5EF4-FFF2-40B4-BE49-F238E27FC236}">
                <a16:creationId xmlns:a16="http://schemas.microsoft.com/office/drawing/2014/main" id="{91F3DC85-B0CD-413B-9EF4-8F1E794122DC}"/>
              </a:ext>
            </a:extLst>
          </p:cNvPr>
          <p:cNvPicPr/>
          <p:nvPr/>
        </p:nvPicPr>
        <p:blipFill rotWithShape="1">
          <a:blip r:embed="rId2">
            <a:extLst>
              <a:ext uri="{28A0092B-C50C-407E-A947-70E740481C1C}">
                <a14:useLocalDpi xmlns:a14="http://schemas.microsoft.com/office/drawing/2010/main" val="0"/>
              </a:ext>
            </a:extLst>
          </a:blip>
          <a:srcRect r="14616"/>
          <a:stretch/>
        </p:blipFill>
        <p:spPr bwMode="auto">
          <a:xfrm>
            <a:off x="2903220" y="3651250"/>
            <a:ext cx="5074920" cy="3172460"/>
          </a:xfrm>
          <a:prstGeom prst="rect">
            <a:avLst/>
          </a:prstGeom>
          <a:noFill/>
          <a:ln>
            <a:noFill/>
          </a:ln>
        </p:spPr>
      </p:pic>
    </p:spTree>
    <p:extLst>
      <p:ext uri="{BB962C8B-B14F-4D97-AF65-F5344CB8AC3E}">
        <p14:creationId xmlns:p14="http://schemas.microsoft.com/office/powerpoint/2010/main" val="3444446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1"/>
            <a:ext cx="11746523" cy="1690688"/>
          </a:xfrm>
        </p:spPr>
        <p:txBody>
          <a:bodyPr/>
          <a:lstStyle/>
          <a:p>
            <a:r>
              <a:rPr lang="en-CA" dirty="0"/>
              <a:t>Somatic Cells: Body Cells </a:t>
            </a:r>
          </a:p>
        </p:txBody>
      </p:sp>
      <p:sp>
        <p:nvSpPr>
          <p:cNvPr id="3" name="Content Placeholder 2"/>
          <p:cNvSpPr>
            <a:spLocks noGrp="1"/>
          </p:cNvSpPr>
          <p:nvPr>
            <p:ph idx="1"/>
          </p:nvPr>
        </p:nvSpPr>
        <p:spPr>
          <a:xfrm>
            <a:off x="662151" y="1690689"/>
            <a:ext cx="7977351" cy="4548960"/>
          </a:xfrm>
        </p:spPr>
        <p:txBody>
          <a:bodyPr vert="horz" lIns="91440" tIns="45720" rIns="91440" bIns="45720" rtlCol="0" anchor="t">
            <a:noAutofit/>
          </a:bodyPr>
          <a:lstStyle/>
          <a:p>
            <a:pPr marL="0" indent="0">
              <a:buNone/>
            </a:pPr>
            <a:r>
              <a:rPr lang="en-CA" dirty="0"/>
              <a:t>Somatic Cells are  </a:t>
            </a:r>
            <a:r>
              <a:rPr lang="en-CA" b="1" u="sng" dirty="0"/>
              <a:t>body </a:t>
            </a:r>
            <a:r>
              <a:rPr lang="en-CA" dirty="0"/>
              <a:t>cells (skin, muscle, bone, </a:t>
            </a:r>
            <a:r>
              <a:rPr lang="en-CA" dirty="0" err="1"/>
              <a:t>etc</a:t>
            </a:r>
            <a:r>
              <a:rPr lang="en-CA" dirty="0"/>
              <a:t>)</a:t>
            </a:r>
          </a:p>
          <a:p>
            <a:r>
              <a:rPr lang="en-CA" dirty="0"/>
              <a:t>Reproduce by </a:t>
            </a:r>
            <a:r>
              <a:rPr lang="en-CA" b="1" u="sng" dirty="0"/>
              <a:t>mitosis</a:t>
            </a:r>
            <a:endParaRPr lang="en-CA" dirty="0"/>
          </a:p>
          <a:p>
            <a:r>
              <a:rPr lang="en-CA" dirty="0"/>
              <a:t>Each cell contains a </a:t>
            </a:r>
            <a:r>
              <a:rPr lang="en-CA" i="1" dirty="0"/>
              <a:t>double </a:t>
            </a:r>
            <a:r>
              <a:rPr lang="en-CA" dirty="0"/>
              <a:t>set of chromosomes (</a:t>
            </a:r>
            <a:r>
              <a:rPr lang="en-CA" b="1" u="sng" dirty="0"/>
              <a:t>diploid</a:t>
            </a:r>
            <a:r>
              <a:rPr lang="en-CA" dirty="0"/>
              <a:t> number, </a:t>
            </a:r>
            <a:r>
              <a:rPr lang="en-CA" b="1" u="sng" dirty="0"/>
              <a:t>2n</a:t>
            </a:r>
            <a:r>
              <a:rPr lang="en-CA" dirty="0"/>
              <a:t>)</a:t>
            </a:r>
          </a:p>
          <a:p>
            <a:r>
              <a:rPr lang="en-CA" i="1" dirty="0"/>
              <a:t>Humans have </a:t>
            </a:r>
            <a:r>
              <a:rPr lang="en-CA" b="1" i="1" u="sng" dirty="0"/>
              <a:t>23</a:t>
            </a:r>
            <a:r>
              <a:rPr lang="en-CA" i="1" u="sng" dirty="0"/>
              <a:t> </a:t>
            </a:r>
            <a:r>
              <a:rPr lang="en-CA" i="1" dirty="0"/>
              <a:t>pairs of chromosomes (</a:t>
            </a:r>
            <a:r>
              <a:rPr lang="en-CA" b="1" i="1" u="sng" dirty="0"/>
              <a:t>46</a:t>
            </a:r>
            <a:r>
              <a:rPr lang="en-CA" i="1" dirty="0"/>
              <a:t> total)</a:t>
            </a:r>
            <a:endParaRPr lang="en-CA" b="1" dirty="0">
              <a:cs typeface="Calibri"/>
            </a:endParaRPr>
          </a:p>
          <a:p>
            <a:r>
              <a:rPr lang="en-CA" i="1" dirty="0"/>
              <a:t>2n = 46 in humans</a:t>
            </a:r>
          </a:p>
          <a:p>
            <a:endParaRPr lang="en-CA" dirty="0"/>
          </a:p>
        </p:txBody>
      </p:sp>
      <p:pic>
        <p:nvPicPr>
          <p:cNvPr id="1028" name="Picture 4" descr="Image result for cell division">
            <a:extLst>
              <a:ext uri="{FF2B5EF4-FFF2-40B4-BE49-F238E27FC236}">
                <a16:creationId xmlns:a16="http://schemas.microsoft.com/office/drawing/2014/main" id="{8F30F9BF-3109-4EA9-ADF2-B21FAB9452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0906"/>
          <a:stretch/>
        </p:blipFill>
        <p:spPr bwMode="auto">
          <a:xfrm>
            <a:off x="8639503" y="1045398"/>
            <a:ext cx="3552497" cy="519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52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518" y="142874"/>
            <a:ext cx="11746523" cy="1690688"/>
          </a:xfrm>
        </p:spPr>
        <p:txBody>
          <a:bodyPr/>
          <a:lstStyle/>
          <a:p>
            <a:r>
              <a:rPr lang="en-CA" dirty="0"/>
              <a:t>Gametes: </a:t>
            </a:r>
            <a:r>
              <a:rPr lang="en-CA" b="1" u="sng" dirty="0"/>
              <a:t>Sex </a:t>
            </a:r>
            <a:r>
              <a:rPr lang="en-CA" dirty="0"/>
              <a:t>Cells</a:t>
            </a:r>
          </a:p>
        </p:txBody>
      </p:sp>
      <p:sp>
        <p:nvSpPr>
          <p:cNvPr id="3" name="Content Placeholder 2"/>
          <p:cNvSpPr>
            <a:spLocks noGrp="1"/>
          </p:cNvSpPr>
          <p:nvPr>
            <p:ph idx="1"/>
          </p:nvPr>
        </p:nvSpPr>
        <p:spPr>
          <a:xfrm>
            <a:off x="211015" y="1211580"/>
            <a:ext cx="8372419" cy="5028069"/>
          </a:xfrm>
        </p:spPr>
        <p:txBody>
          <a:bodyPr vert="horz" lIns="91440" tIns="45720" rIns="91440" bIns="45720" rtlCol="0" anchor="t">
            <a:noAutofit/>
          </a:bodyPr>
          <a:lstStyle/>
          <a:p>
            <a:r>
              <a:rPr lang="en-CA" dirty="0"/>
              <a:t>Required for sexual reproduction</a:t>
            </a:r>
          </a:p>
          <a:p>
            <a:r>
              <a:rPr lang="en-CA" dirty="0"/>
              <a:t>Created by process called </a:t>
            </a:r>
            <a:r>
              <a:rPr lang="en-CA" b="1" u="sng" dirty="0"/>
              <a:t>meiosis</a:t>
            </a:r>
          </a:p>
          <a:p>
            <a:r>
              <a:rPr lang="en-CA" dirty="0"/>
              <a:t>Contain only a </a:t>
            </a:r>
            <a:r>
              <a:rPr lang="en-CA" b="1" u="sng" dirty="0"/>
              <a:t>single </a:t>
            </a:r>
            <a:r>
              <a:rPr lang="en-CA" dirty="0"/>
              <a:t>set of chromosomes, </a:t>
            </a:r>
            <a:r>
              <a:rPr lang="en-CA" b="1" dirty="0"/>
              <a:t>(</a:t>
            </a:r>
            <a:r>
              <a:rPr lang="en-CA" b="1" u="sng" dirty="0"/>
              <a:t>haploid</a:t>
            </a:r>
            <a:r>
              <a:rPr lang="en-CA" b="1" dirty="0"/>
              <a:t> </a:t>
            </a:r>
            <a:r>
              <a:rPr lang="en-CA" dirty="0"/>
              <a:t>number, </a:t>
            </a:r>
            <a:r>
              <a:rPr lang="en-CA" b="1" u="sng" dirty="0"/>
              <a:t>n</a:t>
            </a:r>
            <a:r>
              <a:rPr lang="en-CA" dirty="0"/>
              <a:t>) </a:t>
            </a:r>
          </a:p>
          <a:p>
            <a:r>
              <a:rPr lang="en-CA" dirty="0"/>
              <a:t>male gametes = </a:t>
            </a:r>
            <a:r>
              <a:rPr lang="en-CA" b="1" u="sng" dirty="0"/>
              <a:t>sperm </a:t>
            </a:r>
            <a:endParaRPr lang="en-CA" dirty="0"/>
          </a:p>
          <a:p>
            <a:r>
              <a:rPr lang="en-CA" dirty="0"/>
              <a:t>female gametes = eggs or </a:t>
            </a:r>
            <a:r>
              <a:rPr lang="en-CA" b="1" u="sng" dirty="0"/>
              <a:t>ova </a:t>
            </a:r>
            <a:r>
              <a:rPr lang="en-CA" dirty="0"/>
              <a:t>(ovum)</a:t>
            </a:r>
          </a:p>
          <a:p>
            <a:endParaRPr lang="en-CA" dirty="0"/>
          </a:p>
          <a:p>
            <a:r>
              <a:rPr lang="en-CA" i="1" dirty="0"/>
              <a:t>n = 23 in humans</a:t>
            </a:r>
          </a:p>
        </p:txBody>
      </p:sp>
      <p:pic>
        <p:nvPicPr>
          <p:cNvPr id="4" name="Picture 2" descr="Image result for ssexual reproduction diploid to haplo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6028" y="-20632"/>
            <a:ext cx="4600516" cy="28676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ell division">
            <a:extLst>
              <a:ext uri="{FF2B5EF4-FFF2-40B4-BE49-F238E27FC236}">
                <a16:creationId xmlns:a16="http://schemas.microsoft.com/office/drawing/2014/main" id="{D2A449AD-A382-443A-A71B-5B95E8FB5D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903"/>
          <a:stretch/>
        </p:blipFill>
        <p:spPr bwMode="auto">
          <a:xfrm>
            <a:off x="9063237" y="3381376"/>
            <a:ext cx="2624001"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95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sp>
        <p:nvSpPr>
          <p:cNvPr id="3" name="Content Placeholder 2"/>
          <p:cNvSpPr>
            <a:spLocks noGrp="1"/>
          </p:cNvSpPr>
          <p:nvPr>
            <p:ph idx="1"/>
          </p:nvPr>
        </p:nvSpPr>
        <p:spPr>
          <a:xfrm>
            <a:off x="838200" y="365126"/>
            <a:ext cx="10778836" cy="6492874"/>
          </a:xfrm>
        </p:spPr>
        <p:txBody>
          <a:bodyPr>
            <a:normAutofit/>
          </a:bodyPr>
          <a:lstStyle/>
          <a:p>
            <a:r>
              <a:rPr lang="en-CA" i="1" dirty="0">
                <a:solidFill>
                  <a:schemeClr val="accent1"/>
                </a:solidFill>
              </a:rPr>
              <a:t>Each parent contributes </a:t>
            </a:r>
            <a:r>
              <a:rPr lang="en-CA" b="1" i="1" dirty="0">
                <a:solidFill>
                  <a:schemeClr val="accent1"/>
                </a:solidFill>
              </a:rPr>
              <a:t>one</a:t>
            </a:r>
            <a:r>
              <a:rPr lang="en-CA" i="1" dirty="0">
                <a:solidFill>
                  <a:schemeClr val="accent1"/>
                </a:solidFill>
              </a:rPr>
              <a:t> chromosome of each pair to its gametes.</a:t>
            </a:r>
          </a:p>
          <a:p>
            <a:r>
              <a:rPr lang="en-CA" i="1" dirty="0">
                <a:solidFill>
                  <a:schemeClr val="accent1"/>
                </a:solidFill>
              </a:rPr>
              <a:t>Because gametes will </a:t>
            </a:r>
            <a:r>
              <a:rPr lang="en-CA" b="1" i="1" dirty="0">
                <a:solidFill>
                  <a:schemeClr val="accent1"/>
                </a:solidFill>
              </a:rPr>
              <a:t>combine</a:t>
            </a:r>
            <a:r>
              <a:rPr lang="en-CA" i="1" dirty="0">
                <a:solidFill>
                  <a:schemeClr val="accent1"/>
                </a:solidFill>
              </a:rPr>
              <a:t> their chromosomes, each must contain only </a:t>
            </a:r>
            <a:r>
              <a:rPr lang="en-CA" b="1" i="1" dirty="0">
                <a:solidFill>
                  <a:schemeClr val="accent1"/>
                </a:solidFill>
              </a:rPr>
              <a:t>half the number</a:t>
            </a:r>
            <a:r>
              <a:rPr lang="en-CA" i="1" dirty="0">
                <a:solidFill>
                  <a:schemeClr val="accent1"/>
                </a:solidFill>
              </a:rPr>
              <a:t> of chromosomes.</a:t>
            </a:r>
          </a:p>
          <a:p>
            <a:r>
              <a:rPr lang="en-CA" i="1" dirty="0">
                <a:solidFill>
                  <a:schemeClr val="accent1"/>
                </a:solidFill>
              </a:rPr>
              <a:t>This ensures the correct number of chromosomes in each offspring and from one generation to the next. </a:t>
            </a:r>
          </a:p>
          <a:p>
            <a:endParaRPr lang="en-CA" dirty="0"/>
          </a:p>
          <a:p>
            <a:endParaRPr lang="en-CA" dirty="0"/>
          </a:p>
        </p:txBody>
      </p:sp>
      <p:pic>
        <p:nvPicPr>
          <p:cNvPr id="4" name="Picture 2" descr="Image result for ssexual reproduction diploid to haploi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321"/>
          <a:stretch/>
        </p:blipFill>
        <p:spPr bwMode="auto">
          <a:xfrm>
            <a:off x="2824927" y="4150827"/>
            <a:ext cx="5487800" cy="268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38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5AE2-9B60-73AD-15D0-E5AC5DE10129}"/>
              </a:ext>
            </a:extLst>
          </p:cNvPr>
          <p:cNvSpPr>
            <a:spLocks noGrp="1"/>
          </p:cNvSpPr>
          <p:nvPr>
            <p:ph type="ctrTitle"/>
          </p:nvPr>
        </p:nvSpPr>
        <p:spPr/>
        <p:txBody>
          <a:bodyPr/>
          <a:lstStyle/>
          <a:p>
            <a:r>
              <a:rPr lang="en-US" dirty="0"/>
              <a:t>FORMS OF SEXUAL REPODUCTION</a:t>
            </a:r>
          </a:p>
        </p:txBody>
      </p:sp>
      <p:sp>
        <p:nvSpPr>
          <p:cNvPr id="3" name="Subtitle 2">
            <a:extLst>
              <a:ext uri="{FF2B5EF4-FFF2-40B4-BE49-F238E27FC236}">
                <a16:creationId xmlns:a16="http://schemas.microsoft.com/office/drawing/2014/main" id="{C22C6715-D9AD-9CD9-484E-1C3B28CA158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0747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AB50-A3FE-47B8-A494-C17ED5B5560F}"/>
              </a:ext>
            </a:extLst>
          </p:cNvPr>
          <p:cNvSpPr>
            <a:spLocks noGrp="1"/>
          </p:cNvSpPr>
          <p:nvPr>
            <p:ph type="title"/>
          </p:nvPr>
        </p:nvSpPr>
        <p:spPr/>
        <p:txBody>
          <a:bodyPr/>
          <a:lstStyle/>
          <a:p>
            <a:r>
              <a:rPr lang="en-US" dirty="0"/>
              <a:t>Forms of Sexual Reproduction</a:t>
            </a:r>
          </a:p>
        </p:txBody>
      </p:sp>
      <p:sp>
        <p:nvSpPr>
          <p:cNvPr id="3" name="Content Placeholder 2">
            <a:extLst>
              <a:ext uri="{FF2B5EF4-FFF2-40B4-BE49-F238E27FC236}">
                <a16:creationId xmlns:a16="http://schemas.microsoft.com/office/drawing/2014/main" id="{401D1426-18DB-4247-9677-0D9E629A0E73}"/>
              </a:ext>
            </a:extLst>
          </p:cNvPr>
          <p:cNvSpPr>
            <a:spLocks noGrp="1"/>
          </p:cNvSpPr>
          <p:nvPr>
            <p:ph idx="1"/>
          </p:nvPr>
        </p:nvSpPr>
        <p:spPr>
          <a:xfrm>
            <a:off x="527685" y="1651430"/>
            <a:ext cx="11098427" cy="4351338"/>
          </a:xfrm>
        </p:spPr>
        <p:txBody>
          <a:bodyPr>
            <a:normAutofit/>
          </a:bodyPr>
          <a:lstStyle/>
          <a:p>
            <a:pPr marL="0" indent="0">
              <a:buNone/>
            </a:pPr>
            <a:r>
              <a:rPr lang="en-US" b="1" u="sng" dirty="0" err="1"/>
              <a:t>CONjUGATION</a:t>
            </a:r>
            <a:r>
              <a:rPr lang="en-US" dirty="0"/>
              <a:t> – some genetic material is </a:t>
            </a:r>
            <a:r>
              <a:rPr lang="en-US" b="1" u="sng" dirty="0"/>
              <a:t>transferred</a:t>
            </a:r>
            <a:r>
              <a:rPr lang="en-US" dirty="0"/>
              <a:t> from one unicellular organism to another</a:t>
            </a:r>
            <a:r>
              <a:rPr lang="en-CA" sz="3200" dirty="0"/>
              <a:t>. </a:t>
            </a:r>
          </a:p>
          <a:p>
            <a:pPr marL="0" indent="0">
              <a:buNone/>
            </a:pPr>
            <a:r>
              <a:rPr lang="en-CA" dirty="0" err="1"/>
              <a:t>Eg.</a:t>
            </a:r>
            <a:r>
              <a:rPr lang="en-CA" dirty="0"/>
              <a:t> some </a:t>
            </a:r>
            <a:r>
              <a:rPr lang="en-CA" b="1" u="sng" dirty="0"/>
              <a:t>bacteria</a:t>
            </a:r>
          </a:p>
          <a:p>
            <a:pPr marL="0" indent="0">
              <a:buNone/>
            </a:pPr>
            <a:r>
              <a:rPr lang="en-CA" dirty="0"/>
              <a:t>Temporary fusion of cells.</a:t>
            </a:r>
          </a:p>
          <a:p>
            <a:r>
              <a:rPr lang="en-US" sz="3200" dirty="0">
                <a:ea typeface="Times New Roman"/>
                <a:cs typeface="Times New Roman"/>
              </a:rPr>
              <a:t>May be a factor that helps some bacteria become resistant to antibiotics</a:t>
            </a:r>
            <a:endParaRPr lang="en-CA" sz="3200" dirty="0">
              <a:ea typeface="Times New Roman"/>
              <a:cs typeface="Times New Roman"/>
            </a:endParaRPr>
          </a:p>
          <a:p>
            <a:endParaRPr lang="en-US" dirty="0"/>
          </a:p>
        </p:txBody>
      </p:sp>
      <p:pic>
        <p:nvPicPr>
          <p:cNvPr id="4" name="Picture 3" descr="methods">
            <a:extLst>
              <a:ext uri="{FF2B5EF4-FFF2-40B4-BE49-F238E27FC236}">
                <a16:creationId xmlns:a16="http://schemas.microsoft.com/office/drawing/2014/main" id="{99AF39ED-BF57-42FF-810F-5B82A91CD32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610099"/>
            <a:ext cx="8578112"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58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9877"/>
            <a:ext cx="10515600" cy="4817086"/>
          </a:xfrm>
        </p:spPr>
        <p:txBody>
          <a:bodyPr vert="horz" lIns="91440" tIns="45720" rIns="91440" bIns="45720" rtlCol="0" anchor="t">
            <a:normAutofit/>
          </a:bodyPr>
          <a:lstStyle/>
          <a:p>
            <a:r>
              <a:rPr lang="en-CA" dirty="0"/>
              <a:t>SYNGAMY is when the </a:t>
            </a:r>
            <a:r>
              <a:rPr lang="en-CA" b="1" u="sng" dirty="0"/>
              <a:t>nuclei</a:t>
            </a:r>
            <a:r>
              <a:rPr lang="en-CA" dirty="0"/>
              <a:t> of the male and female gametes fuse together to produce a single cell called a </a:t>
            </a:r>
            <a:r>
              <a:rPr lang="en-CA" b="1" u="sng" dirty="0"/>
              <a:t>zygote </a:t>
            </a:r>
            <a:r>
              <a:rPr lang="en-CA" dirty="0"/>
              <a:t>during the </a:t>
            </a:r>
            <a:r>
              <a:rPr lang="en-CA" i="1" dirty="0">
                <a:solidFill>
                  <a:srgbClr val="FF0000"/>
                </a:solidFill>
              </a:rPr>
              <a:t>process</a:t>
            </a:r>
            <a:r>
              <a:rPr lang="en-CA" dirty="0"/>
              <a:t> of </a:t>
            </a:r>
            <a:r>
              <a:rPr lang="en-CA" b="1" u="sng" dirty="0"/>
              <a:t>fertilization.</a:t>
            </a:r>
            <a:endParaRPr lang="en-CA" dirty="0"/>
          </a:p>
        </p:txBody>
      </p:sp>
      <p:pic>
        <p:nvPicPr>
          <p:cNvPr id="5" name="Picture 2" descr="Image result"/>
          <p:cNvPicPr>
            <a:picLocks noChangeAspect="1" noChangeArrowheads="1"/>
          </p:cNvPicPr>
          <p:nvPr/>
        </p:nvPicPr>
        <p:blipFill rotWithShape="1">
          <a:blip r:embed="rId3">
            <a:extLst>
              <a:ext uri="{28A0092B-C50C-407E-A947-70E740481C1C}">
                <a14:useLocalDpi xmlns:a14="http://schemas.microsoft.com/office/drawing/2010/main" val="0"/>
              </a:ext>
            </a:extLst>
          </a:blip>
          <a:srcRect t="31983" b="16629"/>
          <a:stretch/>
        </p:blipFill>
        <p:spPr bwMode="auto">
          <a:xfrm>
            <a:off x="1659826" y="3069737"/>
            <a:ext cx="8872347" cy="342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456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1386</Words>
  <Application>Microsoft Office PowerPoint</Application>
  <PresentationFormat>Widescreen</PresentationFormat>
  <Paragraphs>170</Paragraphs>
  <Slides>34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Symbol</vt:lpstr>
      <vt:lpstr>Times New Roman</vt:lpstr>
      <vt:lpstr>Office Theme</vt:lpstr>
      <vt:lpstr>Sexual Reproduction</vt:lpstr>
      <vt:lpstr>Sexual Reproduction Fast Facts</vt:lpstr>
      <vt:lpstr>Chromosome Conundrum</vt:lpstr>
      <vt:lpstr>Somatic Cells: Body Cells </vt:lpstr>
      <vt:lpstr>Gametes: Sex Cells</vt:lpstr>
      <vt:lpstr> </vt:lpstr>
      <vt:lpstr>FORMS OF SEXUAL REPODUCTION</vt:lpstr>
      <vt:lpstr>Forms of Sexual Reproduction</vt:lpstr>
      <vt:lpstr>PowerPoint Presentation</vt:lpstr>
      <vt:lpstr>Hermaphrodites</vt:lpstr>
      <vt:lpstr>Is Autogamy (self-fertilization) the same as Asexual reproduction?</vt:lpstr>
      <vt:lpstr>Is Autogamy (self-fertilization) the same as Asexual reproduction?</vt:lpstr>
      <vt:lpstr>External Fertilization</vt:lpstr>
      <vt:lpstr>Advantages of External Fertilization</vt:lpstr>
      <vt:lpstr>Disadvantages of External Fertilization</vt:lpstr>
      <vt:lpstr>Internal Fertilization</vt:lpstr>
      <vt:lpstr>Advantages of Internal Fertilization</vt:lpstr>
      <vt:lpstr>Disadvantages of Internal Fertilization</vt:lpstr>
      <vt:lpstr>Bower Bird</vt:lpstr>
      <vt:lpstr>Puffer Fish</vt:lpstr>
      <vt:lpstr>Advantages and Disadvantages</vt:lpstr>
      <vt:lpstr>Advantages of Sexual Reproduction</vt:lpstr>
      <vt:lpstr>Why is Genetic Diversity Important?</vt:lpstr>
      <vt:lpstr>Advantages and Disadvantages</vt:lpstr>
      <vt:lpstr>Risky Behaviour</vt:lpstr>
      <vt:lpstr>Risky Behaviour</vt:lpstr>
      <vt:lpstr>Advantages and Disadvantages</vt:lpstr>
      <vt:lpstr>Advantages and Disadvantages</vt:lpstr>
      <vt:lpstr>Advantages and Disadvantages</vt:lpstr>
      <vt:lpstr>PowerPoint Presentation</vt:lpstr>
      <vt:lpstr>Practice</vt:lpstr>
      <vt:lpstr>Practice </vt:lpstr>
      <vt:lpstr>Allogamy – Cross Fertilization</vt:lpstr>
      <vt:lpstr>Weirdness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Reproduction</dc:title>
  <dc:creator>Tammy Wilson</dc:creator>
  <cp:lastModifiedBy>Tammy Wilson</cp:lastModifiedBy>
  <cp:revision>16</cp:revision>
  <dcterms:created xsi:type="dcterms:W3CDTF">2022-05-09T17:39:35Z</dcterms:created>
  <dcterms:modified xsi:type="dcterms:W3CDTF">2023-05-03T23:21:31Z</dcterms:modified>
</cp:coreProperties>
</file>