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57" r:id="rId2"/>
    <p:sldId id="258" r:id="rId3"/>
    <p:sldId id="259" r:id="rId4"/>
    <p:sldId id="260" r:id="rId5"/>
    <p:sldId id="261" r:id="rId6"/>
    <p:sldId id="275" r:id="rId7"/>
    <p:sldId id="262" r:id="rId8"/>
    <p:sldId id="276" r:id="rId9"/>
    <p:sldId id="263" r:id="rId10"/>
    <p:sldId id="264" r:id="rId11"/>
    <p:sldId id="265" r:id="rId12"/>
    <p:sldId id="266" r:id="rId13"/>
    <p:sldId id="277" r:id="rId14"/>
    <p:sldId id="278" r:id="rId15"/>
    <p:sldId id="267" r:id="rId16"/>
    <p:sldId id="279" r:id="rId17"/>
    <p:sldId id="268" r:id="rId18"/>
    <p:sldId id="269" r:id="rId19"/>
    <p:sldId id="270" r:id="rId20"/>
    <p:sldId id="280" r:id="rId21"/>
    <p:sldId id="281" r:id="rId22"/>
    <p:sldId id="282" r:id="rId23"/>
    <p:sldId id="283" r:id="rId24"/>
    <p:sldId id="271" r:id="rId25"/>
    <p:sldId id="284" r:id="rId26"/>
    <p:sldId id="285"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2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C2D779-7513-4FDA-9861-D029CC9FE06C}" type="datetimeFigureOut">
              <a:rPr lang="en-US" smtClean="0"/>
              <a:t>1/17/2017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0A0ECA0-66B8-401F-9D4B-664BF069BABB}" type="slidenum">
              <a:rPr lang="en-US" smtClean="0"/>
              <a:t>‹#›</a:t>
            </a:fld>
            <a:endParaRPr lang="en-US"/>
          </a:p>
        </p:txBody>
      </p:sp>
    </p:spTree>
    <p:extLst>
      <p:ext uri="{BB962C8B-B14F-4D97-AF65-F5344CB8AC3E}">
        <p14:creationId xmlns:p14="http://schemas.microsoft.com/office/powerpoint/2010/main" val="350476746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6-10-31T17:53:16.9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18168 1852 0,'0'18'16,"0"-1"-16,-18-17 15,18 18-15,-17 17 16,17 1-16,-35 34 16,17 18-16,-17 53 15,-1 1-15,1-1 16,0-18-16,-53 71 15,35-53-15,17-70 16,19 17-16,-19-17 16,19-19-16,-1-34 15,18 0-15,0-1 16,0-34 31,0-71-32,0 17-15,0-35 16,18-17-16,17-124 15,18 106-15,0-36 16,-18 19-16,18-54 16,-35 124-16,-1 17 15,1 36-15,-18-18 16,18 53 15,17 35 0,-17 36-31,-1-18 16,36 35-16,0 106 15,-18-71-15,36-17 0,-36 18 16,36 87-16,-18-105 16,-36-35-1,19 17-15,-1-18 16,-35-17-16,17-35 0,-17 0 15,0-1-15,18-17 16,-18 0-16,0 18 16,0-18 15,-18 0-16,-17-18 1,-71-35-16,18-17 16,-35-1-16,-54-35 15,-158-52-15,124 52 16,16 0-16,-51 18 15,-213-36-15,265 71 16,53 36-16,17 17 16,1 0-16,88 0 15,17 0-15,18 0 47,0 0-31,18 0-16,17 17 15,88 19-15,1 17 16,52 0-16,36-18 15,246 71-15,-193-89 16,0-17-16,-18 0 16,194 0-16,-247-35 15,-18 0-15,-88-1 16,0-16-16,-52 34 15,-19 0-15,1 1 16,-18-19-16,18 1 16,-18 35-16,0-18 15,0 18-15,0-17 16,0 17 62,-18 35-63,0 0-15,-17 18 16,-18 53-16,18-35 16,0-18-16,-1 35 15,-52 35-15,53-35 16,-18 1-16,0-36 15,-18 35-15,36-35 16,0-36-16,0 36 16,-1-35-16,1 17 15,17-35-15,1 18 16,-1-18-16,0 17 15,18-17-15,-17 18 16,17-18-16,0 0 16,-18 0 62,1 0-63,17-18-15,-18 18 16,18-17-16,0-19 15,-18 19-15,1-18 16,17 35-16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A094B36-3F90-4A48-AFD2-0D12A2ABFD7D}" type="datetimeFigureOut">
              <a:rPr lang="en-CA" smtClean="0"/>
              <a:t>17/01/2017</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D79ED5-0140-4E92-B54B-811839B34AE6}" type="slidenum">
              <a:rPr lang="en-CA" smtClean="0"/>
              <a:t>‹#›</a:t>
            </a:fld>
            <a:endParaRPr lang="en-CA"/>
          </a:p>
        </p:txBody>
      </p:sp>
    </p:spTree>
    <p:extLst>
      <p:ext uri="{BB962C8B-B14F-4D97-AF65-F5344CB8AC3E}">
        <p14:creationId xmlns:p14="http://schemas.microsoft.com/office/powerpoint/2010/main" val="79018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latin typeface="Arial" panose="020B0604020202020204" pitchFamily="34" charset="0"/>
                <a:ea typeface="ＭＳ Ｐゴシック" pitchFamily="34" charset="-128"/>
              </a:rPr>
              <a:t>metabolism the sum of all the chemical reactions that occur in a cell </a:t>
            </a:r>
          </a:p>
          <a:p>
            <a:r>
              <a:rPr lang="en-CA" altLang="en-US" smtClean="0">
                <a:latin typeface="Arial" panose="020B0604020202020204" pitchFamily="34" charset="0"/>
                <a:ea typeface="ＭＳ Ｐゴシック" pitchFamily="34" charset="-128"/>
              </a:rPr>
              <a:t>catabolism: the breaking down of molecules </a:t>
            </a:r>
          </a:p>
          <a:p>
            <a:r>
              <a:rPr lang="en-CA" altLang="en-US" smtClean="0">
                <a:latin typeface="Arial" panose="020B0604020202020204" pitchFamily="34" charset="0"/>
                <a:ea typeface="ＭＳ Ｐゴシック" pitchFamily="34" charset="-128"/>
              </a:rPr>
              <a:t>anabolism: the building up (synthesis) of molecules </a:t>
            </a:r>
          </a:p>
          <a:p>
            <a:r>
              <a:rPr lang="en-CA" altLang="en-US" smtClean="0">
                <a:latin typeface="Arial" panose="020B0604020202020204" pitchFamily="34" charset="0"/>
                <a:ea typeface="ＭＳ Ｐゴシック" pitchFamily="34" charset="-128"/>
              </a:rPr>
              <a:t>reactants: in a chemical reaction, the substances that participate in a reaction </a:t>
            </a:r>
          </a:p>
          <a:p>
            <a:r>
              <a:rPr lang="en-CA" altLang="en-US" smtClean="0">
                <a:latin typeface="Arial" panose="020B0604020202020204" pitchFamily="34" charset="0"/>
                <a:ea typeface="ＭＳ Ｐゴシック" pitchFamily="34" charset="-128"/>
              </a:rPr>
              <a:t>products: in a chemical reaction, the substances that form as a result of a reaction </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34" charset="-128"/>
              </a:defRPr>
            </a:lvl1pPr>
            <a:lvl2pPr marL="757066" indent="-291179">
              <a:defRPr sz="2400">
                <a:solidFill>
                  <a:schemeClr val="tx1"/>
                </a:solidFill>
                <a:latin typeface="Arial" panose="020B0604020202020204" pitchFamily="34" charset="0"/>
                <a:ea typeface="ＭＳ Ｐゴシック" pitchFamily="34" charset="-128"/>
              </a:defRPr>
            </a:lvl2pPr>
            <a:lvl3pPr marL="1164717" indent="-232943">
              <a:defRPr sz="2400">
                <a:solidFill>
                  <a:schemeClr val="tx1"/>
                </a:solidFill>
                <a:latin typeface="Arial" panose="020B0604020202020204" pitchFamily="34" charset="0"/>
                <a:ea typeface="ＭＳ Ｐゴシック" pitchFamily="34" charset="-128"/>
              </a:defRPr>
            </a:lvl3pPr>
            <a:lvl4pPr marL="1630604" indent="-232943">
              <a:defRPr sz="2400">
                <a:solidFill>
                  <a:schemeClr val="tx1"/>
                </a:solidFill>
                <a:latin typeface="Arial" panose="020B0604020202020204" pitchFamily="34" charset="0"/>
                <a:ea typeface="ＭＳ Ｐゴシック" pitchFamily="34" charset="-128"/>
              </a:defRPr>
            </a:lvl4pPr>
            <a:lvl5pPr marL="2096491" indent="-232943">
              <a:defRPr sz="2400">
                <a:solidFill>
                  <a:schemeClr val="tx1"/>
                </a:solidFill>
                <a:latin typeface="Arial" panose="020B0604020202020204"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defTabSz="931774" eaLnBrk="0" fontAlgn="base" hangingPunct="0">
              <a:spcBef>
                <a:spcPct val="0"/>
              </a:spcBef>
              <a:spcAft>
                <a:spcPct val="0"/>
              </a:spcAft>
              <a:defRPr/>
            </a:pPr>
            <a:fld id="{06868ADE-BD70-44C9-829F-3DFB21D1F423}" type="slidenum">
              <a:rPr lang="en-US" altLang="en-US" sz="1200">
                <a:solidFill>
                  <a:srgbClr val="000000"/>
                </a:solidFill>
              </a:rPr>
              <a:pPr defTabSz="931774" eaLnBrk="0" fontAlgn="base" hangingPunct="0">
                <a:spcBef>
                  <a:spcPct val="0"/>
                </a:spcBef>
                <a:spcAft>
                  <a:spcPct val="0"/>
                </a:spcAft>
                <a:defRPr/>
              </a:pPr>
              <a:t>1</a:t>
            </a:fld>
            <a:endParaRPr lang="en-US" altLang="en-US" sz="1200">
              <a:solidFill>
                <a:srgbClr val="000000"/>
              </a:solidFill>
            </a:endParaRPr>
          </a:p>
        </p:txBody>
      </p:sp>
    </p:spTree>
    <p:extLst>
      <p:ext uri="{BB962C8B-B14F-4D97-AF65-F5344CB8AC3E}">
        <p14:creationId xmlns:p14="http://schemas.microsoft.com/office/powerpoint/2010/main" val="3249637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CA" altLang="en-US"/>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57066" indent="-291179">
              <a:defRPr sz="2400">
                <a:solidFill>
                  <a:schemeClr val="tx1"/>
                </a:solidFill>
                <a:latin typeface="Arial" charset="0"/>
                <a:ea typeface="ＭＳ Ｐゴシック" charset="-128"/>
              </a:defRPr>
            </a:lvl2pPr>
            <a:lvl3pPr marL="1164717" indent="-232943">
              <a:defRPr sz="2400">
                <a:solidFill>
                  <a:schemeClr val="tx1"/>
                </a:solidFill>
                <a:latin typeface="Arial" charset="0"/>
                <a:ea typeface="ＭＳ Ｐゴシック" charset="-128"/>
              </a:defRPr>
            </a:lvl3pPr>
            <a:lvl4pPr marL="1630604" indent="-232943">
              <a:defRPr sz="2400">
                <a:solidFill>
                  <a:schemeClr val="tx1"/>
                </a:solidFill>
                <a:latin typeface="Arial" charset="0"/>
                <a:ea typeface="ＭＳ Ｐゴシック" charset="-128"/>
              </a:defRPr>
            </a:lvl4pPr>
            <a:lvl5pPr marL="2096491" indent="-232943">
              <a:defRPr sz="2400">
                <a:solidFill>
                  <a:schemeClr val="tx1"/>
                </a:solidFill>
                <a:latin typeface="Arial" charset="0"/>
                <a:ea typeface="ＭＳ Ｐゴシック" charset="-128"/>
              </a:defRPr>
            </a:lvl5pPr>
            <a:lvl6pPr marL="2562377" indent="-232943" eaLnBrk="0" fontAlgn="base" hangingPunct="0">
              <a:spcBef>
                <a:spcPct val="0"/>
              </a:spcBef>
              <a:spcAft>
                <a:spcPct val="0"/>
              </a:spcAft>
              <a:defRPr sz="2400">
                <a:solidFill>
                  <a:schemeClr val="tx1"/>
                </a:solidFill>
                <a:latin typeface="Arial" charset="0"/>
                <a:ea typeface="ＭＳ Ｐゴシック" charset="-128"/>
              </a:defRPr>
            </a:lvl6pPr>
            <a:lvl7pPr marL="3028264" indent="-232943" eaLnBrk="0" fontAlgn="base" hangingPunct="0">
              <a:spcBef>
                <a:spcPct val="0"/>
              </a:spcBef>
              <a:spcAft>
                <a:spcPct val="0"/>
              </a:spcAft>
              <a:defRPr sz="2400">
                <a:solidFill>
                  <a:schemeClr val="tx1"/>
                </a:solidFill>
                <a:latin typeface="Arial" charset="0"/>
                <a:ea typeface="ＭＳ Ｐゴシック" charset="-128"/>
              </a:defRPr>
            </a:lvl7pPr>
            <a:lvl8pPr marL="3494151" indent="-232943" eaLnBrk="0" fontAlgn="base" hangingPunct="0">
              <a:spcBef>
                <a:spcPct val="0"/>
              </a:spcBef>
              <a:spcAft>
                <a:spcPct val="0"/>
              </a:spcAft>
              <a:defRPr sz="2400">
                <a:solidFill>
                  <a:schemeClr val="tx1"/>
                </a:solidFill>
                <a:latin typeface="Arial" charset="0"/>
                <a:ea typeface="ＭＳ Ｐゴシック" charset="-128"/>
              </a:defRPr>
            </a:lvl8pPr>
            <a:lvl9pPr marL="3960038" indent="-232943" eaLnBrk="0" fontAlgn="base" hangingPunct="0">
              <a:spcBef>
                <a:spcPct val="0"/>
              </a:spcBef>
              <a:spcAft>
                <a:spcPct val="0"/>
              </a:spcAft>
              <a:defRPr sz="2400">
                <a:solidFill>
                  <a:schemeClr val="tx1"/>
                </a:solidFill>
                <a:latin typeface="Arial" charset="0"/>
                <a:ea typeface="ＭＳ Ｐゴシック" charset="-128"/>
              </a:defRPr>
            </a:lvl9pPr>
          </a:lstStyle>
          <a:p>
            <a:fld id="{E742A9F2-167D-8C44-9947-C431581E2454}" type="slidenum">
              <a:rPr lang="en-US" altLang="en-US" sz="1200"/>
              <a:pPr/>
              <a:t>18</a:t>
            </a:fld>
            <a:endParaRPr lang="en-US" altLang="en-US" sz="1200"/>
          </a:p>
        </p:txBody>
      </p:sp>
    </p:spTree>
    <p:extLst>
      <p:ext uri="{BB962C8B-B14F-4D97-AF65-F5344CB8AC3E}">
        <p14:creationId xmlns:p14="http://schemas.microsoft.com/office/powerpoint/2010/main" val="3254428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Caption text</a:t>
            </a:r>
          </a:p>
          <a:p>
            <a:r>
              <a:rPr lang="en-US" altLang="en-US" b="1"/>
              <a:t>Figure 5.7  Feedback inhibition.</a:t>
            </a:r>
            <a:r>
              <a:rPr lang="en-US" altLang="en-US"/>
              <a:t> </a:t>
            </a:r>
            <a:r>
              <a:rPr lang="en-US" altLang="en-US" b="1"/>
              <a:t>a. </a:t>
            </a:r>
            <a:r>
              <a:rPr lang="en-US" altLang="en-US"/>
              <a:t>In an active pathway, the first reactant (A) is able to bind to the active site of enzyme E1. </a:t>
            </a:r>
            <a:r>
              <a:rPr lang="en-US" altLang="en-US" b="1"/>
              <a:t>b. </a:t>
            </a:r>
            <a:r>
              <a:rPr lang="en-US" altLang="en-US"/>
              <a:t>Feedback inhibition occurs when the end product (F) of the metabolic pathway binds to the first enzyme of the pathway—at a site other than the active site. This binding causes the active site to change its shape. Now reactant A is unable to bind to the enzyme’s active site, and the whole pathway shuts down.</a:t>
            </a:r>
            <a:endParaRPr lang="en-CA" altLang="en-US"/>
          </a:p>
          <a:p>
            <a:endParaRPr lang="en-CA" altLang="en-US"/>
          </a:p>
          <a:p>
            <a:r>
              <a:rPr lang="en-CA" altLang="en-US"/>
              <a:t>enzyme inhibition: occurs when the substrate is unable to bind to the active site of an enzyme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57066" indent="-291179">
              <a:defRPr sz="2400">
                <a:solidFill>
                  <a:schemeClr val="tx1"/>
                </a:solidFill>
                <a:latin typeface="Arial" charset="0"/>
                <a:ea typeface="ＭＳ Ｐゴシック" charset="-128"/>
              </a:defRPr>
            </a:lvl2pPr>
            <a:lvl3pPr marL="1164717" indent="-232943">
              <a:defRPr sz="2400">
                <a:solidFill>
                  <a:schemeClr val="tx1"/>
                </a:solidFill>
                <a:latin typeface="Arial" charset="0"/>
                <a:ea typeface="ＭＳ Ｐゴシック" charset="-128"/>
              </a:defRPr>
            </a:lvl3pPr>
            <a:lvl4pPr marL="1630604" indent="-232943">
              <a:defRPr sz="2400">
                <a:solidFill>
                  <a:schemeClr val="tx1"/>
                </a:solidFill>
                <a:latin typeface="Arial" charset="0"/>
                <a:ea typeface="ＭＳ Ｐゴシック" charset="-128"/>
              </a:defRPr>
            </a:lvl4pPr>
            <a:lvl5pPr marL="2096491" indent="-232943">
              <a:defRPr sz="2400">
                <a:solidFill>
                  <a:schemeClr val="tx1"/>
                </a:solidFill>
                <a:latin typeface="Arial" charset="0"/>
                <a:ea typeface="ＭＳ Ｐゴシック" charset="-128"/>
              </a:defRPr>
            </a:lvl5pPr>
            <a:lvl6pPr marL="2562377" indent="-232943" eaLnBrk="0" fontAlgn="base" hangingPunct="0">
              <a:spcBef>
                <a:spcPct val="0"/>
              </a:spcBef>
              <a:spcAft>
                <a:spcPct val="0"/>
              </a:spcAft>
              <a:defRPr sz="2400">
                <a:solidFill>
                  <a:schemeClr val="tx1"/>
                </a:solidFill>
                <a:latin typeface="Arial" charset="0"/>
                <a:ea typeface="ＭＳ Ｐゴシック" charset="-128"/>
              </a:defRPr>
            </a:lvl6pPr>
            <a:lvl7pPr marL="3028264" indent="-232943" eaLnBrk="0" fontAlgn="base" hangingPunct="0">
              <a:spcBef>
                <a:spcPct val="0"/>
              </a:spcBef>
              <a:spcAft>
                <a:spcPct val="0"/>
              </a:spcAft>
              <a:defRPr sz="2400">
                <a:solidFill>
                  <a:schemeClr val="tx1"/>
                </a:solidFill>
                <a:latin typeface="Arial" charset="0"/>
                <a:ea typeface="ＭＳ Ｐゴシック" charset="-128"/>
              </a:defRPr>
            </a:lvl7pPr>
            <a:lvl8pPr marL="3494151" indent="-232943" eaLnBrk="0" fontAlgn="base" hangingPunct="0">
              <a:spcBef>
                <a:spcPct val="0"/>
              </a:spcBef>
              <a:spcAft>
                <a:spcPct val="0"/>
              </a:spcAft>
              <a:defRPr sz="2400">
                <a:solidFill>
                  <a:schemeClr val="tx1"/>
                </a:solidFill>
                <a:latin typeface="Arial" charset="0"/>
                <a:ea typeface="ＭＳ Ｐゴシック" charset="-128"/>
              </a:defRPr>
            </a:lvl8pPr>
            <a:lvl9pPr marL="3960038" indent="-232943" eaLnBrk="0" fontAlgn="base" hangingPunct="0">
              <a:spcBef>
                <a:spcPct val="0"/>
              </a:spcBef>
              <a:spcAft>
                <a:spcPct val="0"/>
              </a:spcAft>
              <a:defRPr sz="2400">
                <a:solidFill>
                  <a:schemeClr val="tx1"/>
                </a:solidFill>
                <a:latin typeface="Arial" charset="0"/>
                <a:ea typeface="ＭＳ Ｐゴシック" charset="-128"/>
              </a:defRPr>
            </a:lvl9pPr>
          </a:lstStyle>
          <a:p>
            <a:fld id="{C578AF90-B360-6B44-A4E6-FD95AF02EE99}" type="slidenum">
              <a:rPr lang="en-US" altLang="en-US" sz="1200"/>
              <a:pPr/>
              <a:t>19</a:t>
            </a:fld>
            <a:endParaRPr lang="en-US" altLang="en-US" sz="1200"/>
          </a:p>
        </p:txBody>
      </p:sp>
    </p:spTree>
    <p:extLst>
      <p:ext uri="{BB962C8B-B14F-4D97-AF65-F5344CB8AC3E}">
        <p14:creationId xmlns:p14="http://schemas.microsoft.com/office/powerpoint/2010/main" val="2227846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cofactors: inorganic ion helpers required by enzymes to function properly </a:t>
            </a:r>
          </a:p>
          <a:p>
            <a:r>
              <a:rPr lang="en-CA" altLang="en-US"/>
              <a:t>coenzymes: organic, nonprotein molecule helpers required by enzymes to function properly </a:t>
            </a:r>
          </a:p>
          <a:p>
            <a:r>
              <a:rPr lang="en-CA" altLang="en-US"/>
              <a:t>vitamins: relatively small organic molecules that are required in trace amounts in diets for synthesis of coenzymes that affect health and fitness</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57066" indent="-291179">
              <a:defRPr sz="2400">
                <a:solidFill>
                  <a:schemeClr val="tx1"/>
                </a:solidFill>
                <a:latin typeface="Arial" charset="0"/>
                <a:ea typeface="ＭＳ Ｐゴシック" charset="-128"/>
              </a:defRPr>
            </a:lvl2pPr>
            <a:lvl3pPr marL="1164717" indent="-232943">
              <a:defRPr sz="2400">
                <a:solidFill>
                  <a:schemeClr val="tx1"/>
                </a:solidFill>
                <a:latin typeface="Arial" charset="0"/>
                <a:ea typeface="ＭＳ Ｐゴシック" charset="-128"/>
              </a:defRPr>
            </a:lvl3pPr>
            <a:lvl4pPr marL="1630604" indent="-232943">
              <a:defRPr sz="2400">
                <a:solidFill>
                  <a:schemeClr val="tx1"/>
                </a:solidFill>
                <a:latin typeface="Arial" charset="0"/>
                <a:ea typeface="ＭＳ Ｐゴシック" charset="-128"/>
              </a:defRPr>
            </a:lvl4pPr>
            <a:lvl5pPr marL="2096491" indent="-232943">
              <a:defRPr sz="2400">
                <a:solidFill>
                  <a:schemeClr val="tx1"/>
                </a:solidFill>
                <a:latin typeface="Arial" charset="0"/>
                <a:ea typeface="ＭＳ Ｐゴシック" charset="-128"/>
              </a:defRPr>
            </a:lvl5pPr>
            <a:lvl6pPr marL="2562377" indent="-232943" eaLnBrk="0" fontAlgn="base" hangingPunct="0">
              <a:spcBef>
                <a:spcPct val="0"/>
              </a:spcBef>
              <a:spcAft>
                <a:spcPct val="0"/>
              </a:spcAft>
              <a:defRPr sz="2400">
                <a:solidFill>
                  <a:schemeClr val="tx1"/>
                </a:solidFill>
                <a:latin typeface="Arial" charset="0"/>
                <a:ea typeface="ＭＳ Ｐゴシック" charset="-128"/>
              </a:defRPr>
            </a:lvl6pPr>
            <a:lvl7pPr marL="3028264" indent="-232943" eaLnBrk="0" fontAlgn="base" hangingPunct="0">
              <a:spcBef>
                <a:spcPct val="0"/>
              </a:spcBef>
              <a:spcAft>
                <a:spcPct val="0"/>
              </a:spcAft>
              <a:defRPr sz="2400">
                <a:solidFill>
                  <a:schemeClr val="tx1"/>
                </a:solidFill>
                <a:latin typeface="Arial" charset="0"/>
                <a:ea typeface="ＭＳ Ｐゴシック" charset="-128"/>
              </a:defRPr>
            </a:lvl7pPr>
            <a:lvl8pPr marL="3494151" indent="-232943" eaLnBrk="0" fontAlgn="base" hangingPunct="0">
              <a:spcBef>
                <a:spcPct val="0"/>
              </a:spcBef>
              <a:spcAft>
                <a:spcPct val="0"/>
              </a:spcAft>
              <a:defRPr sz="2400">
                <a:solidFill>
                  <a:schemeClr val="tx1"/>
                </a:solidFill>
                <a:latin typeface="Arial" charset="0"/>
                <a:ea typeface="ＭＳ Ｐゴシック" charset="-128"/>
              </a:defRPr>
            </a:lvl8pPr>
            <a:lvl9pPr marL="3960038" indent="-232943" eaLnBrk="0" fontAlgn="base" hangingPunct="0">
              <a:spcBef>
                <a:spcPct val="0"/>
              </a:spcBef>
              <a:spcAft>
                <a:spcPct val="0"/>
              </a:spcAft>
              <a:defRPr sz="2400">
                <a:solidFill>
                  <a:schemeClr val="tx1"/>
                </a:solidFill>
                <a:latin typeface="Arial" charset="0"/>
                <a:ea typeface="ＭＳ Ｐゴシック" charset="-128"/>
              </a:defRPr>
            </a:lvl9pPr>
          </a:lstStyle>
          <a:p>
            <a:fld id="{21BAEF5B-57AA-9D44-8470-210DC6C059C1}" type="slidenum">
              <a:rPr lang="en-US" altLang="en-US" sz="1200"/>
              <a:pPr/>
              <a:t>24</a:t>
            </a:fld>
            <a:endParaRPr lang="en-US" altLang="en-US" sz="1200"/>
          </a:p>
        </p:txBody>
      </p:sp>
    </p:spTree>
    <p:extLst>
      <p:ext uri="{BB962C8B-B14F-4D97-AF65-F5344CB8AC3E}">
        <p14:creationId xmlns:p14="http://schemas.microsoft.com/office/powerpoint/2010/main" val="402383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latin typeface="Arial" panose="020B0604020202020204" pitchFamily="34" charset="0"/>
                <a:ea typeface="ＭＳ Ｐゴシック" pitchFamily="34" charset="-128"/>
              </a:rPr>
              <a:t>free energy: the amount of energy available after a chemical reaction has occured</a:t>
            </a:r>
          </a:p>
          <a:p>
            <a:r>
              <a:rPr lang="en-CA" altLang="en-US" smtClean="0">
                <a:latin typeface="Arial" panose="020B0604020202020204" pitchFamily="34" charset="0"/>
                <a:ea typeface="ＭＳ Ｐゴシック" pitchFamily="34" charset="-128"/>
              </a:rPr>
              <a:t>exergonic reactions: reactions that are spontaneous and release energy </a:t>
            </a:r>
          </a:p>
          <a:p>
            <a:r>
              <a:rPr lang="en-CA" altLang="en-US" smtClean="0">
                <a:latin typeface="Arial" panose="020B0604020202020204" pitchFamily="34" charset="0"/>
                <a:ea typeface="ＭＳ Ｐゴシック" pitchFamily="34" charset="-128"/>
              </a:rPr>
              <a:t>endergonic reactions: reactions that require an input of energy to occur </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34" charset="-128"/>
              </a:defRPr>
            </a:lvl1pPr>
            <a:lvl2pPr marL="757066" indent="-291179">
              <a:defRPr sz="2400">
                <a:solidFill>
                  <a:schemeClr val="tx1"/>
                </a:solidFill>
                <a:latin typeface="Arial" panose="020B0604020202020204" pitchFamily="34" charset="0"/>
                <a:ea typeface="ＭＳ Ｐゴシック" pitchFamily="34" charset="-128"/>
              </a:defRPr>
            </a:lvl2pPr>
            <a:lvl3pPr marL="1164717" indent="-232943">
              <a:defRPr sz="2400">
                <a:solidFill>
                  <a:schemeClr val="tx1"/>
                </a:solidFill>
                <a:latin typeface="Arial" panose="020B0604020202020204" pitchFamily="34" charset="0"/>
                <a:ea typeface="ＭＳ Ｐゴシック" pitchFamily="34" charset="-128"/>
              </a:defRPr>
            </a:lvl3pPr>
            <a:lvl4pPr marL="1630604" indent="-232943">
              <a:defRPr sz="2400">
                <a:solidFill>
                  <a:schemeClr val="tx1"/>
                </a:solidFill>
                <a:latin typeface="Arial" panose="020B0604020202020204" pitchFamily="34" charset="0"/>
                <a:ea typeface="ＭＳ Ｐゴシック" pitchFamily="34" charset="-128"/>
              </a:defRPr>
            </a:lvl4pPr>
            <a:lvl5pPr marL="2096491" indent="-232943">
              <a:defRPr sz="2400">
                <a:solidFill>
                  <a:schemeClr val="tx1"/>
                </a:solidFill>
                <a:latin typeface="Arial" panose="020B0604020202020204"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defTabSz="931774" eaLnBrk="0" fontAlgn="base" hangingPunct="0">
              <a:spcBef>
                <a:spcPct val="0"/>
              </a:spcBef>
              <a:spcAft>
                <a:spcPct val="0"/>
              </a:spcAft>
              <a:defRPr/>
            </a:pPr>
            <a:fld id="{7D3ECC11-FBBB-4A02-8378-082CA6BA042B}" type="slidenum">
              <a:rPr lang="en-US" altLang="en-US" sz="1200">
                <a:solidFill>
                  <a:srgbClr val="000000"/>
                </a:solidFill>
              </a:rPr>
              <a:pPr defTabSz="931774" eaLnBrk="0" fontAlgn="base" hangingPunct="0">
                <a:spcBef>
                  <a:spcPct val="0"/>
                </a:spcBef>
                <a:spcAft>
                  <a:spcPct val="0"/>
                </a:spcAft>
                <a:defRPr/>
              </a:pPr>
              <a:t>2</a:t>
            </a:fld>
            <a:endParaRPr lang="en-US" altLang="en-US" sz="1200">
              <a:solidFill>
                <a:srgbClr val="000000"/>
              </a:solidFill>
            </a:endParaRPr>
          </a:p>
        </p:txBody>
      </p:sp>
    </p:spTree>
    <p:extLst>
      <p:ext uri="{BB962C8B-B14F-4D97-AF65-F5344CB8AC3E}">
        <p14:creationId xmlns:p14="http://schemas.microsoft.com/office/powerpoint/2010/main" val="320694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latin typeface="Arial" panose="020B0604020202020204" pitchFamily="34" charset="0"/>
                <a:ea typeface="ＭＳ Ｐゴシック" pitchFamily="34" charset="-128"/>
              </a:rPr>
              <a:t>Caption text</a:t>
            </a:r>
          </a:p>
          <a:p>
            <a:r>
              <a:rPr lang="en-US" altLang="en-US" b="1" smtClean="0">
                <a:latin typeface="Arial" panose="020B0604020202020204" pitchFamily="34" charset="0"/>
                <a:ea typeface="ＭＳ Ｐゴシック" pitchFamily="34" charset="-128"/>
              </a:rPr>
              <a:t>Figure 5.1 The ATP cycle</a:t>
            </a:r>
            <a:r>
              <a:rPr lang="en-US" altLang="en-US" smtClean="0">
                <a:latin typeface="Arial" panose="020B0604020202020204" pitchFamily="34" charset="0"/>
                <a:ea typeface="ＭＳ Ｐゴシック" pitchFamily="34" charset="-128"/>
              </a:rPr>
              <a:t>. In cells, ATP carries energy between exergonic reactions and endergonic reactions. When a phosphate group is removed by hydrolysis, ATP releases the appropriate amount of energy for most metabolic reactions.</a:t>
            </a:r>
            <a:endParaRPr lang="en-CA" altLang="en-US" smtClean="0">
              <a:latin typeface="Arial" panose="020B0604020202020204" pitchFamily="34" charset="0"/>
              <a:ea typeface="ＭＳ Ｐゴシック" pitchFamily="34" charset="-128"/>
            </a:endParaRPr>
          </a:p>
          <a:p>
            <a:endParaRPr lang="en-CA" altLang="en-US" smtClean="0">
              <a:latin typeface="Arial" panose="020B0604020202020204" pitchFamily="34" charset="0"/>
              <a:ea typeface="ＭＳ Ｐゴシック" pitchFamily="34" charset="-128"/>
            </a:endParaRPr>
          </a:p>
          <a:p>
            <a:r>
              <a:rPr lang="en-CA" altLang="en-US" smtClean="0">
                <a:latin typeface="Arial" panose="020B0604020202020204" pitchFamily="34" charset="0"/>
                <a:ea typeface="ＭＳ Ｐゴシック" pitchFamily="34" charset="-128"/>
              </a:rPr>
              <a:t>ATP (adenosine triphosphate): the common energy currency of cells; supplies energy for chemical work, transport work, and mechanical work by being converted to ADP plus a phosphate group </a:t>
            </a:r>
          </a:p>
          <a:p>
            <a:endParaRPr lang="en-CA" altLang="en-US" smtClean="0">
              <a:latin typeface="Arial" panose="020B0604020202020204" pitchFamily="34" charset="0"/>
              <a:ea typeface="ＭＳ Ｐゴシック" pitchFamily="34" charset="-128"/>
            </a:endParaRPr>
          </a:p>
          <a:p>
            <a:r>
              <a:rPr lang="en-CA" altLang="en-US" smtClean="0">
                <a:latin typeface="Arial" panose="020B0604020202020204" pitchFamily="34" charset="0"/>
                <a:ea typeface="ＭＳ Ｐゴシック" pitchFamily="34" charset="-128"/>
              </a:rPr>
              <a:t>ADP (adenosine diphosphate): a nucleotide that can accept another phosphate group and become ATP </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34" charset="-128"/>
              </a:defRPr>
            </a:lvl1pPr>
            <a:lvl2pPr marL="757066" indent="-291179">
              <a:defRPr sz="2400">
                <a:solidFill>
                  <a:schemeClr val="tx1"/>
                </a:solidFill>
                <a:latin typeface="Arial" panose="020B0604020202020204" pitchFamily="34" charset="0"/>
                <a:ea typeface="ＭＳ Ｐゴシック" pitchFamily="34" charset="-128"/>
              </a:defRPr>
            </a:lvl2pPr>
            <a:lvl3pPr marL="1164717" indent="-232943">
              <a:defRPr sz="2400">
                <a:solidFill>
                  <a:schemeClr val="tx1"/>
                </a:solidFill>
                <a:latin typeface="Arial" panose="020B0604020202020204" pitchFamily="34" charset="0"/>
                <a:ea typeface="ＭＳ Ｐゴシック" pitchFamily="34" charset="-128"/>
              </a:defRPr>
            </a:lvl3pPr>
            <a:lvl4pPr marL="1630604" indent="-232943">
              <a:defRPr sz="2400">
                <a:solidFill>
                  <a:schemeClr val="tx1"/>
                </a:solidFill>
                <a:latin typeface="Arial" panose="020B0604020202020204" pitchFamily="34" charset="0"/>
                <a:ea typeface="ＭＳ Ｐゴシック" pitchFamily="34" charset="-128"/>
              </a:defRPr>
            </a:lvl4pPr>
            <a:lvl5pPr marL="2096491" indent="-232943">
              <a:defRPr sz="2400">
                <a:solidFill>
                  <a:schemeClr val="tx1"/>
                </a:solidFill>
                <a:latin typeface="Arial" panose="020B0604020202020204"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defTabSz="931774" eaLnBrk="0" fontAlgn="base" hangingPunct="0">
              <a:spcBef>
                <a:spcPct val="0"/>
              </a:spcBef>
              <a:spcAft>
                <a:spcPct val="0"/>
              </a:spcAft>
              <a:defRPr/>
            </a:pPr>
            <a:fld id="{9D04D3E7-8C10-4BE1-B82D-4960C92DBD54}" type="slidenum">
              <a:rPr lang="en-US" altLang="en-US" sz="1200">
                <a:solidFill>
                  <a:srgbClr val="000000"/>
                </a:solidFill>
              </a:rPr>
              <a:pPr defTabSz="931774" eaLnBrk="0" fontAlgn="base" hangingPunct="0">
                <a:spcBef>
                  <a:spcPct val="0"/>
                </a:spcBef>
                <a:spcAft>
                  <a:spcPct val="0"/>
                </a:spcAft>
                <a:defRPr/>
              </a:pPr>
              <a:t>3</a:t>
            </a:fld>
            <a:endParaRPr lang="en-US" altLang="en-US" sz="1200">
              <a:solidFill>
                <a:srgbClr val="000000"/>
              </a:solidFill>
            </a:endParaRPr>
          </a:p>
        </p:txBody>
      </p:sp>
    </p:spTree>
    <p:extLst>
      <p:ext uri="{BB962C8B-B14F-4D97-AF65-F5344CB8AC3E}">
        <p14:creationId xmlns:p14="http://schemas.microsoft.com/office/powerpoint/2010/main" val="140286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metabolic pathway: a series of linked reactions that begin with a particular reactant and terminate with an end product </a:t>
            </a:r>
          </a:p>
          <a:p>
            <a:r>
              <a:rPr lang="en-CA" altLang="en-US"/>
              <a:t>enzymes: types of proteins that function as catalysts to speed up chemical reactions </a:t>
            </a:r>
          </a:p>
          <a:p>
            <a:r>
              <a:rPr lang="en-CA" altLang="en-US"/>
              <a:t>substrates: reactants in an enzymatic reaction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57066" indent="-291179">
              <a:defRPr sz="2400">
                <a:solidFill>
                  <a:schemeClr val="tx1"/>
                </a:solidFill>
                <a:latin typeface="Arial" charset="0"/>
                <a:ea typeface="ＭＳ Ｐゴシック" charset="-128"/>
              </a:defRPr>
            </a:lvl2pPr>
            <a:lvl3pPr marL="1164717" indent="-232943">
              <a:defRPr sz="2400">
                <a:solidFill>
                  <a:schemeClr val="tx1"/>
                </a:solidFill>
                <a:latin typeface="Arial" charset="0"/>
                <a:ea typeface="ＭＳ Ｐゴシック" charset="-128"/>
              </a:defRPr>
            </a:lvl3pPr>
            <a:lvl4pPr marL="1630604" indent="-232943">
              <a:defRPr sz="2400">
                <a:solidFill>
                  <a:schemeClr val="tx1"/>
                </a:solidFill>
                <a:latin typeface="Arial" charset="0"/>
                <a:ea typeface="ＭＳ Ｐゴシック" charset="-128"/>
              </a:defRPr>
            </a:lvl4pPr>
            <a:lvl5pPr marL="2096491" indent="-232943">
              <a:defRPr sz="2400">
                <a:solidFill>
                  <a:schemeClr val="tx1"/>
                </a:solidFill>
                <a:latin typeface="Arial" charset="0"/>
                <a:ea typeface="ＭＳ Ｐゴシック" charset="-128"/>
              </a:defRPr>
            </a:lvl5pPr>
            <a:lvl6pPr marL="2562377" indent="-232943" eaLnBrk="0" fontAlgn="base" hangingPunct="0">
              <a:spcBef>
                <a:spcPct val="0"/>
              </a:spcBef>
              <a:spcAft>
                <a:spcPct val="0"/>
              </a:spcAft>
              <a:defRPr sz="2400">
                <a:solidFill>
                  <a:schemeClr val="tx1"/>
                </a:solidFill>
                <a:latin typeface="Arial" charset="0"/>
                <a:ea typeface="ＭＳ Ｐゴシック" charset="-128"/>
              </a:defRPr>
            </a:lvl6pPr>
            <a:lvl7pPr marL="3028264" indent="-232943" eaLnBrk="0" fontAlgn="base" hangingPunct="0">
              <a:spcBef>
                <a:spcPct val="0"/>
              </a:spcBef>
              <a:spcAft>
                <a:spcPct val="0"/>
              </a:spcAft>
              <a:defRPr sz="2400">
                <a:solidFill>
                  <a:schemeClr val="tx1"/>
                </a:solidFill>
                <a:latin typeface="Arial" charset="0"/>
                <a:ea typeface="ＭＳ Ｐゴシック" charset="-128"/>
              </a:defRPr>
            </a:lvl7pPr>
            <a:lvl8pPr marL="3494151" indent="-232943" eaLnBrk="0" fontAlgn="base" hangingPunct="0">
              <a:spcBef>
                <a:spcPct val="0"/>
              </a:spcBef>
              <a:spcAft>
                <a:spcPct val="0"/>
              </a:spcAft>
              <a:defRPr sz="2400">
                <a:solidFill>
                  <a:schemeClr val="tx1"/>
                </a:solidFill>
                <a:latin typeface="Arial" charset="0"/>
                <a:ea typeface="ＭＳ Ｐゴシック" charset="-128"/>
              </a:defRPr>
            </a:lvl8pPr>
            <a:lvl9pPr marL="3960038" indent="-232943" eaLnBrk="0" fontAlgn="base" hangingPunct="0">
              <a:spcBef>
                <a:spcPct val="0"/>
              </a:spcBef>
              <a:spcAft>
                <a:spcPct val="0"/>
              </a:spcAft>
              <a:defRPr sz="2400">
                <a:solidFill>
                  <a:schemeClr val="tx1"/>
                </a:solidFill>
                <a:latin typeface="Arial" charset="0"/>
                <a:ea typeface="ＭＳ Ｐゴシック" charset="-128"/>
              </a:defRPr>
            </a:lvl9pPr>
          </a:lstStyle>
          <a:p>
            <a:fld id="{22817107-1F3A-5A40-8279-D5B1E15FE1E1}" type="slidenum">
              <a:rPr lang="en-US" altLang="en-US" sz="1200"/>
              <a:pPr/>
              <a:t>4</a:t>
            </a:fld>
            <a:endParaRPr lang="en-US" altLang="en-US" sz="1200"/>
          </a:p>
        </p:txBody>
      </p:sp>
    </p:spTree>
    <p:extLst>
      <p:ext uri="{BB962C8B-B14F-4D97-AF65-F5344CB8AC3E}">
        <p14:creationId xmlns:p14="http://schemas.microsoft.com/office/powerpoint/2010/main" val="231428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Caption text</a:t>
            </a:r>
          </a:p>
          <a:p>
            <a:r>
              <a:rPr lang="en-US" altLang="en-US" b="1"/>
              <a:t>Figure 5.2 Energy of activation (E</a:t>
            </a:r>
            <a:r>
              <a:rPr lang="en-US" altLang="en-US" b="1" baseline="-25000"/>
              <a:t>a</a:t>
            </a:r>
            <a:r>
              <a:rPr lang="en-US" altLang="en-US" b="1"/>
              <a:t>)</a:t>
            </a:r>
            <a:r>
              <a:rPr lang="en-US" altLang="en-US"/>
              <a:t>. Enzymes speed the rate of reactions because they lower the amount of energy required for the reactants to react.</a:t>
            </a:r>
            <a:endParaRPr lang="en-CA" altLang="en-US"/>
          </a:p>
          <a:p>
            <a:endParaRPr lang="en-CA" altLang="en-US"/>
          </a:p>
          <a:p>
            <a:r>
              <a:rPr lang="en-CA" altLang="en-US"/>
              <a:t>energy of activation (E</a:t>
            </a:r>
            <a:r>
              <a:rPr lang="en-CA" altLang="en-US" baseline="-25000"/>
              <a:t>a</a:t>
            </a:r>
            <a:r>
              <a:rPr lang="en-CA" altLang="en-US"/>
              <a:t>): the energy that must be added to cause molecules to react with one another </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57066" indent="-291179">
              <a:defRPr sz="2400">
                <a:solidFill>
                  <a:schemeClr val="tx1"/>
                </a:solidFill>
                <a:latin typeface="Arial" charset="0"/>
                <a:ea typeface="ＭＳ Ｐゴシック" charset="-128"/>
              </a:defRPr>
            </a:lvl2pPr>
            <a:lvl3pPr marL="1164717" indent="-232943">
              <a:defRPr sz="2400">
                <a:solidFill>
                  <a:schemeClr val="tx1"/>
                </a:solidFill>
                <a:latin typeface="Arial" charset="0"/>
                <a:ea typeface="ＭＳ Ｐゴシック" charset="-128"/>
              </a:defRPr>
            </a:lvl3pPr>
            <a:lvl4pPr marL="1630604" indent="-232943">
              <a:defRPr sz="2400">
                <a:solidFill>
                  <a:schemeClr val="tx1"/>
                </a:solidFill>
                <a:latin typeface="Arial" charset="0"/>
                <a:ea typeface="ＭＳ Ｐゴシック" charset="-128"/>
              </a:defRPr>
            </a:lvl4pPr>
            <a:lvl5pPr marL="2096491" indent="-232943">
              <a:defRPr sz="2400">
                <a:solidFill>
                  <a:schemeClr val="tx1"/>
                </a:solidFill>
                <a:latin typeface="Arial" charset="0"/>
                <a:ea typeface="ＭＳ Ｐゴシック" charset="-128"/>
              </a:defRPr>
            </a:lvl5pPr>
            <a:lvl6pPr marL="2562377" indent="-232943" eaLnBrk="0" fontAlgn="base" hangingPunct="0">
              <a:spcBef>
                <a:spcPct val="0"/>
              </a:spcBef>
              <a:spcAft>
                <a:spcPct val="0"/>
              </a:spcAft>
              <a:defRPr sz="2400">
                <a:solidFill>
                  <a:schemeClr val="tx1"/>
                </a:solidFill>
                <a:latin typeface="Arial" charset="0"/>
                <a:ea typeface="ＭＳ Ｐゴシック" charset="-128"/>
              </a:defRPr>
            </a:lvl6pPr>
            <a:lvl7pPr marL="3028264" indent="-232943" eaLnBrk="0" fontAlgn="base" hangingPunct="0">
              <a:spcBef>
                <a:spcPct val="0"/>
              </a:spcBef>
              <a:spcAft>
                <a:spcPct val="0"/>
              </a:spcAft>
              <a:defRPr sz="2400">
                <a:solidFill>
                  <a:schemeClr val="tx1"/>
                </a:solidFill>
                <a:latin typeface="Arial" charset="0"/>
                <a:ea typeface="ＭＳ Ｐゴシック" charset="-128"/>
              </a:defRPr>
            </a:lvl7pPr>
            <a:lvl8pPr marL="3494151" indent="-232943" eaLnBrk="0" fontAlgn="base" hangingPunct="0">
              <a:spcBef>
                <a:spcPct val="0"/>
              </a:spcBef>
              <a:spcAft>
                <a:spcPct val="0"/>
              </a:spcAft>
              <a:defRPr sz="2400">
                <a:solidFill>
                  <a:schemeClr val="tx1"/>
                </a:solidFill>
                <a:latin typeface="Arial" charset="0"/>
                <a:ea typeface="ＭＳ Ｐゴシック" charset="-128"/>
              </a:defRPr>
            </a:lvl8pPr>
            <a:lvl9pPr marL="3960038" indent="-232943" eaLnBrk="0" fontAlgn="base" hangingPunct="0">
              <a:spcBef>
                <a:spcPct val="0"/>
              </a:spcBef>
              <a:spcAft>
                <a:spcPct val="0"/>
              </a:spcAft>
              <a:defRPr sz="2400">
                <a:solidFill>
                  <a:schemeClr val="tx1"/>
                </a:solidFill>
                <a:latin typeface="Arial" charset="0"/>
                <a:ea typeface="ＭＳ Ｐゴシック" charset="-128"/>
              </a:defRPr>
            </a:lvl9pPr>
          </a:lstStyle>
          <a:p>
            <a:fld id="{F98062EE-BA40-7544-A113-464B2CCBB9E8}" type="slidenum">
              <a:rPr lang="en-US" altLang="en-US" sz="1200"/>
              <a:pPr/>
              <a:t>5</a:t>
            </a:fld>
            <a:endParaRPr lang="en-US" altLang="en-US" sz="1200"/>
          </a:p>
        </p:txBody>
      </p:sp>
    </p:spTree>
    <p:extLst>
      <p:ext uri="{BB962C8B-B14F-4D97-AF65-F5344CB8AC3E}">
        <p14:creationId xmlns:p14="http://schemas.microsoft.com/office/powerpoint/2010/main" val="3143067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Caption text</a:t>
            </a:r>
          </a:p>
          <a:p>
            <a:r>
              <a:rPr lang="en-US" altLang="en-US" b="1"/>
              <a:t>Figure 5.3 Enzymatic action.</a:t>
            </a:r>
            <a:r>
              <a:rPr lang="en-US" altLang="en-US"/>
              <a:t> An enzyme has an active site where the substrates and enzyme fit together in such a way that the substrates react. Following the reaction, the products are released, and the enzyme is free to act again. </a:t>
            </a:r>
            <a:r>
              <a:rPr lang="en-US" altLang="en-US" b="1"/>
              <a:t>a. </a:t>
            </a:r>
            <a:r>
              <a:rPr lang="en-US" altLang="en-US"/>
              <a:t>The enzymatic reaction can result in the degradation of a substrate into multiple products (catabolism) or, </a:t>
            </a:r>
            <a:r>
              <a:rPr lang="en-US" altLang="en-US" b="1"/>
              <a:t>b. </a:t>
            </a:r>
            <a:r>
              <a:rPr lang="en-US" altLang="en-US"/>
              <a:t>the synthesis of a product from multiple substrates (anabolism).</a:t>
            </a:r>
            <a:endParaRPr lang="en-CA" altLang="en-US"/>
          </a:p>
          <a:p>
            <a:endParaRPr lang="en-CA" altLang="en-US"/>
          </a:p>
          <a:p>
            <a:r>
              <a:rPr lang="en-CA" altLang="en-US"/>
              <a:t>active site: a small part of an enzyme that forms a complex with a substrate(s)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57066" indent="-291179">
              <a:defRPr sz="2400">
                <a:solidFill>
                  <a:schemeClr val="tx1"/>
                </a:solidFill>
                <a:latin typeface="Arial" charset="0"/>
                <a:ea typeface="ＭＳ Ｐゴシック" charset="-128"/>
              </a:defRPr>
            </a:lvl2pPr>
            <a:lvl3pPr marL="1164717" indent="-232943">
              <a:defRPr sz="2400">
                <a:solidFill>
                  <a:schemeClr val="tx1"/>
                </a:solidFill>
                <a:latin typeface="Arial" charset="0"/>
                <a:ea typeface="ＭＳ Ｐゴシック" charset="-128"/>
              </a:defRPr>
            </a:lvl3pPr>
            <a:lvl4pPr marL="1630604" indent="-232943">
              <a:defRPr sz="2400">
                <a:solidFill>
                  <a:schemeClr val="tx1"/>
                </a:solidFill>
                <a:latin typeface="Arial" charset="0"/>
                <a:ea typeface="ＭＳ Ｐゴシック" charset="-128"/>
              </a:defRPr>
            </a:lvl4pPr>
            <a:lvl5pPr marL="2096491" indent="-232943">
              <a:defRPr sz="2400">
                <a:solidFill>
                  <a:schemeClr val="tx1"/>
                </a:solidFill>
                <a:latin typeface="Arial" charset="0"/>
                <a:ea typeface="ＭＳ Ｐゴシック" charset="-128"/>
              </a:defRPr>
            </a:lvl5pPr>
            <a:lvl6pPr marL="2562377" indent="-232943" eaLnBrk="0" fontAlgn="base" hangingPunct="0">
              <a:spcBef>
                <a:spcPct val="0"/>
              </a:spcBef>
              <a:spcAft>
                <a:spcPct val="0"/>
              </a:spcAft>
              <a:defRPr sz="2400">
                <a:solidFill>
                  <a:schemeClr val="tx1"/>
                </a:solidFill>
                <a:latin typeface="Arial" charset="0"/>
                <a:ea typeface="ＭＳ Ｐゴシック" charset="-128"/>
              </a:defRPr>
            </a:lvl6pPr>
            <a:lvl7pPr marL="3028264" indent="-232943" eaLnBrk="0" fontAlgn="base" hangingPunct="0">
              <a:spcBef>
                <a:spcPct val="0"/>
              </a:spcBef>
              <a:spcAft>
                <a:spcPct val="0"/>
              </a:spcAft>
              <a:defRPr sz="2400">
                <a:solidFill>
                  <a:schemeClr val="tx1"/>
                </a:solidFill>
                <a:latin typeface="Arial" charset="0"/>
                <a:ea typeface="ＭＳ Ｐゴシック" charset="-128"/>
              </a:defRPr>
            </a:lvl7pPr>
            <a:lvl8pPr marL="3494151" indent="-232943" eaLnBrk="0" fontAlgn="base" hangingPunct="0">
              <a:spcBef>
                <a:spcPct val="0"/>
              </a:spcBef>
              <a:spcAft>
                <a:spcPct val="0"/>
              </a:spcAft>
              <a:defRPr sz="2400">
                <a:solidFill>
                  <a:schemeClr val="tx1"/>
                </a:solidFill>
                <a:latin typeface="Arial" charset="0"/>
                <a:ea typeface="ＭＳ Ｐゴシック" charset="-128"/>
              </a:defRPr>
            </a:lvl8pPr>
            <a:lvl9pPr marL="3960038" indent="-232943" eaLnBrk="0" fontAlgn="base" hangingPunct="0">
              <a:spcBef>
                <a:spcPct val="0"/>
              </a:spcBef>
              <a:spcAft>
                <a:spcPct val="0"/>
              </a:spcAft>
              <a:defRPr sz="2400">
                <a:solidFill>
                  <a:schemeClr val="tx1"/>
                </a:solidFill>
                <a:latin typeface="Arial" charset="0"/>
                <a:ea typeface="ＭＳ Ｐゴシック" charset="-128"/>
              </a:defRPr>
            </a:lvl9pPr>
          </a:lstStyle>
          <a:p>
            <a:fld id="{8E20392E-4A73-7441-A2F0-4715C985D19D}" type="slidenum">
              <a:rPr lang="en-US" altLang="en-US" sz="1200"/>
              <a:pPr/>
              <a:t>7</a:t>
            </a:fld>
            <a:endParaRPr lang="en-US" altLang="en-US" sz="1200"/>
          </a:p>
        </p:txBody>
      </p:sp>
    </p:spTree>
    <p:extLst>
      <p:ext uri="{BB962C8B-B14F-4D97-AF65-F5344CB8AC3E}">
        <p14:creationId xmlns:p14="http://schemas.microsoft.com/office/powerpoint/2010/main" val="57725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Caption text</a:t>
            </a:r>
          </a:p>
          <a:p>
            <a:r>
              <a:rPr lang="en-US" altLang="en-US" b="1"/>
              <a:t>Figure 5.4  Induced fit model.</a:t>
            </a:r>
            <a:r>
              <a:rPr lang="en-US" altLang="en-US"/>
              <a:t> These computer-generated images show an enzyme called lysozyme that hydrolyzes its substrate, a polysaccharide that makes up bacterial cell walls. </a:t>
            </a:r>
            <a:r>
              <a:rPr lang="en-US" altLang="en-US" b="1"/>
              <a:t>a. </a:t>
            </a:r>
            <a:r>
              <a:rPr lang="en-US" altLang="en-US"/>
              <a:t>Shape of enzyme when no substrate is bound to it. </a:t>
            </a:r>
            <a:r>
              <a:rPr lang="en-US" altLang="en-US" b="1"/>
              <a:t>b. </a:t>
            </a:r>
            <a:r>
              <a:rPr lang="en-US" altLang="en-US"/>
              <a:t>After the substrate binds, the shape of the enzyme changes so that hydrolysis can better proceed.</a:t>
            </a:r>
            <a:endParaRPr lang="en-CA" altLang="en-US"/>
          </a:p>
          <a:p>
            <a:endParaRPr lang="en-CA" altLang="en-US"/>
          </a:p>
          <a:p>
            <a:r>
              <a:rPr lang="en-CA" altLang="en-US"/>
              <a:t>Induced-fit model: when the enzyme undergoes a slight change in shape in order to accommodate the substrate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57066" indent="-291179">
              <a:defRPr sz="2400">
                <a:solidFill>
                  <a:schemeClr val="tx1"/>
                </a:solidFill>
                <a:latin typeface="Arial" charset="0"/>
                <a:ea typeface="ＭＳ Ｐゴシック" charset="-128"/>
              </a:defRPr>
            </a:lvl2pPr>
            <a:lvl3pPr marL="1164717" indent="-232943">
              <a:defRPr sz="2400">
                <a:solidFill>
                  <a:schemeClr val="tx1"/>
                </a:solidFill>
                <a:latin typeface="Arial" charset="0"/>
                <a:ea typeface="ＭＳ Ｐゴシック" charset="-128"/>
              </a:defRPr>
            </a:lvl3pPr>
            <a:lvl4pPr marL="1630604" indent="-232943">
              <a:defRPr sz="2400">
                <a:solidFill>
                  <a:schemeClr val="tx1"/>
                </a:solidFill>
                <a:latin typeface="Arial" charset="0"/>
                <a:ea typeface="ＭＳ Ｐゴシック" charset="-128"/>
              </a:defRPr>
            </a:lvl4pPr>
            <a:lvl5pPr marL="2096491" indent="-232943">
              <a:defRPr sz="2400">
                <a:solidFill>
                  <a:schemeClr val="tx1"/>
                </a:solidFill>
                <a:latin typeface="Arial" charset="0"/>
                <a:ea typeface="ＭＳ Ｐゴシック" charset="-128"/>
              </a:defRPr>
            </a:lvl5pPr>
            <a:lvl6pPr marL="2562377" indent="-232943" eaLnBrk="0" fontAlgn="base" hangingPunct="0">
              <a:spcBef>
                <a:spcPct val="0"/>
              </a:spcBef>
              <a:spcAft>
                <a:spcPct val="0"/>
              </a:spcAft>
              <a:defRPr sz="2400">
                <a:solidFill>
                  <a:schemeClr val="tx1"/>
                </a:solidFill>
                <a:latin typeface="Arial" charset="0"/>
                <a:ea typeface="ＭＳ Ｐゴシック" charset="-128"/>
              </a:defRPr>
            </a:lvl6pPr>
            <a:lvl7pPr marL="3028264" indent="-232943" eaLnBrk="0" fontAlgn="base" hangingPunct="0">
              <a:spcBef>
                <a:spcPct val="0"/>
              </a:spcBef>
              <a:spcAft>
                <a:spcPct val="0"/>
              </a:spcAft>
              <a:defRPr sz="2400">
                <a:solidFill>
                  <a:schemeClr val="tx1"/>
                </a:solidFill>
                <a:latin typeface="Arial" charset="0"/>
                <a:ea typeface="ＭＳ Ｐゴシック" charset="-128"/>
              </a:defRPr>
            </a:lvl7pPr>
            <a:lvl8pPr marL="3494151" indent="-232943" eaLnBrk="0" fontAlgn="base" hangingPunct="0">
              <a:spcBef>
                <a:spcPct val="0"/>
              </a:spcBef>
              <a:spcAft>
                <a:spcPct val="0"/>
              </a:spcAft>
              <a:defRPr sz="2400">
                <a:solidFill>
                  <a:schemeClr val="tx1"/>
                </a:solidFill>
                <a:latin typeface="Arial" charset="0"/>
                <a:ea typeface="ＭＳ Ｐゴシック" charset="-128"/>
              </a:defRPr>
            </a:lvl8pPr>
            <a:lvl9pPr marL="3960038" indent="-232943" eaLnBrk="0" fontAlgn="base" hangingPunct="0">
              <a:spcBef>
                <a:spcPct val="0"/>
              </a:spcBef>
              <a:spcAft>
                <a:spcPct val="0"/>
              </a:spcAft>
              <a:defRPr sz="2400">
                <a:solidFill>
                  <a:schemeClr val="tx1"/>
                </a:solidFill>
                <a:latin typeface="Arial" charset="0"/>
                <a:ea typeface="ＭＳ Ｐゴシック" charset="-128"/>
              </a:defRPr>
            </a:lvl9pPr>
          </a:lstStyle>
          <a:p>
            <a:fld id="{68653689-46E3-2C45-BBBA-4BA391F41EB5}" type="slidenum">
              <a:rPr lang="en-US" altLang="en-US" sz="1200"/>
              <a:pPr/>
              <a:t>9</a:t>
            </a:fld>
            <a:endParaRPr lang="en-US" altLang="en-US" sz="1200"/>
          </a:p>
        </p:txBody>
      </p:sp>
    </p:spTree>
    <p:extLst>
      <p:ext uri="{BB962C8B-B14F-4D97-AF65-F5344CB8AC3E}">
        <p14:creationId xmlns:p14="http://schemas.microsoft.com/office/powerpoint/2010/main" val="150445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Caption text</a:t>
            </a:r>
          </a:p>
          <a:p>
            <a:r>
              <a:rPr lang="en-US" altLang="en-US" b="1"/>
              <a:t>Figure 5.5  The effect of temperature on rate of reaction.</a:t>
            </a:r>
            <a:r>
              <a:rPr lang="en-US" altLang="en-US"/>
              <a:t> </a:t>
            </a:r>
            <a:r>
              <a:rPr lang="en-US" altLang="en-US" b="1"/>
              <a:t>a. </a:t>
            </a:r>
            <a:r>
              <a:rPr lang="en-US" altLang="en-US"/>
              <a:t>Usually, the rate of an enzymatic reaction doubles with every 10°C rise in temperature. This enzymatic reaction is maximum at about 40°C. Then it decreases until the reaction stops altogether, because the enzyme has become denatured. </a:t>
            </a:r>
            <a:r>
              <a:rPr lang="en-US" altLang="en-US" b="1"/>
              <a:t>b. </a:t>
            </a:r>
            <a:r>
              <a:rPr lang="en-US" altLang="en-US"/>
              <a:t>The body temperature of ectothermic animals, which require an environmental source of heat, often limits rates of reactions. </a:t>
            </a:r>
            <a:r>
              <a:rPr lang="en-US" altLang="en-US" b="1"/>
              <a:t>c. </a:t>
            </a:r>
            <a:r>
              <a:rPr lang="en-US" altLang="en-US"/>
              <a:t>The body temperature of endothermic animals, which generate heat through their own metabolism, promotes rates of reaction. </a:t>
            </a:r>
          </a:p>
          <a:p>
            <a:endParaRPr lang="en-US" altLang="en-US"/>
          </a:p>
          <a:p>
            <a:r>
              <a:rPr lang="en-US" altLang="en-US"/>
              <a:t>denatured: describes a protein that has had an irreversible change in its shape; occurs when proteins are exposed to extremes in heat and pH</a:t>
            </a:r>
          </a:p>
          <a:p>
            <a:endParaRPr lang="en-US"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57066" indent="-291179">
              <a:defRPr sz="2400">
                <a:solidFill>
                  <a:schemeClr val="tx1"/>
                </a:solidFill>
                <a:latin typeface="Arial" charset="0"/>
                <a:ea typeface="ＭＳ Ｐゴシック" charset="-128"/>
              </a:defRPr>
            </a:lvl2pPr>
            <a:lvl3pPr marL="1164717" indent="-232943">
              <a:defRPr sz="2400">
                <a:solidFill>
                  <a:schemeClr val="tx1"/>
                </a:solidFill>
                <a:latin typeface="Arial" charset="0"/>
                <a:ea typeface="ＭＳ Ｐゴシック" charset="-128"/>
              </a:defRPr>
            </a:lvl3pPr>
            <a:lvl4pPr marL="1630604" indent="-232943">
              <a:defRPr sz="2400">
                <a:solidFill>
                  <a:schemeClr val="tx1"/>
                </a:solidFill>
                <a:latin typeface="Arial" charset="0"/>
                <a:ea typeface="ＭＳ Ｐゴシック" charset="-128"/>
              </a:defRPr>
            </a:lvl4pPr>
            <a:lvl5pPr marL="2096491" indent="-232943">
              <a:defRPr sz="2400">
                <a:solidFill>
                  <a:schemeClr val="tx1"/>
                </a:solidFill>
                <a:latin typeface="Arial" charset="0"/>
                <a:ea typeface="ＭＳ Ｐゴシック" charset="-128"/>
              </a:defRPr>
            </a:lvl5pPr>
            <a:lvl6pPr marL="2562377" indent="-232943" eaLnBrk="0" fontAlgn="base" hangingPunct="0">
              <a:spcBef>
                <a:spcPct val="0"/>
              </a:spcBef>
              <a:spcAft>
                <a:spcPct val="0"/>
              </a:spcAft>
              <a:defRPr sz="2400">
                <a:solidFill>
                  <a:schemeClr val="tx1"/>
                </a:solidFill>
                <a:latin typeface="Arial" charset="0"/>
                <a:ea typeface="ＭＳ Ｐゴシック" charset="-128"/>
              </a:defRPr>
            </a:lvl6pPr>
            <a:lvl7pPr marL="3028264" indent="-232943" eaLnBrk="0" fontAlgn="base" hangingPunct="0">
              <a:spcBef>
                <a:spcPct val="0"/>
              </a:spcBef>
              <a:spcAft>
                <a:spcPct val="0"/>
              </a:spcAft>
              <a:defRPr sz="2400">
                <a:solidFill>
                  <a:schemeClr val="tx1"/>
                </a:solidFill>
                <a:latin typeface="Arial" charset="0"/>
                <a:ea typeface="ＭＳ Ｐゴシック" charset="-128"/>
              </a:defRPr>
            </a:lvl7pPr>
            <a:lvl8pPr marL="3494151" indent="-232943" eaLnBrk="0" fontAlgn="base" hangingPunct="0">
              <a:spcBef>
                <a:spcPct val="0"/>
              </a:spcBef>
              <a:spcAft>
                <a:spcPct val="0"/>
              </a:spcAft>
              <a:defRPr sz="2400">
                <a:solidFill>
                  <a:schemeClr val="tx1"/>
                </a:solidFill>
                <a:latin typeface="Arial" charset="0"/>
                <a:ea typeface="ＭＳ Ｐゴシック" charset="-128"/>
              </a:defRPr>
            </a:lvl8pPr>
            <a:lvl9pPr marL="3960038" indent="-232943" eaLnBrk="0" fontAlgn="base" hangingPunct="0">
              <a:spcBef>
                <a:spcPct val="0"/>
              </a:spcBef>
              <a:spcAft>
                <a:spcPct val="0"/>
              </a:spcAft>
              <a:defRPr sz="2400">
                <a:solidFill>
                  <a:schemeClr val="tx1"/>
                </a:solidFill>
                <a:latin typeface="Arial" charset="0"/>
                <a:ea typeface="ＭＳ Ｐゴシック" charset="-128"/>
              </a:defRPr>
            </a:lvl9pPr>
          </a:lstStyle>
          <a:p>
            <a:fld id="{1BE0A6D2-9925-6948-82E2-C11586E3F34D}" type="slidenum">
              <a:rPr lang="en-US" altLang="en-US" sz="1200"/>
              <a:pPr/>
              <a:t>15</a:t>
            </a:fld>
            <a:endParaRPr lang="en-US" altLang="en-US" sz="1200"/>
          </a:p>
        </p:txBody>
      </p:sp>
    </p:spTree>
    <p:extLst>
      <p:ext uri="{BB962C8B-B14F-4D97-AF65-F5344CB8AC3E}">
        <p14:creationId xmlns:p14="http://schemas.microsoft.com/office/powerpoint/2010/main" val="734921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Caption text</a:t>
            </a:r>
          </a:p>
          <a:p>
            <a:r>
              <a:rPr lang="en-US" altLang="en-US" b="1"/>
              <a:t>Figure 5.6  The effect of temperature on rate of reaction.</a:t>
            </a:r>
            <a:r>
              <a:rPr lang="en-US" altLang="en-US"/>
              <a:t> The preferred pH for pepsin, an enzyme that acts in the stomach, is about 2, while the preferred pH for trypsin, an enzyme that acts in the small intestine, is about 8. At the preferred pH, an enzyme maintains its shape so that it can bind with its substrates.</a:t>
            </a:r>
          </a:p>
          <a:p>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57066" indent="-291179">
              <a:defRPr sz="2400">
                <a:solidFill>
                  <a:schemeClr val="tx1"/>
                </a:solidFill>
                <a:latin typeface="Arial" charset="0"/>
                <a:ea typeface="ＭＳ Ｐゴシック" charset="-128"/>
              </a:defRPr>
            </a:lvl2pPr>
            <a:lvl3pPr marL="1164717" indent="-232943">
              <a:defRPr sz="2400">
                <a:solidFill>
                  <a:schemeClr val="tx1"/>
                </a:solidFill>
                <a:latin typeface="Arial" charset="0"/>
                <a:ea typeface="ＭＳ Ｐゴシック" charset="-128"/>
              </a:defRPr>
            </a:lvl3pPr>
            <a:lvl4pPr marL="1630604" indent="-232943">
              <a:defRPr sz="2400">
                <a:solidFill>
                  <a:schemeClr val="tx1"/>
                </a:solidFill>
                <a:latin typeface="Arial" charset="0"/>
                <a:ea typeface="ＭＳ Ｐゴシック" charset="-128"/>
              </a:defRPr>
            </a:lvl4pPr>
            <a:lvl5pPr marL="2096491" indent="-232943">
              <a:defRPr sz="2400">
                <a:solidFill>
                  <a:schemeClr val="tx1"/>
                </a:solidFill>
                <a:latin typeface="Arial" charset="0"/>
                <a:ea typeface="ＭＳ Ｐゴシック" charset="-128"/>
              </a:defRPr>
            </a:lvl5pPr>
            <a:lvl6pPr marL="2562377" indent="-232943" eaLnBrk="0" fontAlgn="base" hangingPunct="0">
              <a:spcBef>
                <a:spcPct val="0"/>
              </a:spcBef>
              <a:spcAft>
                <a:spcPct val="0"/>
              </a:spcAft>
              <a:defRPr sz="2400">
                <a:solidFill>
                  <a:schemeClr val="tx1"/>
                </a:solidFill>
                <a:latin typeface="Arial" charset="0"/>
                <a:ea typeface="ＭＳ Ｐゴシック" charset="-128"/>
              </a:defRPr>
            </a:lvl6pPr>
            <a:lvl7pPr marL="3028264" indent="-232943" eaLnBrk="0" fontAlgn="base" hangingPunct="0">
              <a:spcBef>
                <a:spcPct val="0"/>
              </a:spcBef>
              <a:spcAft>
                <a:spcPct val="0"/>
              </a:spcAft>
              <a:defRPr sz="2400">
                <a:solidFill>
                  <a:schemeClr val="tx1"/>
                </a:solidFill>
                <a:latin typeface="Arial" charset="0"/>
                <a:ea typeface="ＭＳ Ｐゴシック" charset="-128"/>
              </a:defRPr>
            </a:lvl7pPr>
            <a:lvl8pPr marL="3494151" indent="-232943" eaLnBrk="0" fontAlgn="base" hangingPunct="0">
              <a:spcBef>
                <a:spcPct val="0"/>
              </a:spcBef>
              <a:spcAft>
                <a:spcPct val="0"/>
              </a:spcAft>
              <a:defRPr sz="2400">
                <a:solidFill>
                  <a:schemeClr val="tx1"/>
                </a:solidFill>
                <a:latin typeface="Arial" charset="0"/>
                <a:ea typeface="ＭＳ Ｐゴシック" charset="-128"/>
              </a:defRPr>
            </a:lvl8pPr>
            <a:lvl9pPr marL="3960038" indent="-232943" eaLnBrk="0" fontAlgn="base" hangingPunct="0">
              <a:spcBef>
                <a:spcPct val="0"/>
              </a:spcBef>
              <a:spcAft>
                <a:spcPct val="0"/>
              </a:spcAft>
              <a:defRPr sz="2400">
                <a:solidFill>
                  <a:schemeClr val="tx1"/>
                </a:solidFill>
                <a:latin typeface="Arial" charset="0"/>
                <a:ea typeface="ＭＳ Ｐゴシック" charset="-128"/>
              </a:defRPr>
            </a:lvl9pPr>
          </a:lstStyle>
          <a:p>
            <a:fld id="{06247B0C-9AD7-CD4A-9DCE-FC8763F84A80}" type="slidenum">
              <a:rPr lang="en-US" altLang="en-US" sz="1200"/>
              <a:pPr/>
              <a:t>17</a:t>
            </a:fld>
            <a:endParaRPr lang="en-US" altLang="en-US" sz="1200"/>
          </a:p>
        </p:txBody>
      </p:sp>
    </p:spTree>
    <p:extLst>
      <p:ext uri="{BB962C8B-B14F-4D97-AF65-F5344CB8AC3E}">
        <p14:creationId xmlns:p14="http://schemas.microsoft.com/office/powerpoint/2010/main" val="3401719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09375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805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390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288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4039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11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0818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15005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91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914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657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content-pag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718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Times"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Times"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Times"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Times"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Times"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Times"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Times"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408000"/>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customXml" Target="../ink/ink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mtClean="0"/>
              <a:t>5.1 Energy Transformations and </a:t>
            </a:r>
            <a:br>
              <a:rPr lang="en-US" altLang="en-US" smtClean="0"/>
            </a:br>
            <a:r>
              <a:rPr lang="en-US" altLang="en-US" smtClean="0"/>
              <a:t>       Metabolism</a:t>
            </a:r>
          </a:p>
        </p:txBody>
      </p:sp>
      <p:sp>
        <p:nvSpPr>
          <p:cNvPr id="5123" name="Rectangle 3"/>
          <p:cNvSpPr>
            <a:spLocks noGrp="1" noChangeArrowheads="1"/>
          </p:cNvSpPr>
          <p:nvPr>
            <p:ph type="body" idx="1"/>
          </p:nvPr>
        </p:nvSpPr>
        <p:spPr bwMode="auto">
          <a:xfrm>
            <a:off x="685800" y="1960563"/>
            <a:ext cx="7772400" cy="2547937"/>
          </a:xfrm>
          <a:extLst/>
        </p:spPr>
        <p:txBody>
          <a:bodyPr wrap="square" lIns="91440" tIns="45720" rIns="91440" bIns="45720" numCol="1" anchor="t" anchorCtr="0" compatLnSpc="1">
            <a:prstTxWarp prst="textNoShape">
              <a:avLst/>
            </a:prstTxWarp>
          </a:bodyPr>
          <a:lstStyle/>
          <a:p>
            <a:pPr marL="58738" indent="-58738" eaLnBrk="1" hangingPunct="1">
              <a:defRPr/>
            </a:pPr>
            <a:r>
              <a:rPr lang="en-US" dirty="0" smtClean="0"/>
              <a:t>Cellular</a:t>
            </a:r>
            <a:r>
              <a:rPr lang="en-US" b="1" dirty="0" smtClean="0"/>
              <a:t> metabolism</a:t>
            </a:r>
            <a:r>
              <a:rPr lang="en-US" dirty="0" smtClean="0"/>
              <a:t> is the sum of all chemical reactions of the cell.</a:t>
            </a:r>
          </a:p>
          <a:p>
            <a:pPr eaLnBrk="1" hangingPunct="1">
              <a:buClr>
                <a:srgbClr val="004080"/>
              </a:buClr>
              <a:buFontTx/>
              <a:buChar char="•"/>
              <a:defRPr/>
            </a:pPr>
            <a:r>
              <a:rPr lang="en-US" b="1" dirty="0" smtClean="0"/>
              <a:t>Catabolism</a:t>
            </a:r>
            <a:r>
              <a:rPr lang="en-US" dirty="0" smtClean="0"/>
              <a:t> refers to reactions that break down large molecules (</a:t>
            </a:r>
            <a:r>
              <a:rPr lang="en-US" b="1" dirty="0" smtClean="0"/>
              <a:t>products</a:t>
            </a:r>
            <a:r>
              <a:rPr lang="en-US" dirty="0" smtClean="0"/>
              <a:t>) into smaller molecules (</a:t>
            </a:r>
            <a:r>
              <a:rPr lang="en-US" b="1" dirty="0" smtClean="0"/>
              <a:t>reactants</a:t>
            </a:r>
            <a:r>
              <a:rPr lang="en-US" dirty="0" smtClean="0"/>
              <a:t>)</a:t>
            </a:r>
          </a:p>
          <a:p>
            <a:pPr eaLnBrk="1" hangingPunct="1">
              <a:buClr>
                <a:srgbClr val="004080"/>
              </a:buClr>
              <a:buFontTx/>
              <a:buChar char="•"/>
              <a:defRPr/>
            </a:pPr>
            <a:r>
              <a:rPr lang="en-US" b="1" dirty="0" smtClean="0"/>
              <a:t>Anabolism</a:t>
            </a:r>
            <a:r>
              <a:rPr lang="en-US" dirty="0" smtClean="0"/>
              <a:t> refers to reactions that make large molecules (products) from smaller molecules (reactants)</a:t>
            </a:r>
          </a:p>
        </p:txBody>
      </p:sp>
      <p:sp>
        <p:nvSpPr>
          <p:cNvPr id="5124"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itchFamily="34" charset="-128"/>
              </a:rPr>
              <a:t>UNIT A</a:t>
            </a:r>
          </a:p>
        </p:txBody>
      </p:sp>
      <p:sp>
        <p:nvSpPr>
          <p:cNvPr id="5125" name="Text Box 11"/>
          <p:cNvSpPr txBox="1">
            <a:spLocks noChangeArrowheads="1"/>
          </p:cNvSpPr>
          <p:nvPr/>
        </p:nvSpPr>
        <p:spPr bwMode="auto">
          <a:xfrm>
            <a:off x="1371600" y="-47625"/>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itchFamily="34" charset="-128"/>
              </a:rPr>
              <a:t>Chapter 5: Metabolism: Energy and Enzymes</a:t>
            </a:r>
          </a:p>
        </p:txBody>
      </p:sp>
      <p:sp>
        <p:nvSpPr>
          <p:cNvPr id="5126"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itchFamily="34" charset="-128"/>
              </a:rPr>
              <a:t>Section 5.1</a:t>
            </a:r>
          </a:p>
        </p:txBody>
      </p:sp>
      <p:sp>
        <p:nvSpPr>
          <p:cNvPr id="5127"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000" b="0" i="0" u="none" strike="noStrike" kern="1200" cap="none" spc="0" normalizeH="0" baseline="0" noProof="0" smtClean="0">
                <a:ln>
                  <a:noFill/>
                </a:ln>
                <a:solidFill>
                  <a:srgbClr val="004080"/>
                </a:solidFill>
                <a:effectLst/>
                <a:uLnTx/>
                <a:uFillTx/>
                <a:latin typeface="Arial" panose="020B0604020202020204" pitchFamily="34" charset="0"/>
                <a:ea typeface="ＭＳ Ｐゴシック" pitchFamily="34" charset="-128"/>
              </a:rPr>
              <a:t>TO PREVIOUS SLIDE</a:t>
            </a:r>
          </a:p>
        </p:txBody>
      </p:sp>
      <p:pic>
        <p:nvPicPr>
          <p:cNvPr id="5128"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87624" y="4593902"/>
            <a:ext cx="6623546"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uLnTx/>
                <a:uFillTx/>
                <a:latin typeface="Arial" panose="020B0604020202020204" pitchFamily="34" charset="0"/>
                <a:ea typeface="ＭＳ Ｐゴシック" pitchFamily="34" charset="-128"/>
              </a:rPr>
              <a:t>A + B       C + D</a:t>
            </a:r>
          </a:p>
        </p:txBody>
      </p:sp>
      <p:sp>
        <p:nvSpPr>
          <p:cNvPr id="5130" name="Right Arrow 6"/>
          <p:cNvSpPr>
            <a:spLocks noChangeArrowheads="1"/>
          </p:cNvSpPr>
          <p:nvPr/>
        </p:nvSpPr>
        <p:spPr bwMode="auto">
          <a:xfrm>
            <a:off x="4024313" y="4889500"/>
            <a:ext cx="979487" cy="484188"/>
          </a:xfrm>
          <a:prstGeom prst="rightArrow">
            <a:avLst>
              <a:gd name="adj1" fmla="val 50000"/>
              <a:gd name="adj2" fmla="val 50105"/>
            </a:avLst>
          </a:prstGeom>
          <a:solidFill>
            <a:schemeClr val="accent2"/>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34" charset="-128"/>
            </a:endParaRPr>
          </a:p>
        </p:txBody>
      </p:sp>
      <p:sp>
        <p:nvSpPr>
          <p:cNvPr id="5131" name="Text Box 4"/>
          <p:cNvSpPr txBox="1">
            <a:spLocks noChangeArrowheads="1"/>
          </p:cNvSpPr>
          <p:nvPr/>
        </p:nvSpPr>
        <p:spPr bwMode="auto">
          <a:xfrm>
            <a:off x="2268538" y="5535613"/>
            <a:ext cx="935037" cy="307975"/>
          </a:xfrm>
          <a:prstGeom prst="rect">
            <a:avLst/>
          </a:prstGeom>
          <a:solidFill>
            <a:srgbClr val="00408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34" charset="-128"/>
              </a:rPr>
              <a:t>reactants</a:t>
            </a:r>
          </a:p>
        </p:txBody>
      </p:sp>
      <p:sp>
        <p:nvSpPr>
          <p:cNvPr id="5132" name="Text Box 4"/>
          <p:cNvSpPr txBox="1">
            <a:spLocks noChangeArrowheads="1"/>
          </p:cNvSpPr>
          <p:nvPr/>
        </p:nvSpPr>
        <p:spPr bwMode="auto">
          <a:xfrm>
            <a:off x="5508625" y="5516563"/>
            <a:ext cx="863600" cy="307975"/>
          </a:xfrm>
          <a:prstGeom prst="rect">
            <a:avLst/>
          </a:prstGeom>
          <a:solidFill>
            <a:srgbClr val="00408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34" charset="-128"/>
              </a:rPr>
              <a:t>products</a:t>
            </a:r>
          </a:p>
        </p:txBody>
      </p:sp>
    </p:spTree>
    <p:extLst>
      <p:ext uri="{BB962C8B-B14F-4D97-AF65-F5344CB8AC3E}">
        <p14:creationId xmlns:p14="http://schemas.microsoft.com/office/powerpoint/2010/main" val="1889608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611188" y="1412875"/>
            <a:ext cx="7772400" cy="1252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r>
              <a:rPr lang="en-US" altLang="en-US"/>
              <a:t>Because enzymes form complexes with specific substrates, they are often named by adding the suffix –</a:t>
            </a:r>
            <a:r>
              <a:rPr lang="en-US" altLang="en-US" i="1"/>
              <a:t>ase </a:t>
            </a:r>
            <a:r>
              <a:rPr lang="en-US" altLang="en-US"/>
              <a:t>to the name of the substrate.</a:t>
            </a:r>
            <a:endParaRPr lang="en-US" altLang="en-US" i="1"/>
          </a:p>
        </p:txBody>
      </p:sp>
      <p:sp>
        <p:nvSpPr>
          <p:cNvPr id="9219"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a:solidFill>
                  <a:schemeClr val="bg1"/>
                </a:solidFill>
              </a:rPr>
              <a:t>UNIT A</a:t>
            </a:r>
          </a:p>
        </p:txBody>
      </p:sp>
      <p:sp>
        <p:nvSpPr>
          <p:cNvPr id="9220" name="Text Box 11"/>
          <p:cNvSpPr txBox="1">
            <a:spLocks noChangeArrowheads="1"/>
          </p:cNvSpPr>
          <p:nvPr/>
        </p:nvSpPr>
        <p:spPr bwMode="auto">
          <a:xfrm>
            <a:off x="1371600" y="-47625"/>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Chapter 5: Metabolism: Energy and Enzymes</a:t>
            </a:r>
          </a:p>
        </p:txBody>
      </p:sp>
      <p:sp>
        <p:nvSpPr>
          <p:cNvPr id="9221"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Section 5.2</a:t>
            </a:r>
          </a:p>
        </p:txBody>
      </p:sp>
      <p:sp>
        <p:nvSpPr>
          <p:cNvPr id="9222"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altLang="en-US" sz="1000">
                <a:solidFill>
                  <a:srgbClr val="004080"/>
                </a:solidFill>
              </a:rPr>
              <a:t>TO PREVIOUS SLIDE</a:t>
            </a:r>
          </a:p>
        </p:txBody>
      </p:sp>
      <p:pic>
        <p:nvPicPr>
          <p:cNvPr id="9223" name="Picture 13" descr="gr-12-button.jpg">
            <a:hlinkClick r:id="" action="ppaction://hlinkshowjump?jump=previousslide"/>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852738"/>
            <a:ext cx="73802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2"/>
          <p:cNvSpPr>
            <a:spLocks noGrp="1" noChangeArrowheads="1"/>
          </p:cNvSpPr>
          <p:nvPr>
            <p:ph type="title"/>
          </p:nvPr>
        </p:nvSpPr>
        <p:spPr bwMode="auto">
          <a:xfrm>
            <a:off x="539750" y="609600"/>
            <a:ext cx="7772400" cy="515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a:t>Enzyme Names</a:t>
            </a:r>
          </a:p>
        </p:txBody>
      </p:sp>
    </p:spTree>
    <p:extLst>
      <p:ext uri="{BB962C8B-B14F-4D97-AF65-F5344CB8AC3E}">
        <p14:creationId xmlns:p14="http://schemas.microsoft.com/office/powerpoint/2010/main" val="3205992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11188" y="609600"/>
            <a:ext cx="7772400" cy="65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a:t>Factors Affecting Enzymatic Speed</a:t>
            </a:r>
          </a:p>
        </p:txBody>
      </p:sp>
      <p:sp>
        <p:nvSpPr>
          <p:cNvPr id="13315" name="Rectangle 3"/>
          <p:cNvSpPr>
            <a:spLocks noGrp="1" noChangeArrowheads="1"/>
          </p:cNvSpPr>
          <p:nvPr>
            <p:ph type="body" idx="1"/>
          </p:nvPr>
        </p:nvSpPr>
        <p:spPr bwMode="auto">
          <a:xfrm>
            <a:off x="611188" y="1412875"/>
            <a:ext cx="7772400" cy="3989388"/>
          </a:xfrm>
          <a:extLst/>
        </p:spPr>
        <p:txBody>
          <a:bodyPr wrap="square" lIns="91440" tIns="45720" rIns="91440" bIns="45720" numCol="1" anchor="t" anchorCtr="0" compatLnSpc="1">
            <a:prstTxWarp prst="textNoShape">
              <a:avLst/>
            </a:prstTxWarp>
          </a:bodyPr>
          <a:lstStyle/>
          <a:p>
            <a:pPr marL="0" indent="0" eaLnBrk="1" hangingPunct="1">
              <a:defRPr/>
            </a:pPr>
            <a:r>
              <a:rPr lang="en-US" dirty="0" smtClean="0"/>
              <a:t>Several factors can regulate the activity of an enzyme. These include</a:t>
            </a:r>
          </a:p>
          <a:p>
            <a:pPr eaLnBrk="1" hangingPunct="1">
              <a:lnSpc>
                <a:spcPct val="150000"/>
              </a:lnSpc>
              <a:buClr>
                <a:srgbClr val="004080"/>
              </a:buClr>
              <a:buFontTx/>
              <a:buChar char="•"/>
              <a:defRPr/>
            </a:pPr>
            <a:r>
              <a:rPr lang="en-US" dirty="0"/>
              <a:t>t</a:t>
            </a:r>
            <a:r>
              <a:rPr lang="en-US" dirty="0" smtClean="0"/>
              <a:t>he amount of substrate(s) present for the reaction</a:t>
            </a:r>
          </a:p>
          <a:p>
            <a:pPr eaLnBrk="1" hangingPunct="1">
              <a:lnSpc>
                <a:spcPct val="150000"/>
              </a:lnSpc>
              <a:buClr>
                <a:srgbClr val="004080"/>
              </a:buClr>
              <a:buFontTx/>
              <a:buChar char="•"/>
              <a:defRPr/>
            </a:pPr>
            <a:r>
              <a:rPr lang="en-US" dirty="0"/>
              <a:t>e</a:t>
            </a:r>
            <a:r>
              <a:rPr lang="en-US" dirty="0" smtClean="0"/>
              <a:t>nvironmental conditions, such as temperature and pH</a:t>
            </a:r>
          </a:p>
          <a:p>
            <a:pPr eaLnBrk="1" hangingPunct="1">
              <a:lnSpc>
                <a:spcPct val="150000"/>
              </a:lnSpc>
              <a:buClr>
                <a:srgbClr val="004080"/>
              </a:buClr>
              <a:buFontTx/>
              <a:buChar char="•"/>
              <a:defRPr/>
            </a:pPr>
            <a:r>
              <a:rPr lang="en-US" dirty="0"/>
              <a:t>e</a:t>
            </a:r>
            <a:r>
              <a:rPr lang="en-US" dirty="0" smtClean="0"/>
              <a:t>nzyme activation</a:t>
            </a:r>
          </a:p>
          <a:p>
            <a:pPr eaLnBrk="1" hangingPunct="1">
              <a:lnSpc>
                <a:spcPct val="150000"/>
              </a:lnSpc>
              <a:buClr>
                <a:srgbClr val="004080"/>
              </a:buClr>
              <a:buFontTx/>
              <a:buChar char="•"/>
              <a:defRPr/>
            </a:pPr>
            <a:r>
              <a:rPr lang="en-US" dirty="0"/>
              <a:t>e</a:t>
            </a:r>
            <a:r>
              <a:rPr lang="en-US" dirty="0" smtClean="0"/>
              <a:t>nzyme inhibition</a:t>
            </a:r>
          </a:p>
          <a:p>
            <a:pPr eaLnBrk="1" hangingPunct="1">
              <a:lnSpc>
                <a:spcPct val="150000"/>
              </a:lnSpc>
              <a:buClr>
                <a:srgbClr val="004080"/>
              </a:buClr>
              <a:buFontTx/>
              <a:buChar char="•"/>
              <a:defRPr/>
            </a:pPr>
            <a:r>
              <a:rPr lang="en-US" dirty="0"/>
              <a:t>p</a:t>
            </a:r>
            <a:r>
              <a:rPr lang="en-US" dirty="0" smtClean="0"/>
              <a:t>resence of cofactors</a:t>
            </a:r>
          </a:p>
        </p:txBody>
      </p:sp>
      <p:sp>
        <p:nvSpPr>
          <p:cNvPr id="10244"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a:solidFill>
                  <a:schemeClr val="bg1"/>
                </a:solidFill>
              </a:rPr>
              <a:t>UNIT A</a:t>
            </a:r>
          </a:p>
        </p:txBody>
      </p:sp>
      <p:sp>
        <p:nvSpPr>
          <p:cNvPr id="10245" name="Text Box 11"/>
          <p:cNvSpPr txBox="1">
            <a:spLocks noChangeArrowheads="1"/>
          </p:cNvSpPr>
          <p:nvPr/>
        </p:nvSpPr>
        <p:spPr bwMode="auto">
          <a:xfrm>
            <a:off x="1371600" y="-47625"/>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Chapter 5: Metabolism: Energy and Enzymes</a:t>
            </a:r>
          </a:p>
        </p:txBody>
      </p:sp>
      <p:sp>
        <p:nvSpPr>
          <p:cNvPr id="10246"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Section 5.2</a:t>
            </a:r>
          </a:p>
        </p:txBody>
      </p:sp>
      <p:sp>
        <p:nvSpPr>
          <p:cNvPr id="10247"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altLang="en-US" sz="1000">
                <a:solidFill>
                  <a:srgbClr val="004080"/>
                </a:solidFill>
              </a:rPr>
              <a:t>TO PREVIOUS SLIDE</a:t>
            </a:r>
          </a:p>
        </p:txBody>
      </p:sp>
      <p:pic>
        <p:nvPicPr>
          <p:cNvPr id="10248" name="Picture 13" descr="gr-12-button.jpg">
            <a:hlinkClick r:id="" action="ppaction://hlinkshowjump?jump=previousslide"/>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287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68313" y="609600"/>
            <a:ext cx="7772400" cy="65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a:t>Substrate Concentration</a:t>
            </a:r>
          </a:p>
        </p:txBody>
      </p:sp>
      <p:sp>
        <p:nvSpPr>
          <p:cNvPr id="13315" name="Rectangle 3"/>
          <p:cNvSpPr>
            <a:spLocks noGrp="1" noChangeArrowheads="1"/>
          </p:cNvSpPr>
          <p:nvPr>
            <p:ph type="body" idx="1"/>
          </p:nvPr>
        </p:nvSpPr>
        <p:spPr bwMode="auto">
          <a:xfrm>
            <a:off x="539750" y="1341438"/>
            <a:ext cx="7772400" cy="3629025"/>
          </a:xfrm>
          <a:extLst/>
        </p:spPr>
        <p:txBody>
          <a:bodyPr wrap="square" lIns="91440" tIns="45720" rIns="91440" bIns="45720" numCol="1" anchor="t" anchorCtr="0" compatLnSpc="1">
            <a:prstTxWarp prst="textNoShape">
              <a:avLst/>
            </a:prstTxWarp>
          </a:bodyPr>
          <a:lstStyle/>
          <a:p>
            <a:pPr marL="0" indent="0" eaLnBrk="1" hangingPunct="1">
              <a:defRPr/>
            </a:pPr>
            <a:r>
              <a:rPr lang="en-US" dirty="0" smtClean="0"/>
              <a:t>Generally, enzyme activity increases as substrate concentration increases because</a:t>
            </a:r>
          </a:p>
          <a:p>
            <a:pPr eaLnBrk="1" hangingPunct="1">
              <a:buClr>
                <a:srgbClr val="004080"/>
              </a:buClr>
              <a:buFontTx/>
              <a:buChar char="•"/>
              <a:defRPr/>
            </a:pPr>
            <a:r>
              <a:rPr lang="en-US" dirty="0"/>
              <a:t>t</a:t>
            </a:r>
            <a:r>
              <a:rPr lang="en-US" dirty="0" smtClean="0"/>
              <a:t>here are more collisions between the enzyme and substrate molecules</a:t>
            </a:r>
          </a:p>
          <a:p>
            <a:pPr eaLnBrk="1" hangingPunct="1">
              <a:buClr>
                <a:srgbClr val="004080"/>
              </a:buClr>
              <a:buFontTx/>
              <a:buChar char="•"/>
              <a:defRPr/>
            </a:pPr>
            <a:r>
              <a:rPr lang="en-US" dirty="0" smtClean="0"/>
              <a:t>more substrate molecules are available to fill more active sites of enzymes</a:t>
            </a:r>
          </a:p>
          <a:p>
            <a:pPr marL="0" indent="0" eaLnBrk="1" hangingPunct="1">
              <a:buClr>
                <a:srgbClr val="004080"/>
              </a:buClr>
              <a:defRPr/>
            </a:pPr>
            <a:r>
              <a:rPr lang="en-US" dirty="0" smtClean="0"/>
              <a:t>However, a maximum rate exists. Once all active sites on an enzyme are filled with substrate, the reaction cannot go any faster.</a:t>
            </a:r>
          </a:p>
        </p:txBody>
      </p:sp>
      <p:sp>
        <p:nvSpPr>
          <p:cNvPr id="11268"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a:solidFill>
                  <a:schemeClr val="bg1"/>
                </a:solidFill>
              </a:rPr>
              <a:t>UNIT A</a:t>
            </a:r>
          </a:p>
        </p:txBody>
      </p:sp>
      <p:sp>
        <p:nvSpPr>
          <p:cNvPr id="11269" name="Text Box 11"/>
          <p:cNvSpPr txBox="1">
            <a:spLocks noChangeArrowheads="1"/>
          </p:cNvSpPr>
          <p:nvPr/>
        </p:nvSpPr>
        <p:spPr bwMode="auto">
          <a:xfrm>
            <a:off x="1371600" y="-47625"/>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Chapter 5: Metabolism: Energy and Enzymes</a:t>
            </a:r>
          </a:p>
        </p:txBody>
      </p:sp>
      <p:sp>
        <p:nvSpPr>
          <p:cNvPr id="11270"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Section 5.2</a:t>
            </a:r>
          </a:p>
        </p:txBody>
      </p:sp>
      <p:sp>
        <p:nvSpPr>
          <p:cNvPr id="11271"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altLang="en-US" sz="1000">
                <a:solidFill>
                  <a:srgbClr val="004080"/>
                </a:solidFill>
              </a:rPr>
              <a:t>TO PREVIOUS SLIDE</a:t>
            </a:r>
          </a:p>
        </p:txBody>
      </p:sp>
      <p:pic>
        <p:nvPicPr>
          <p:cNvPr id="11272" name="Picture 13" descr="gr-12-button.jpg">
            <a:hlinkClick r:id="" action="ppaction://hlinkshowjump?jump=previousslide"/>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491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5746"/>
            <a:ext cx="8229600" cy="5530418"/>
          </a:xfrm>
        </p:spPr>
        <p:txBody>
          <a:bodyPr/>
          <a:lstStyle/>
          <a:p>
            <a:pPr lvl="0">
              <a:buFont typeface="Arial" panose="020B0604020202020204" pitchFamily="34" charset="0"/>
              <a:buChar char="•"/>
            </a:pPr>
            <a:r>
              <a:rPr lang="en-US" dirty="0"/>
              <a:t>if the concentration (abbr. = “[ ]”) of substrate increases, enzymatic activity (reaction rate): </a:t>
            </a:r>
            <a:r>
              <a:rPr lang="en-US" b="1" u="sng" dirty="0"/>
              <a:t>increases</a:t>
            </a:r>
            <a:r>
              <a:rPr lang="en-US" b="1" dirty="0"/>
              <a:t> .</a:t>
            </a:r>
            <a:r>
              <a:rPr lang="en-US" dirty="0"/>
              <a:t>  </a:t>
            </a:r>
            <a:endParaRPr lang="en-US" dirty="0" smtClean="0"/>
          </a:p>
          <a:p>
            <a:pPr lvl="0">
              <a:buFont typeface="Arial" panose="020B0604020202020204" pitchFamily="34" charset="0"/>
              <a:buChar char="•"/>
            </a:pPr>
            <a:r>
              <a:rPr lang="en-US" dirty="0" smtClean="0"/>
              <a:t>The </a:t>
            </a:r>
            <a:r>
              <a:rPr lang="en-US" dirty="0"/>
              <a:t>rate of product formation will usually increase too.  However, after a certain [ ], the rate won’t increase anymore, as all the enzymes are “</a:t>
            </a:r>
            <a:r>
              <a:rPr lang="en-US" b="1" u="sng" dirty="0"/>
              <a:t>saturated</a:t>
            </a:r>
            <a:r>
              <a:rPr lang="en-US" dirty="0"/>
              <a:t>” with substrates and can’t work any faster. When this happens the rate levels out.</a:t>
            </a:r>
            <a:endParaRPr lang="en-CA" dirty="0"/>
          </a:p>
          <a:p>
            <a:pPr lvl="0">
              <a:buFont typeface="Arial" panose="020B0604020202020204" pitchFamily="34" charset="0"/>
              <a:buChar char="•"/>
            </a:pPr>
            <a:r>
              <a:rPr lang="en-US" dirty="0"/>
              <a:t>if the concentration of substrate decreases, the rate of product formation will :</a:t>
            </a:r>
            <a:r>
              <a:rPr lang="en-US" b="1" u="sng" dirty="0"/>
              <a:t> decrease</a:t>
            </a:r>
            <a:r>
              <a:rPr lang="en-US" b="1" dirty="0"/>
              <a:t>.</a:t>
            </a:r>
            <a:endParaRPr lang="en-CA" dirty="0"/>
          </a:p>
          <a:p>
            <a:endParaRPr lang="en-CA" dirty="0"/>
          </a:p>
        </p:txBody>
      </p:sp>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0300" y="3948545"/>
            <a:ext cx="6723399" cy="217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960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Concentration of </a:t>
            </a:r>
            <a:r>
              <a:rPr lang="en-US" b="1" u="sng" cap="all" dirty="0"/>
              <a:t>Enzyme</a:t>
            </a:r>
            <a:endParaRPr lang="en-CA" dirty="0"/>
          </a:p>
        </p:txBody>
      </p:sp>
      <p:sp>
        <p:nvSpPr>
          <p:cNvPr id="3" name="Content Placeholder 2"/>
          <p:cNvSpPr>
            <a:spLocks noGrp="1"/>
          </p:cNvSpPr>
          <p:nvPr>
            <p:ph idx="1"/>
          </p:nvPr>
        </p:nvSpPr>
        <p:spPr>
          <a:xfrm>
            <a:off x="457200" y="1122218"/>
            <a:ext cx="8229600" cy="5003945"/>
          </a:xfrm>
        </p:spPr>
        <p:txBody>
          <a:bodyPr/>
          <a:lstStyle/>
          <a:p>
            <a:pPr lvl="0">
              <a:buFont typeface="Arial" panose="020B0604020202020204" pitchFamily="34" charset="0"/>
              <a:buChar char="•"/>
            </a:pPr>
            <a:r>
              <a:rPr lang="en-US" dirty="0"/>
              <a:t>This is what </a:t>
            </a:r>
            <a:r>
              <a:rPr lang="en-US" b="1" u="sng" dirty="0"/>
              <a:t>limits the overall rate of reaction</a:t>
            </a:r>
            <a:r>
              <a:rPr lang="en-US" dirty="0"/>
              <a:t>.  Providing there is adequate substrate (and their is typically </a:t>
            </a:r>
            <a:r>
              <a:rPr lang="en-US" i="1" dirty="0"/>
              <a:t>millions</a:t>
            </a:r>
            <a:r>
              <a:rPr lang="en-US" dirty="0"/>
              <a:t> more substrate molecules than enzyme molecules</a:t>
            </a:r>
            <a:r>
              <a:rPr lang="en-US" b="1" dirty="0"/>
              <a:t>),</a:t>
            </a:r>
            <a:r>
              <a:rPr lang="en-US" dirty="0"/>
              <a:t> enzyme activity</a:t>
            </a:r>
            <a:r>
              <a:rPr lang="en-US" b="1" u="sng" dirty="0"/>
              <a:t> increases as enzyme concentration increases.</a:t>
            </a:r>
            <a:r>
              <a:rPr lang="en-US" dirty="0"/>
              <a:t> </a:t>
            </a:r>
            <a:endParaRPr lang="en-US" dirty="0" smtClean="0"/>
          </a:p>
          <a:p>
            <a:pPr lvl="0">
              <a:buFont typeface="Arial" panose="020B0604020202020204" pitchFamily="34" charset="0"/>
              <a:buChar char="•"/>
            </a:pPr>
            <a:r>
              <a:rPr lang="en-US" dirty="0" smtClean="0"/>
              <a:t> </a:t>
            </a:r>
            <a:r>
              <a:rPr lang="en-US" dirty="0"/>
              <a:t>In other words, if [enzyme] increases, rate of product formation increases.  If amount of enzyme decreases, the rate of product formation decreases.  </a:t>
            </a:r>
            <a:endParaRPr lang="en-US" dirty="0" smtClean="0"/>
          </a:p>
          <a:p>
            <a:pPr lvl="0">
              <a:buFont typeface="Arial" panose="020B0604020202020204" pitchFamily="34" charset="0"/>
              <a:buChar char="•"/>
            </a:pPr>
            <a:r>
              <a:rPr lang="en-US" dirty="0" smtClean="0"/>
              <a:t>The </a:t>
            </a:r>
            <a:r>
              <a:rPr lang="en-US" dirty="0"/>
              <a:t>rate will only level off if you run out of substrate, which is usually not the case.</a:t>
            </a:r>
            <a:endParaRPr lang="en-CA" dirty="0"/>
          </a:p>
          <a:p>
            <a:endParaRPr lang="en-CA"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8888" y="4405746"/>
            <a:ext cx="4399917" cy="209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868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00050" y="549275"/>
            <a:ext cx="7772400"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a:t>Temperature and pH</a:t>
            </a:r>
          </a:p>
        </p:txBody>
      </p:sp>
      <p:sp>
        <p:nvSpPr>
          <p:cNvPr id="19459" name="Rectangle 3"/>
          <p:cNvSpPr>
            <a:spLocks noGrp="1" noChangeArrowheads="1"/>
          </p:cNvSpPr>
          <p:nvPr>
            <p:ph type="body" idx="1"/>
          </p:nvPr>
        </p:nvSpPr>
        <p:spPr bwMode="auto">
          <a:xfrm>
            <a:off x="400050" y="996157"/>
            <a:ext cx="7772400" cy="2044700"/>
          </a:xfrm>
          <a:extLst/>
        </p:spPr>
        <p:txBody>
          <a:bodyPr wrap="square" lIns="91440" tIns="45720" rIns="91440" bIns="45720" numCol="1" anchor="t" anchorCtr="0" compatLnSpc="1">
            <a:prstTxWarp prst="textNoShape">
              <a:avLst/>
            </a:prstTxWarp>
          </a:bodyPr>
          <a:lstStyle/>
          <a:p>
            <a:pPr marL="0" indent="0" eaLnBrk="1" hangingPunct="1">
              <a:defRPr/>
            </a:pPr>
            <a:r>
              <a:rPr lang="en-US" dirty="0" smtClean="0"/>
              <a:t>As temperature increases, enzyme activity also increases because there are more effective collisions between enzyme and substrate.</a:t>
            </a:r>
          </a:p>
          <a:p>
            <a:pPr eaLnBrk="1" hangingPunct="1">
              <a:buClr>
                <a:srgbClr val="004080"/>
              </a:buClr>
              <a:buFont typeface="Arial" pitchFamily="34" charset="0"/>
              <a:buChar char="•"/>
              <a:defRPr/>
            </a:pPr>
            <a:r>
              <a:rPr lang="en-US" dirty="0" smtClean="0"/>
              <a:t>Above a certain temperature (45C) the enzyme will no longer be active because it is </a:t>
            </a:r>
            <a:r>
              <a:rPr lang="en-US" b="1" dirty="0" smtClean="0"/>
              <a:t>denatured</a:t>
            </a:r>
            <a:r>
              <a:rPr lang="en-US" dirty="0" smtClean="0"/>
              <a:t> and cannot bind substrate.</a:t>
            </a:r>
            <a:endParaRPr lang="en-US" b="1" dirty="0" smtClean="0"/>
          </a:p>
        </p:txBody>
      </p:sp>
      <p:sp>
        <p:nvSpPr>
          <p:cNvPr id="12292"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a:solidFill>
                  <a:schemeClr val="bg1"/>
                </a:solidFill>
              </a:rPr>
              <a:t>UNIT A</a:t>
            </a:r>
          </a:p>
        </p:txBody>
      </p:sp>
      <p:sp>
        <p:nvSpPr>
          <p:cNvPr id="12293" name="Text Box 11"/>
          <p:cNvSpPr txBox="1">
            <a:spLocks noChangeArrowheads="1"/>
          </p:cNvSpPr>
          <p:nvPr/>
        </p:nvSpPr>
        <p:spPr bwMode="auto">
          <a:xfrm>
            <a:off x="1371600" y="-47625"/>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Chapter 5: Metabolism: Energy and Enzymes</a:t>
            </a:r>
          </a:p>
        </p:txBody>
      </p:sp>
      <p:sp>
        <p:nvSpPr>
          <p:cNvPr id="12294"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Section 5.2</a:t>
            </a:r>
          </a:p>
        </p:txBody>
      </p:sp>
      <p:sp>
        <p:nvSpPr>
          <p:cNvPr id="12295"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altLang="en-US" sz="1000">
                <a:solidFill>
                  <a:srgbClr val="004080"/>
                </a:solidFill>
              </a:rPr>
              <a:t>TO PREVIOUS SLIDE</a:t>
            </a:r>
          </a:p>
        </p:txBody>
      </p:sp>
      <p:pic>
        <p:nvPicPr>
          <p:cNvPr id="12296"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350" y="3284538"/>
            <a:ext cx="739457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4"/>
          <p:cNvSpPr txBox="1">
            <a:spLocks noChangeArrowheads="1"/>
          </p:cNvSpPr>
          <p:nvPr/>
        </p:nvSpPr>
        <p:spPr bwMode="auto">
          <a:xfrm>
            <a:off x="2627313" y="6165850"/>
            <a:ext cx="6192837" cy="307975"/>
          </a:xfrm>
          <a:prstGeom prst="rect">
            <a:avLst/>
          </a:prstGeom>
          <a:solidFill>
            <a:srgbClr val="00408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1400" b="1"/>
              <a:t>Figure 5.5  The effect of temperature on rate of reaction.</a:t>
            </a:r>
            <a:endParaRPr lang="en-US" altLang="en-US" sz="1400"/>
          </a:p>
        </p:txBody>
      </p:sp>
    </p:spTree>
    <p:extLst>
      <p:ext uri="{BB962C8B-B14F-4D97-AF65-F5344CB8AC3E}">
        <p14:creationId xmlns:p14="http://schemas.microsoft.com/office/powerpoint/2010/main" val="3079795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endParaRPr lang="en-CA" dirty="0"/>
          </a:p>
        </p:txBody>
      </p:sp>
      <p:sp>
        <p:nvSpPr>
          <p:cNvPr id="3" name="Content Placeholder 2"/>
          <p:cNvSpPr>
            <a:spLocks noGrp="1"/>
          </p:cNvSpPr>
          <p:nvPr>
            <p:ph idx="1"/>
          </p:nvPr>
        </p:nvSpPr>
        <p:spPr/>
        <p:txBody>
          <a:bodyPr/>
          <a:lstStyle/>
          <a:p>
            <a:pPr lvl="0"/>
            <a:r>
              <a:rPr lang="en-US" b="1" u="sng" dirty="0"/>
              <a:t>decreasing</a:t>
            </a:r>
            <a:r>
              <a:rPr lang="en-US" dirty="0"/>
              <a:t> temperature will: </a:t>
            </a:r>
            <a:r>
              <a:rPr lang="en-US" b="1" u="sng" dirty="0"/>
              <a:t>slow</a:t>
            </a:r>
            <a:r>
              <a:rPr lang="en-US" dirty="0"/>
              <a:t> the rate of reaction.  The lower the temperature, the lower the rate of reaction.  Very low temperatures </a:t>
            </a:r>
            <a:r>
              <a:rPr lang="en-US" b="1" dirty="0"/>
              <a:t>don’t</a:t>
            </a:r>
            <a:r>
              <a:rPr lang="en-US" dirty="0"/>
              <a:t> normally denature the enzyme, however.</a:t>
            </a:r>
            <a:endParaRPr lang="en-CA" dirty="0"/>
          </a:p>
          <a:p>
            <a:endParaRPr lang="en-CA" dirty="0"/>
          </a:p>
        </p:txBody>
      </p:sp>
      <p:sp>
        <p:nvSpPr>
          <p:cNvPr id="7" name="Rectangle 5"/>
          <p:cNvSpPr>
            <a:spLocks noChangeArrowheads="1"/>
          </p:cNvSpPr>
          <p:nvPr/>
        </p:nvSpPr>
        <p:spPr bwMode="auto">
          <a:xfrm>
            <a:off x="1163781" y="2466108"/>
            <a:ext cx="129739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graphicFrame>
        <p:nvGraphicFramePr>
          <p:cNvPr id="8" name="Object 7"/>
          <p:cNvGraphicFramePr>
            <a:graphicFrameLocks noChangeAspect="1"/>
          </p:cNvGraphicFramePr>
          <p:nvPr>
            <p:extLst>
              <p:ext uri="{D42A27DB-BD31-4B8C-83A1-F6EECF244321}">
                <p14:modId xmlns:p14="http://schemas.microsoft.com/office/powerpoint/2010/main" val="3064175087"/>
              </p:ext>
            </p:extLst>
          </p:nvPr>
        </p:nvGraphicFramePr>
        <p:xfrm>
          <a:off x="1163781" y="3560297"/>
          <a:ext cx="6385514" cy="2272146"/>
        </p:xfrm>
        <a:graphic>
          <a:graphicData uri="http://schemas.openxmlformats.org/presentationml/2006/ole">
            <mc:AlternateContent xmlns:mc="http://schemas.openxmlformats.org/markup-compatibility/2006">
              <mc:Choice xmlns:v="urn:schemas-microsoft-com:vml" Requires="v">
                <p:oleObj spid="_x0000_s20504" name="Picture" r:id="rId3" imgW="5974080" imgH="2127504" progId="Word.Picture.8">
                  <p:embed/>
                </p:oleObj>
              </mc:Choice>
              <mc:Fallback>
                <p:oleObj name="Picture" r:id="rId3" imgW="5974080" imgH="2127504"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781" y="3560297"/>
                        <a:ext cx="6385514" cy="2272146"/>
                      </a:xfrm>
                      <a:prstGeom prst="rect">
                        <a:avLst/>
                      </a:prstGeom>
                      <a:noFill/>
                    </p:spPr>
                  </p:pic>
                </p:oleObj>
              </mc:Fallback>
            </mc:AlternateContent>
          </a:graphicData>
        </a:graphic>
      </p:graphicFrame>
      <p:sp>
        <p:nvSpPr>
          <p:cNvPr id="9" name="Rectangle 6"/>
          <p:cNvSpPr>
            <a:spLocks noChangeArrowheads="1"/>
          </p:cNvSpPr>
          <p:nvPr/>
        </p:nvSpPr>
        <p:spPr bwMode="auto">
          <a:xfrm>
            <a:off x="1163781" y="3571008"/>
            <a:ext cx="129739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1851523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95288" y="549275"/>
            <a:ext cx="7772400" cy="65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a:t>Temperature and pH</a:t>
            </a:r>
          </a:p>
        </p:txBody>
      </p:sp>
      <p:sp>
        <p:nvSpPr>
          <p:cNvPr id="13315" name="Rectangle 3"/>
          <p:cNvSpPr>
            <a:spLocks noGrp="1" noChangeArrowheads="1"/>
          </p:cNvSpPr>
          <p:nvPr>
            <p:ph type="body" idx="1"/>
          </p:nvPr>
        </p:nvSpPr>
        <p:spPr bwMode="auto">
          <a:xfrm>
            <a:off x="468313" y="1196975"/>
            <a:ext cx="7772400" cy="2433638"/>
          </a:xfrm>
          <a:extLst/>
        </p:spPr>
        <p:txBody>
          <a:bodyPr wrap="square" lIns="91440" tIns="45720" rIns="91440" bIns="45720" numCol="1" anchor="t" anchorCtr="0" compatLnSpc="1">
            <a:prstTxWarp prst="textNoShape">
              <a:avLst/>
            </a:prstTxWarp>
          </a:bodyPr>
          <a:lstStyle/>
          <a:p>
            <a:pPr marL="0" indent="0" eaLnBrk="1" hangingPunct="1">
              <a:defRPr/>
            </a:pPr>
            <a:r>
              <a:rPr lang="en-US" dirty="0" smtClean="0"/>
              <a:t>Every enzyme has an ideal pH where its activity is greatest.</a:t>
            </a:r>
          </a:p>
          <a:p>
            <a:pPr eaLnBrk="1" hangingPunct="1">
              <a:buClr>
                <a:srgbClr val="004080"/>
              </a:buClr>
              <a:buFontTx/>
              <a:buChar char="•"/>
              <a:defRPr/>
            </a:pPr>
            <a:r>
              <a:rPr lang="en-US" dirty="0"/>
              <a:t>T</a:t>
            </a:r>
            <a:r>
              <a:rPr lang="en-US" dirty="0" smtClean="0"/>
              <a:t>he protein is in a configuration that makes it most active.</a:t>
            </a:r>
          </a:p>
          <a:p>
            <a:pPr eaLnBrk="1" hangingPunct="1">
              <a:buClr>
                <a:srgbClr val="004080"/>
              </a:buClr>
              <a:buFontTx/>
              <a:buChar char="•"/>
              <a:defRPr/>
            </a:pPr>
            <a:r>
              <a:rPr lang="en-US" dirty="0" smtClean="0"/>
              <a:t>Changes in pH can disrupt normal interactions such as hydrogen bonding, causing a change in enzyme shape and a decrease in activity. Extreme pH changes can cause denaturation.</a:t>
            </a:r>
          </a:p>
        </p:txBody>
      </p:sp>
      <p:sp>
        <p:nvSpPr>
          <p:cNvPr id="13316"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a:solidFill>
                  <a:schemeClr val="bg1"/>
                </a:solidFill>
              </a:rPr>
              <a:t>UNIT A</a:t>
            </a:r>
          </a:p>
        </p:txBody>
      </p:sp>
      <p:sp>
        <p:nvSpPr>
          <p:cNvPr id="13317" name="Text Box 11"/>
          <p:cNvSpPr txBox="1">
            <a:spLocks noChangeArrowheads="1"/>
          </p:cNvSpPr>
          <p:nvPr/>
        </p:nvSpPr>
        <p:spPr bwMode="auto">
          <a:xfrm>
            <a:off x="1371600" y="-47625"/>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Chapter 5: Metabolism: Energy and Enzymes</a:t>
            </a:r>
          </a:p>
        </p:txBody>
      </p:sp>
      <p:sp>
        <p:nvSpPr>
          <p:cNvPr id="13318"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Section 5.2</a:t>
            </a:r>
          </a:p>
        </p:txBody>
      </p:sp>
      <p:sp>
        <p:nvSpPr>
          <p:cNvPr id="13319"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altLang="en-US" sz="1000">
                <a:solidFill>
                  <a:srgbClr val="004080"/>
                </a:solidFill>
              </a:rPr>
              <a:t>TO PREVIOUS SLIDE</a:t>
            </a:r>
          </a:p>
        </p:txBody>
      </p:sp>
      <p:pic>
        <p:nvPicPr>
          <p:cNvPr id="13320"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300413"/>
            <a:ext cx="52228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4"/>
          <p:cNvSpPr txBox="1">
            <a:spLocks noChangeArrowheads="1"/>
          </p:cNvSpPr>
          <p:nvPr/>
        </p:nvSpPr>
        <p:spPr bwMode="auto">
          <a:xfrm>
            <a:off x="3492500" y="6073775"/>
            <a:ext cx="4926013" cy="307975"/>
          </a:xfrm>
          <a:prstGeom prst="rect">
            <a:avLst/>
          </a:prstGeom>
          <a:solidFill>
            <a:srgbClr val="00408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1400" b="1"/>
              <a:t>Figure 5.6  The effect of temperature on rate of reaction.</a:t>
            </a:r>
            <a:endParaRPr lang="en-US" altLang="en-US" sz="1400"/>
          </a:p>
        </p:txBody>
      </p:sp>
    </p:spTree>
    <p:extLst>
      <p:ext uri="{BB962C8B-B14F-4D97-AF65-F5344CB8AC3E}">
        <p14:creationId xmlns:p14="http://schemas.microsoft.com/office/powerpoint/2010/main" val="1398027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bwMode="auto">
          <a:xfrm>
            <a:off x="468313" y="1196975"/>
            <a:ext cx="7772400" cy="3270250"/>
          </a:xfrm>
          <a:extLst/>
        </p:spPr>
        <p:txBody>
          <a:bodyPr wrap="square" lIns="91440" tIns="45720" rIns="91440" bIns="45720" numCol="1" anchor="t" anchorCtr="0" compatLnSpc="1">
            <a:prstTxWarp prst="textNoShape">
              <a:avLst/>
            </a:prstTxWarp>
          </a:bodyPr>
          <a:lstStyle/>
          <a:p>
            <a:pPr marL="0" lvl="1" indent="0" eaLnBrk="1" hangingPunct="1">
              <a:buClr>
                <a:srgbClr val="004080"/>
              </a:buClr>
              <a:buFontTx/>
              <a:buNone/>
              <a:defRPr/>
            </a:pPr>
            <a:r>
              <a:rPr lang="en-US" sz="2400" dirty="0" smtClean="0"/>
              <a:t>Some enzymes do not need to be always active in the cell and can exist in an inactive form. When the cell signals a need for the enzyme, the inactive form is changed to an active form. There are different ways this can occur:</a:t>
            </a:r>
          </a:p>
          <a:p>
            <a:pPr lvl="1" eaLnBrk="1" hangingPunct="1">
              <a:buClr>
                <a:srgbClr val="004080"/>
              </a:buClr>
              <a:buFontTx/>
              <a:buChar char="•"/>
              <a:defRPr/>
            </a:pPr>
            <a:r>
              <a:rPr lang="en-US" sz="2400" dirty="0"/>
              <a:t>i</a:t>
            </a:r>
            <a:r>
              <a:rPr lang="en-US" sz="2400" dirty="0" smtClean="0"/>
              <a:t>nteraction with another protein or molecule</a:t>
            </a:r>
          </a:p>
          <a:p>
            <a:pPr lvl="1" eaLnBrk="1" hangingPunct="1">
              <a:buClr>
                <a:srgbClr val="004080"/>
              </a:buClr>
              <a:buFontTx/>
              <a:buChar char="•"/>
              <a:defRPr/>
            </a:pPr>
            <a:r>
              <a:rPr lang="en-US" sz="2400" dirty="0"/>
              <a:t>r</a:t>
            </a:r>
            <a:r>
              <a:rPr lang="en-US" sz="2400" dirty="0" smtClean="0"/>
              <a:t>emoval of part of the protein</a:t>
            </a:r>
          </a:p>
          <a:p>
            <a:pPr lvl="1" eaLnBrk="1" hangingPunct="1">
              <a:buClr>
                <a:srgbClr val="004080"/>
              </a:buClr>
              <a:buFontTx/>
              <a:buChar char="•"/>
              <a:defRPr/>
            </a:pPr>
            <a:r>
              <a:rPr lang="en-US" sz="2400" dirty="0"/>
              <a:t>a</a:t>
            </a:r>
            <a:r>
              <a:rPr lang="en-US" sz="2400" dirty="0" smtClean="0"/>
              <a:t>ddition or removal of one or more phosphate groups; kinase enzymes add phosphates to proteins</a:t>
            </a:r>
          </a:p>
          <a:p>
            <a:pPr lvl="1" eaLnBrk="1" hangingPunct="1">
              <a:buClr>
                <a:srgbClr val="004080"/>
              </a:buClr>
              <a:buFontTx/>
              <a:buChar char="•"/>
              <a:defRPr/>
            </a:pPr>
            <a:endParaRPr lang="en-US" sz="2400" dirty="0" smtClean="0"/>
          </a:p>
        </p:txBody>
      </p:sp>
      <p:sp>
        <p:nvSpPr>
          <p:cNvPr id="14339"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a:solidFill>
                  <a:schemeClr val="bg1"/>
                </a:solidFill>
              </a:rPr>
              <a:t>UNIT A</a:t>
            </a:r>
          </a:p>
        </p:txBody>
      </p:sp>
      <p:sp>
        <p:nvSpPr>
          <p:cNvPr id="14340" name="Text Box 11"/>
          <p:cNvSpPr txBox="1">
            <a:spLocks noChangeArrowheads="1"/>
          </p:cNvSpPr>
          <p:nvPr/>
        </p:nvSpPr>
        <p:spPr bwMode="auto">
          <a:xfrm>
            <a:off x="1371600" y="-47625"/>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Chapter 5: Metabolism: Energy and Enzymes</a:t>
            </a:r>
          </a:p>
        </p:txBody>
      </p:sp>
      <p:sp>
        <p:nvSpPr>
          <p:cNvPr id="14341"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Section 5.2</a:t>
            </a:r>
          </a:p>
        </p:txBody>
      </p:sp>
      <p:sp>
        <p:nvSpPr>
          <p:cNvPr id="14342"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altLang="en-US" sz="1000">
                <a:solidFill>
                  <a:srgbClr val="004080"/>
                </a:solidFill>
              </a:rPr>
              <a:t>TO PREVIOUS SLIDE</a:t>
            </a:r>
          </a:p>
        </p:txBody>
      </p:sp>
      <p:pic>
        <p:nvPicPr>
          <p:cNvPr id="14343"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724400"/>
            <a:ext cx="55006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2"/>
          <p:cNvSpPr>
            <a:spLocks noGrp="1" noChangeArrowheads="1"/>
          </p:cNvSpPr>
          <p:nvPr>
            <p:ph type="title"/>
          </p:nvPr>
        </p:nvSpPr>
        <p:spPr bwMode="auto">
          <a:xfrm>
            <a:off x="468313" y="549275"/>
            <a:ext cx="7772400" cy="585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a:t>Enzyme Activation</a:t>
            </a:r>
          </a:p>
        </p:txBody>
      </p:sp>
    </p:spTree>
    <p:extLst>
      <p:ext uri="{BB962C8B-B14F-4D97-AF65-F5344CB8AC3E}">
        <p14:creationId xmlns:p14="http://schemas.microsoft.com/office/powerpoint/2010/main" val="181564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95288" y="1196975"/>
            <a:ext cx="3816350" cy="4535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buClr>
                <a:srgbClr val="004080"/>
              </a:buClr>
              <a:buFontTx/>
              <a:buChar char="•"/>
            </a:pPr>
            <a:r>
              <a:rPr lang="en-US" altLang="en-US" b="1"/>
              <a:t>Enzyme inhibition</a:t>
            </a:r>
            <a:r>
              <a:rPr lang="en-US" altLang="en-US"/>
              <a:t> decreases the activity of the enzyme by no longer allowing substrate(s) to bind to the active site.</a:t>
            </a:r>
          </a:p>
          <a:p>
            <a:pPr eaLnBrk="1" hangingPunct="1">
              <a:buClr>
                <a:srgbClr val="004080"/>
              </a:buClr>
              <a:buFontTx/>
              <a:buChar char="•"/>
            </a:pPr>
            <a:r>
              <a:rPr lang="en-US" altLang="en-US"/>
              <a:t>An important type of inhibition is feedback inhibition: reaction product binds the enzyme, causing a change in enzyme conformation and inactivation.</a:t>
            </a:r>
          </a:p>
        </p:txBody>
      </p:sp>
      <p:sp>
        <p:nvSpPr>
          <p:cNvPr id="15363"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a:solidFill>
                  <a:schemeClr val="bg1"/>
                </a:solidFill>
              </a:rPr>
              <a:t>UNIT A</a:t>
            </a:r>
          </a:p>
        </p:txBody>
      </p:sp>
      <p:sp>
        <p:nvSpPr>
          <p:cNvPr id="15364" name="Text Box 11"/>
          <p:cNvSpPr txBox="1">
            <a:spLocks noChangeArrowheads="1"/>
          </p:cNvSpPr>
          <p:nvPr/>
        </p:nvSpPr>
        <p:spPr bwMode="auto">
          <a:xfrm>
            <a:off x="1371600" y="-47625"/>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Chapter 5: Metabolism: Energy and Enzymes</a:t>
            </a:r>
          </a:p>
        </p:txBody>
      </p:sp>
      <p:sp>
        <p:nvSpPr>
          <p:cNvPr id="15365"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Section 5.2</a:t>
            </a:r>
          </a:p>
        </p:txBody>
      </p:sp>
      <p:sp>
        <p:nvSpPr>
          <p:cNvPr id="15366"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altLang="en-US" sz="1000">
                <a:solidFill>
                  <a:srgbClr val="004080"/>
                </a:solidFill>
              </a:rPr>
              <a:t>TO PREVIOUS SLIDE</a:t>
            </a:r>
          </a:p>
        </p:txBody>
      </p:sp>
      <p:pic>
        <p:nvPicPr>
          <p:cNvPr id="15367"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663" y="893763"/>
            <a:ext cx="461962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Rectangle 2"/>
          <p:cNvSpPr>
            <a:spLocks noGrp="1" noChangeArrowheads="1"/>
          </p:cNvSpPr>
          <p:nvPr>
            <p:ph type="title"/>
          </p:nvPr>
        </p:nvSpPr>
        <p:spPr bwMode="auto">
          <a:xfrm>
            <a:off x="395288" y="549275"/>
            <a:ext cx="7772400" cy="65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a:t>Enzyme Inhibition</a:t>
            </a:r>
          </a:p>
        </p:txBody>
      </p:sp>
      <p:sp>
        <p:nvSpPr>
          <p:cNvPr id="15370" name="Text Box 4"/>
          <p:cNvSpPr txBox="1">
            <a:spLocks noChangeArrowheads="1"/>
          </p:cNvSpPr>
          <p:nvPr/>
        </p:nvSpPr>
        <p:spPr bwMode="auto">
          <a:xfrm>
            <a:off x="5308600" y="6075363"/>
            <a:ext cx="2879725" cy="306387"/>
          </a:xfrm>
          <a:prstGeom prst="rect">
            <a:avLst/>
          </a:prstGeom>
          <a:solidFill>
            <a:srgbClr val="00408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1400" b="1"/>
              <a:t>Figure 5.7  Feedback inhibition.</a:t>
            </a:r>
            <a:endParaRPr lang="en-US" altLang="en-US" sz="1400"/>
          </a:p>
        </p:txBody>
      </p:sp>
    </p:spTree>
    <p:extLst>
      <p:ext uri="{BB962C8B-B14F-4D97-AF65-F5344CB8AC3E}">
        <p14:creationId xmlns:p14="http://schemas.microsoft.com/office/powerpoint/2010/main" val="1124786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609600"/>
            <a:ext cx="7772400" cy="65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smtClean="0"/>
              <a:t>Energy and Reactions</a:t>
            </a:r>
          </a:p>
        </p:txBody>
      </p:sp>
      <p:sp>
        <p:nvSpPr>
          <p:cNvPr id="6147"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itchFamily="34" charset="-128"/>
              </a:rPr>
              <a:t>UNIT A</a:t>
            </a:r>
          </a:p>
        </p:txBody>
      </p:sp>
      <p:sp>
        <p:nvSpPr>
          <p:cNvPr id="6148" name="Text Box 11"/>
          <p:cNvSpPr txBox="1">
            <a:spLocks noChangeArrowheads="1"/>
          </p:cNvSpPr>
          <p:nvPr/>
        </p:nvSpPr>
        <p:spPr bwMode="auto">
          <a:xfrm>
            <a:off x="1371600" y="-47625"/>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itchFamily="34" charset="-128"/>
              </a:rPr>
              <a:t>Chapter 5: Metabolism: Energy and Enzymes</a:t>
            </a:r>
          </a:p>
        </p:txBody>
      </p:sp>
      <p:sp>
        <p:nvSpPr>
          <p:cNvPr id="6149"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itchFamily="34" charset="-128"/>
              </a:rPr>
              <a:t>Section 5.1</a:t>
            </a:r>
          </a:p>
        </p:txBody>
      </p:sp>
      <p:sp>
        <p:nvSpPr>
          <p:cNvPr id="6150"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000" b="0" i="0" u="none" strike="noStrike" kern="1200" cap="none" spc="0" normalizeH="0" baseline="0" noProof="0" smtClean="0">
                <a:ln>
                  <a:noFill/>
                </a:ln>
                <a:solidFill>
                  <a:srgbClr val="004080"/>
                </a:solidFill>
                <a:effectLst/>
                <a:uLnTx/>
                <a:uFillTx/>
                <a:latin typeface="Arial" panose="020B0604020202020204" pitchFamily="34" charset="0"/>
                <a:ea typeface="ＭＳ Ｐゴシック" pitchFamily="34" charset="-128"/>
              </a:rPr>
              <a:t>TO PREVIOUS SLIDE</a:t>
            </a:r>
          </a:p>
        </p:txBody>
      </p:sp>
      <p:pic>
        <p:nvPicPr>
          <p:cNvPr id="6151"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3"/>
          <p:cNvSpPr txBox="1">
            <a:spLocks noChangeArrowheads="1"/>
          </p:cNvSpPr>
          <p:nvPr/>
        </p:nvSpPr>
        <p:spPr bwMode="auto">
          <a:xfrm>
            <a:off x="611188" y="1268413"/>
            <a:ext cx="8186448"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rgbClr val="004080"/>
              </a:buClr>
              <a:buSzTx/>
              <a:buFontTx/>
              <a:buNone/>
              <a:tabLst/>
              <a:defRPr/>
            </a:pPr>
            <a:r>
              <a:rPr kumimoji="0" lang="en-US" altLang="en-US" sz="2400" b="1" i="0"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pitchFamily="34" charset="-128"/>
              </a:rPr>
              <a:t>Free energy </a:t>
            </a:r>
            <a:r>
              <a:rPr kumimoji="0" lang="en-US" altLang="en-US" sz="2400" b="0" i="0"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pitchFamily="34" charset="-128"/>
              </a:rPr>
              <a:t>is the amount of energy available after a chemical reaction has occurred.</a:t>
            </a:r>
          </a:p>
          <a:p>
            <a:pPr marL="0" marR="0" lvl="0" indent="0" algn="l" defTabSz="914400" rtl="0" eaLnBrk="1" fontAlgn="base" latinLnBrk="0" hangingPunct="1">
              <a:lnSpc>
                <a:spcPct val="100000"/>
              </a:lnSpc>
              <a:spcBef>
                <a:spcPct val="20000"/>
              </a:spcBef>
              <a:spcAft>
                <a:spcPct val="0"/>
              </a:spcAft>
              <a:buClr>
                <a:srgbClr val="004080"/>
              </a:buClr>
              <a:buSzTx/>
              <a:buFontTx/>
              <a:buNone/>
              <a:tabLst/>
              <a:defRPr/>
            </a:pPr>
            <a:r>
              <a:rPr kumimoji="0" lang="en-US" altLang="en-US" sz="2400" b="0" i="0"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pitchFamily="34" charset="-128"/>
              </a:rPr>
              <a:t>The change in free energy of a reaction (</a:t>
            </a:r>
            <a:r>
              <a:rPr kumimoji="0" lang="el-GR" altLang="en-US" sz="2400" b="0" i="0"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pitchFamily="34" charset="-128"/>
              </a:rPr>
              <a:t>Δ</a:t>
            </a:r>
            <a:r>
              <a:rPr kumimoji="0" lang="en-US" altLang="en-US" sz="2400" b="0" i="0"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pitchFamily="34" charset="-128"/>
              </a:rPr>
              <a:t>G) = </a:t>
            </a:r>
          </a:p>
          <a:p>
            <a:pPr marL="0" marR="0" lvl="0" indent="0" algn="ctr" defTabSz="914400" rtl="0" eaLnBrk="1" fontAlgn="base" latinLnBrk="0" hangingPunct="1">
              <a:lnSpc>
                <a:spcPct val="100000"/>
              </a:lnSpc>
              <a:spcBef>
                <a:spcPct val="20000"/>
              </a:spcBef>
              <a:spcAft>
                <a:spcPct val="0"/>
              </a:spcAft>
              <a:buClr>
                <a:srgbClr val="004080"/>
              </a:buClr>
              <a:buSzTx/>
              <a:buFontTx/>
              <a:buNone/>
              <a:tabLst/>
              <a:defRPr/>
            </a:pPr>
            <a:r>
              <a:rPr kumimoji="0" lang="en-US" altLang="en-US" sz="2400" b="0" i="0"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pitchFamily="34" charset="-128"/>
                <a:cs typeface="Tahoma" panose="020B0604030504040204" pitchFamily="34" charset="0"/>
              </a:rPr>
              <a:t>free energy of products − free energy of reactants</a:t>
            </a:r>
          </a:p>
          <a:p>
            <a:pPr marL="0" marR="0" lvl="0" indent="0" algn="l" defTabSz="914400" rtl="0" eaLnBrk="1" fontAlgn="base" latinLnBrk="0" hangingPunct="1">
              <a:lnSpc>
                <a:spcPct val="100000"/>
              </a:lnSpc>
              <a:spcBef>
                <a:spcPct val="20000"/>
              </a:spcBef>
              <a:spcAft>
                <a:spcPct val="0"/>
              </a:spcAft>
              <a:buClr>
                <a:srgbClr val="004080"/>
              </a:buClr>
              <a:buSzTx/>
              <a:buFontTx/>
              <a:buNone/>
              <a:tabLst/>
              <a:defRPr/>
            </a:pPr>
            <a:r>
              <a:rPr kumimoji="0" lang="en-US" altLang="en-US" sz="2400" b="1" i="0"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pitchFamily="34" charset="-128"/>
              </a:rPr>
              <a:t>−</a:t>
            </a:r>
            <a:r>
              <a:rPr kumimoji="0" lang="el-GR" altLang="en-US" sz="2400" b="0" i="0"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pitchFamily="34" charset="-128"/>
              </a:rPr>
              <a:t> Δ</a:t>
            </a:r>
            <a:r>
              <a:rPr kumimoji="0" lang="en-US" altLang="en-US" sz="2400" b="0" i="0"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pitchFamily="34" charset="-128"/>
              </a:rPr>
              <a:t>G: products have less energy than reactants, and the reaction will occur in the direction indicated.</a:t>
            </a:r>
            <a:endParaRPr kumimoji="0" lang="en-US" altLang="en-US" sz="2400" b="1" i="0"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
                <a:srgbClr val="004080"/>
              </a:buClr>
              <a:buSzTx/>
              <a:buFontTx/>
              <a:buNone/>
              <a:tabLst/>
              <a:defRPr/>
            </a:pPr>
            <a:endParaRPr kumimoji="0" lang="en-US" altLang="en-US" sz="2400" b="1" i="0"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
                <a:srgbClr val="004080"/>
              </a:buClr>
              <a:buSzTx/>
              <a:buFontTx/>
              <a:buNone/>
              <a:tabLst/>
              <a:defRPr/>
            </a:pPr>
            <a:r>
              <a:rPr kumimoji="0" lang="en-US" altLang="en-US" sz="2400" b="1" i="0"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pitchFamily="34" charset="-128"/>
              </a:rPr>
              <a:t>exergonic reactions</a:t>
            </a:r>
            <a:r>
              <a:rPr kumimoji="0" lang="en-US" altLang="en-US" sz="2400" b="0" i="0"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pitchFamily="34" charset="-128"/>
              </a:rPr>
              <a:t>: spontaneous and release energy (exothermic)</a:t>
            </a:r>
          </a:p>
          <a:p>
            <a:pPr marL="0" marR="0" lvl="0" indent="0" algn="l" defTabSz="914400" rtl="0" eaLnBrk="1" fontAlgn="base" latinLnBrk="0" hangingPunct="1">
              <a:lnSpc>
                <a:spcPct val="100000"/>
              </a:lnSpc>
              <a:spcBef>
                <a:spcPct val="20000"/>
              </a:spcBef>
              <a:spcAft>
                <a:spcPct val="0"/>
              </a:spcAft>
              <a:buClr>
                <a:srgbClr val="004080"/>
              </a:buClr>
              <a:buSzTx/>
              <a:buFontTx/>
              <a:buNone/>
              <a:tabLst/>
              <a:defRPr/>
            </a:pPr>
            <a:r>
              <a:rPr kumimoji="0" lang="en-US" altLang="en-US" sz="2400" b="1" i="0"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pitchFamily="34" charset="-128"/>
              </a:rPr>
              <a:t>endergonic reactions</a:t>
            </a:r>
            <a:r>
              <a:rPr kumimoji="0" lang="en-US" altLang="en-US" sz="2400" b="0" i="0"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pitchFamily="34" charset="-128"/>
              </a:rPr>
              <a:t>: require energy input (endothermic)</a:t>
            </a:r>
          </a:p>
          <a:p>
            <a:pPr marL="0" marR="0" lvl="0" indent="0" algn="l" defTabSz="914400" rtl="0" eaLnBrk="1" fontAlgn="base" latinLnBrk="0" hangingPunct="1">
              <a:lnSpc>
                <a:spcPct val="100000"/>
              </a:lnSpc>
              <a:spcBef>
                <a:spcPct val="20000"/>
              </a:spcBef>
              <a:spcAft>
                <a:spcPct val="0"/>
              </a:spcAft>
              <a:buClr>
                <a:srgbClr val="004080"/>
              </a:buClr>
              <a:buSzTx/>
              <a:buFontTx/>
              <a:buNone/>
              <a:tabLst/>
              <a:defRPr/>
            </a:pPr>
            <a:r>
              <a:rPr kumimoji="0" lang="en-US" altLang="en-US" sz="2400" b="0" i="0" u="none" strike="noStrike" kern="1200" cap="none" spc="0" normalizeH="0" baseline="0" noProof="0" dirty="0" smtClean="0">
                <a:ln>
                  <a:noFill/>
                </a:ln>
                <a:solidFill>
                  <a:srgbClr val="000000"/>
                </a:solidFill>
                <a:effectLst/>
                <a:uLnTx/>
                <a:uFillTx/>
                <a:latin typeface="Times" panose="02020603050405020304" pitchFamily="18" charset="0"/>
                <a:ea typeface="ＭＳ Ｐゴシック" pitchFamily="34" charset="-128"/>
              </a:rPr>
              <a:t>Many cell reactions use energy from exergonic reactions.</a:t>
            </a:r>
          </a:p>
        </p:txBody>
      </p:sp>
    </p:spTree>
    <p:extLst>
      <p:ext uri="{BB962C8B-B14F-4D97-AF65-F5344CB8AC3E}">
        <p14:creationId xmlns:p14="http://schemas.microsoft.com/office/powerpoint/2010/main" val="2798545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i="1" dirty="0"/>
              <a:t>Competitive Inhibition:</a:t>
            </a:r>
            <a:r>
              <a:rPr lang="en-CA" dirty="0"/>
              <a:t/>
            </a:r>
            <a:br>
              <a:rPr lang="en-CA" dirty="0"/>
            </a:br>
            <a:endParaRPr lang="en-CA" dirty="0"/>
          </a:p>
        </p:txBody>
      </p:sp>
      <p:sp>
        <p:nvSpPr>
          <p:cNvPr id="3" name="Content Placeholder 2"/>
          <p:cNvSpPr>
            <a:spLocks noGrp="1"/>
          </p:cNvSpPr>
          <p:nvPr>
            <p:ph idx="1"/>
          </p:nvPr>
        </p:nvSpPr>
        <p:spPr>
          <a:xfrm>
            <a:off x="457200" y="1004455"/>
            <a:ext cx="8229600" cy="4525963"/>
          </a:xfrm>
        </p:spPr>
        <p:txBody>
          <a:bodyPr/>
          <a:lstStyle/>
          <a:p>
            <a:pPr lvl="0" fontAlgn="auto" hangingPunct="1">
              <a:buFont typeface="Arial" panose="020B0604020202020204" pitchFamily="34" charset="0"/>
              <a:buChar char="•"/>
            </a:pPr>
            <a:r>
              <a:rPr lang="en-CA" dirty="0"/>
              <a:t>a molecule that </a:t>
            </a:r>
            <a:r>
              <a:rPr lang="en-CA" b="1" dirty="0"/>
              <a:t>looks like the substrate </a:t>
            </a:r>
            <a:r>
              <a:rPr lang="en-CA" dirty="0"/>
              <a:t>can </a:t>
            </a:r>
            <a:r>
              <a:rPr lang="en-CA" b="1" dirty="0"/>
              <a:t>compete for space </a:t>
            </a:r>
            <a:r>
              <a:rPr lang="en-CA" dirty="0"/>
              <a:t>at the active site (the place where the substrate binds to enzyme). </a:t>
            </a:r>
          </a:p>
          <a:p>
            <a:pPr>
              <a:buFont typeface="Arial" panose="020B0604020202020204" pitchFamily="34" charset="0"/>
              <a:buChar char="•"/>
            </a:pPr>
            <a:r>
              <a:rPr lang="en-US" dirty="0" smtClean="0"/>
              <a:t>This </a:t>
            </a:r>
            <a:r>
              <a:rPr lang="en-US" dirty="0"/>
              <a:t>will </a:t>
            </a:r>
            <a:r>
              <a:rPr lang="en-US" b="1" dirty="0"/>
              <a:t>slow down</a:t>
            </a:r>
            <a:r>
              <a:rPr lang="en-US" dirty="0"/>
              <a:t> the reaction rate.  The inhibitor binding to E can be </a:t>
            </a:r>
            <a:r>
              <a:rPr lang="en-US" b="1" cap="all" dirty="0"/>
              <a:t>reversible</a:t>
            </a:r>
            <a:r>
              <a:rPr lang="en-US" dirty="0"/>
              <a:t> or </a:t>
            </a:r>
            <a:r>
              <a:rPr lang="en-US" b="1" cap="all" dirty="0"/>
              <a:t>irreversible</a:t>
            </a:r>
            <a:r>
              <a:rPr lang="en-US" dirty="0"/>
              <a:t>.</a:t>
            </a:r>
            <a:endParaRPr lang="en-CA" dirty="0"/>
          </a:p>
          <a:p>
            <a:pPr lvl="0">
              <a:buFont typeface="Arial" panose="020B0604020202020204" pitchFamily="34" charset="0"/>
              <a:buChar char="•"/>
            </a:pPr>
            <a:r>
              <a:rPr lang="en-US" dirty="0"/>
              <a:t>Obviously, the more inhibitors are added, the lower the rate of reaction, and the less product is going to be made.</a:t>
            </a:r>
            <a:endParaRPr lang="en-CA" dirty="0"/>
          </a:p>
          <a:p>
            <a:pPr lvl="0">
              <a:buFont typeface="Arial" panose="020B0604020202020204" pitchFamily="34" charset="0"/>
              <a:buChar char="•"/>
            </a:pPr>
            <a:r>
              <a:rPr lang="en-US" dirty="0"/>
              <a:t>The more substrate is added, the less effect the </a:t>
            </a:r>
            <a:r>
              <a:rPr lang="en-US" dirty="0" err="1"/>
              <a:t>c.inhibitor</a:t>
            </a:r>
            <a:r>
              <a:rPr lang="en-US" dirty="0"/>
              <a:t> has on the reaction rate</a:t>
            </a:r>
            <a:endParaRPr lang="en-CA" dirty="0"/>
          </a:p>
          <a:p>
            <a:endParaRPr lang="en-CA"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1344" y="4618038"/>
            <a:ext cx="6421175" cy="164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585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i="1" u="sng" cap="all" dirty="0" smtClean="0"/>
              <a:t>Non-competitive Inhibition:</a:t>
            </a:r>
            <a:r>
              <a:rPr lang="en-CA" dirty="0" smtClean="0"/>
              <a:t/>
            </a:r>
            <a:br>
              <a:rPr lang="en-CA" dirty="0" smtClean="0"/>
            </a:br>
            <a:endParaRPr lang="en-CA" dirty="0"/>
          </a:p>
        </p:txBody>
      </p:sp>
      <p:sp>
        <p:nvSpPr>
          <p:cNvPr id="3" name="Content Placeholder 2"/>
          <p:cNvSpPr>
            <a:spLocks noGrp="1"/>
          </p:cNvSpPr>
          <p:nvPr>
            <p:ph idx="1"/>
          </p:nvPr>
        </p:nvSpPr>
        <p:spPr>
          <a:xfrm>
            <a:off x="457200" y="1025236"/>
            <a:ext cx="8229600" cy="5100927"/>
          </a:xfrm>
        </p:spPr>
        <p:txBody>
          <a:bodyPr/>
          <a:lstStyle/>
          <a:p>
            <a:pPr lvl="0">
              <a:buFont typeface="Arial" panose="020B0604020202020204" pitchFamily="34" charset="0"/>
              <a:buChar char="•"/>
            </a:pPr>
            <a:r>
              <a:rPr lang="en-CA" dirty="0" smtClean="0"/>
              <a:t>in </a:t>
            </a:r>
            <a:r>
              <a:rPr lang="en-CA" dirty="0"/>
              <a:t>this case, the inhibitor binds to </a:t>
            </a:r>
            <a:r>
              <a:rPr lang="en-CA" b="1" dirty="0"/>
              <a:t>another place </a:t>
            </a:r>
            <a:r>
              <a:rPr lang="en-CA" dirty="0"/>
              <a:t>on enzyme (</a:t>
            </a:r>
            <a:r>
              <a:rPr lang="en-CA" b="1" u="sng" dirty="0"/>
              <a:t>not </a:t>
            </a:r>
            <a:r>
              <a:rPr lang="en-CA" dirty="0"/>
              <a:t>the active site). The inhibitor may look completely different from the substrate. </a:t>
            </a:r>
          </a:p>
          <a:p>
            <a:pPr lvl="0">
              <a:buFont typeface="Arial" panose="020B0604020202020204" pitchFamily="34" charset="0"/>
              <a:buChar char="•"/>
            </a:pPr>
            <a:r>
              <a:rPr lang="en-US" dirty="0"/>
              <a:t>The inhibitor may look completely different from the substrate.</a:t>
            </a:r>
            <a:endParaRPr lang="en-CA" dirty="0"/>
          </a:p>
          <a:p>
            <a:pPr lvl="0">
              <a:buFont typeface="Arial" panose="020B0604020202020204" pitchFamily="34" charset="0"/>
              <a:buChar char="•"/>
            </a:pPr>
            <a:r>
              <a:rPr lang="en-US" dirty="0"/>
              <a:t>When the inhibitor binds, it causes the enzyme to change shape </a:t>
            </a:r>
            <a:r>
              <a:rPr lang="en-US" b="1" i="1" u="sng" dirty="0"/>
              <a:t>at the active site</a:t>
            </a:r>
            <a:r>
              <a:rPr lang="en-US" dirty="0"/>
              <a:t> so S cannot bind.</a:t>
            </a:r>
            <a:endParaRPr lang="en-CA" dirty="0"/>
          </a:p>
          <a:p>
            <a:pPr lvl="0">
              <a:buFont typeface="Arial" panose="020B0604020202020204" pitchFamily="34" charset="0"/>
              <a:buChar char="•"/>
            </a:pPr>
            <a:r>
              <a:rPr lang="en-US" dirty="0"/>
              <a:t>Amount of substrate does not affect inhibitor</a:t>
            </a:r>
            <a:endParaRPr lang="en-CA" dirty="0"/>
          </a:p>
          <a:p>
            <a:pPr lvl="0">
              <a:buFont typeface="Arial" panose="020B0604020202020204" pitchFamily="34" charset="0"/>
              <a:buChar char="•"/>
            </a:pPr>
            <a:r>
              <a:rPr lang="en-US" dirty="0"/>
              <a:t>Usually heavy metals (i.e. Mercury: Hg2+, Lead: Pb2+)</a:t>
            </a:r>
            <a:endParaRPr lang="en-CA" dirty="0"/>
          </a:p>
          <a:p>
            <a:endParaRPr lang="en-CA" dirty="0"/>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4071" y="4798435"/>
            <a:ext cx="6925373" cy="174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625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Examples of Inhibition:</a:t>
            </a:r>
            <a:r>
              <a:rPr lang="en-CA" dirty="0" smtClean="0"/>
              <a:t/>
            </a:r>
            <a:br>
              <a:rPr lang="en-CA" dirty="0" smtClean="0"/>
            </a:br>
            <a:endParaRPr lang="en-CA" dirty="0"/>
          </a:p>
        </p:txBody>
      </p:sp>
      <p:sp>
        <p:nvSpPr>
          <p:cNvPr id="3" name="Content Placeholder 2"/>
          <p:cNvSpPr>
            <a:spLocks noGrp="1"/>
          </p:cNvSpPr>
          <p:nvPr>
            <p:ph idx="1"/>
          </p:nvPr>
        </p:nvSpPr>
        <p:spPr>
          <a:xfrm>
            <a:off x="457200" y="1011382"/>
            <a:ext cx="8229600" cy="5114781"/>
          </a:xfrm>
        </p:spPr>
        <p:txBody>
          <a:bodyPr/>
          <a:lstStyle/>
          <a:p>
            <a:pPr lvl="0">
              <a:buFont typeface="Arial" panose="020B0604020202020204" pitchFamily="34" charset="0"/>
              <a:buChar char="•"/>
            </a:pPr>
            <a:r>
              <a:rPr lang="en-US" dirty="0" smtClean="0"/>
              <a:t>Reversible </a:t>
            </a:r>
            <a:r>
              <a:rPr lang="en-US" dirty="0"/>
              <a:t>inhibition is often used as </a:t>
            </a:r>
            <a:r>
              <a:rPr lang="en-US" b="1" dirty="0"/>
              <a:t>a normal way of slowing down metabolic pathways</a:t>
            </a:r>
            <a:r>
              <a:rPr lang="en-US" dirty="0"/>
              <a:t> (e.g. an intermediate or final product may be a reversible inhibitor of another enzyme in the pathway e.g. threonine).</a:t>
            </a:r>
            <a:endParaRPr lang="en-CA" dirty="0"/>
          </a:p>
          <a:p>
            <a:pPr lvl="0">
              <a:buFont typeface="Arial" panose="020B0604020202020204" pitchFamily="34" charset="0"/>
              <a:buChar char="•"/>
            </a:pPr>
            <a:r>
              <a:rPr lang="en-US" dirty="0"/>
              <a:t>Inhibitors can also be chemicals introduced into a system from the outside, and can act as medicines or poisons.  e.g. </a:t>
            </a:r>
            <a:r>
              <a:rPr lang="en-US" b="1" dirty="0"/>
              <a:t>penicillin</a:t>
            </a:r>
            <a:r>
              <a:rPr lang="en-US" dirty="0"/>
              <a:t> is a medicine that kills bacteria.  It works by binding </a:t>
            </a:r>
            <a:r>
              <a:rPr lang="en-US" b="1" dirty="0"/>
              <a:t>irreversibly</a:t>
            </a:r>
            <a:r>
              <a:rPr lang="en-US" dirty="0"/>
              <a:t> to the enzyme that makes bacterial cell walls.  </a:t>
            </a:r>
            <a:endParaRPr lang="en-CA" dirty="0"/>
          </a:p>
          <a:p>
            <a:pPr lvl="0">
              <a:buFont typeface="Arial" panose="020B0604020202020204" pitchFamily="34" charset="0"/>
              <a:buChar char="•"/>
            </a:pPr>
            <a:r>
              <a:rPr lang="en-US" b="1" dirty="0"/>
              <a:t>HCN</a:t>
            </a:r>
            <a:r>
              <a:rPr lang="en-US" dirty="0"/>
              <a:t> (hydrogen cyanide) is a lethal </a:t>
            </a:r>
            <a:r>
              <a:rPr lang="en-US" b="1" dirty="0"/>
              <a:t>irreversible</a:t>
            </a:r>
            <a:r>
              <a:rPr lang="en-US" dirty="0"/>
              <a:t> inhibitor of enzyme action in human.</a:t>
            </a:r>
            <a:endParaRPr lang="en-CA" dirty="0"/>
          </a:p>
          <a:p>
            <a:pPr lvl="0">
              <a:buFont typeface="Arial" panose="020B0604020202020204" pitchFamily="34" charset="0"/>
              <a:buChar char="•"/>
            </a:pPr>
            <a:r>
              <a:rPr lang="en-US" b="1" dirty="0"/>
              <a:t>Lead</a:t>
            </a:r>
            <a:r>
              <a:rPr lang="en-US" dirty="0"/>
              <a:t> (</a:t>
            </a:r>
            <a:r>
              <a:rPr lang="en-US" dirty="0" err="1"/>
              <a:t>Pb</a:t>
            </a:r>
            <a:r>
              <a:rPr lang="en-US" baseline="30000" dirty="0"/>
              <a:t>++</a:t>
            </a:r>
            <a:r>
              <a:rPr lang="en-US" dirty="0"/>
              <a:t>) and other </a:t>
            </a:r>
            <a:r>
              <a:rPr lang="en-US" b="1" u="sng" cap="all" dirty="0"/>
              <a:t>heavy metals</a:t>
            </a:r>
            <a:r>
              <a:rPr lang="en-US" dirty="0"/>
              <a:t> (like </a:t>
            </a:r>
            <a:r>
              <a:rPr lang="en-US" b="1" dirty="0"/>
              <a:t>mercury</a:t>
            </a:r>
            <a:r>
              <a:rPr lang="en-US" dirty="0"/>
              <a:t> (Hg</a:t>
            </a:r>
            <a:r>
              <a:rPr lang="en-US" baseline="30000" dirty="0"/>
              <a:t>++</a:t>
            </a:r>
            <a:r>
              <a:rPr lang="en-US" dirty="0"/>
              <a:t>) and </a:t>
            </a:r>
            <a:r>
              <a:rPr lang="en-US" b="1" dirty="0"/>
              <a:t>cadmium</a:t>
            </a:r>
            <a:r>
              <a:rPr lang="en-US" dirty="0"/>
              <a:t>) are non-competitive inhibitors that cause poisoning when they bind irreversibly to enzymes and make them denature</a:t>
            </a:r>
            <a:r>
              <a:rPr lang="en-US" dirty="0" smtClean="0"/>
              <a:t>.</a:t>
            </a:r>
            <a:endParaRPr lang="en-CA" dirty="0"/>
          </a:p>
          <a:p>
            <a:r>
              <a:rPr lang="en-US" b="1" dirty="0"/>
              <a:t> </a:t>
            </a:r>
            <a:endParaRPr lang="en-CA" dirty="0"/>
          </a:p>
        </p:txBody>
      </p:sp>
    </p:spTree>
    <p:extLst>
      <p:ext uri="{BB962C8B-B14F-4D97-AF65-F5344CB8AC3E}">
        <p14:creationId xmlns:p14="http://schemas.microsoft.com/office/powerpoint/2010/main" val="2492111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Competative</a:t>
            </a:r>
            <a:r>
              <a:rPr lang="en-US" b="1" dirty="0" smtClean="0"/>
              <a:t> Inhibition Examples:</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t>Antifreeze/</a:t>
            </a:r>
            <a:r>
              <a:rPr lang="en-US" b="1" dirty="0" err="1" smtClean="0"/>
              <a:t>Enthylene</a:t>
            </a:r>
            <a:r>
              <a:rPr lang="en-US" b="1" dirty="0" smtClean="0"/>
              <a:t> glycol: </a:t>
            </a:r>
            <a:r>
              <a:rPr lang="en-US" dirty="0" err="1" smtClean="0"/>
              <a:t>Competatively</a:t>
            </a:r>
            <a:r>
              <a:rPr lang="en-US" dirty="0" smtClean="0"/>
              <a:t> binds to alcohol dehydrogenase (products are poisonous) in liver.  To treat, often a patient is given ethanol the normal substrate for the enzyme.</a:t>
            </a:r>
            <a:endParaRPr lang="en-CA" dirty="0" smtClean="0"/>
          </a:p>
          <a:p>
            <a:pPr marL="0" indent="0"/>
            <a:endParaRPr lang="en-CA" dirty="0" smtClean="0"/>
          </a:p>
          <a:p>
            <a:pPr>
              <a:buFont typeface="Arial" panose="020B0604020202020204" pitchFamily="34" charset="0"/>
              <a:buChar char="•"/>
            </a:pPr>
            <a:r>
              <a:rPr lang="en-US" b="1" dirty="0" smtClean="0"/>
              <a:t>Feedback Inhibition:</a:t>
            </a:r>
            <a:endParaRPr lang="en-CA" b="1" dirty="0" smtClean="0"/>
          </a:p>
          <a:p>
            <a:pPr lvl="1">
              <a:buFont typeface="Arial" panose="020B0604020202020204" pitchFamily="34" charset="0"/>
              <a:buChar char="•"/>
            </a:pPr>
            <a:r>
              <a:rPr lang="en-US" dirty="0" smtClean="0"/>
              <a:t>a product of an enzymatic pathway competitively inhibits the beginning of the pathway.</a:t>
            </a:r>
            <a:endParaRPr lang="en-CA" dirty="0" smtClean="0"/>
          </a:p>
          <a:p>
            <a:endParaRPr lang="en-CA" dirty="0" smtClean="0"/>
          </a:p>
          <a:p>
            <a:endParaRPr lang="en-CA" dirty="0"/>
          </a:p>
        </p:txBody>
      </p:sp>
    </p:spTree>
    <p:extLst>
      <p:ext uri="{BB962C8B-B14F-4D97-AF65-F5344CB8AC3E}">
        <p14:creationId xmlns:p14="http://schemas.microsoft.com/office/powerpoint/2010/main" val="4198574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bwMode="auto">
          <a:xfrm>
            <a:off x="611188" y="1412875"/>
            <a:ext cx="7772400" cy="3844925"/>
          </a:xfrm>
          <a:extLst/>
        </p:spPr>
        <p:txBody>
          <a:bodyPr wrap="square" lIns="91440" tIns="45720" rIns="91440" bIns="45720" numCol="1" anchor="t" anchorCtr="0" compatLnSpc="1">
            <a:prstTxWarp prst="textNoShape">
              <a:avLst/>
            </a:prstTxWarp>
          </a:bodyPr>
          <a:lstStyle/>
          <a:p>
            <a:pPr marL="7938" lvl="1" indent="-7938" eaLnBrk="1" hangingPunct="1">
              <a:buClr>
                <a:srgbClr val="004080"/>
              </a:buClr>
              <a:buFontTx/>
              <a:buNone/>
              <a:defRPr/>
            </a:pPr>
            <a:r>
              <a:rPr lang="en-US" sz="2400" dirty="0" smtClean="0"/>
              <a:t>Many enzymes need an inorganic ion or organic </a:t>
            </a:r>
            <a:r>
              <a:rPr lang="en-US" sz="2400" dirty="0" err="1" smtClean="0"/>
              <a:t>nonprotein</a:t>
            </a:r>
            <a:r>
              <a:rPr lang="en-US" sz="2400" dirty="0" smtClean="0"/>
              <a:t> molecule to function properly.</a:t>
            </a:r>
          </a:p>
          <a:p>
            <a:pPr marL="342900" lvl="1" indent="-342900" eaLnBrk="1" hangingPunct="1">
              <a:buClr>
                <a:srgbClr val="004080"/>
              </a:buClr>
              <a:buFont typeface="Arial" pitchFamily="34" charset="0"/>
              <a:buChar char="•"/>
              <a:defRPr/>
            </a:pPr>
            <a:r>
              <a:rPr lang="en-US" sz="2400" dirty="0" smtClean="0"/>
              <a:t>The inorganic ions are called </a:t>
            </a:r>
            <a:r>
              <a:rPr lang="en-US" sz="2400" b="1" dirty="0" smtClean="0"/>
              <a:t>cofactors </a:t>
            </a:r>
            <a:r>
              <a:rPr lang="en-US" sz="2400" dirty="0" smtClean="0"/>
              <a:t> and include metals such as iron and zinc.</a:t>
            </a:r>
          </a:p>
          <a:p>
            <a:pPr marL="342900" lvl="1" indent="-342900" eaLnBrk="1" hangingPunct="1">
              <a:buClr>
                <a:srgbClr val="004080"/>
              </a:buClr>
              <a:buFont typeface="Arial" pitchFamily="34" charset="0"/>
              <a:buChar char="•"/>
              <a:defRPr/>
            </a:pPr>
            <a:r>
              <a:rPr lang="en-US" sz="2400" dirty="0" smtClean="0"/>
              <a:t>The organic non-proteins are called </a:t>
            </a:r>
            <a:r>
              <a:rPr lang="en-US" sz="2400" b="1" dirty="0" smtClean="0"/>
              <a:t>coenzymes</a:t>
            </a:r>
            <a:r>
              <a:rPr lang="en-US" sz="2400" dirty="0"/>
              <a:t> </a:t>
            </a:r>
            <a:r>
              <a:rPr lang="en-US" sz="2400" dirty="0" smtClean="0"/>
              <a:t>and may contribute atoms to the reaction. </a:t>
            </a:r>
            <a:r>
              <a:rPr lang="en-US" sz="2400" b="1" dirty="0" smtClean="0"/>
              <a:t>Vitamins</a:t>
            </a:r>
            <a:r>
              <a:rPr lang="en-US" sz="2400" dirty="0" smtClean="0"/>
              <a:t> are small organic molecules required in our diet that are often components of coenzymes (for example, the vitamin niacin is part of the coenzyme NAD).</a:t>
            </a:r>
          </a:p>
        </p:txBody>
      </p:sp>
      <p:sp>
        <p:nvSpPr>
          <p:cNvPr id="16387"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a:solidFill>
                  <a:schemeClr val="bg1"/>
                </a:solidFill>
              </a:rPr>
              <a:t>UNIT A</a:t>
            </a:r>
          </a:p>
        </p:txBody>
      </p:sp>
      <p:sp>
        <p:nvSpPr>
          <p:cNvPr id="16388" name="Text Box 11"/>
          <p:cNvSpPr txBox="1">
            <a:spLocks noChangeArrowheads="1"/>
          </p:cNvSpPr>
          <p:nvPr/>
        </p:nvSpPr>
        <p:spPr bwMode="auto">
          <a:xfrm>
            <a:off x="1371600" y="-47625"/>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Chapter 5: Metabolism: Energy and Enzymes</a:t>
            </a:r>
          </a:p>
        </p:txBody>
      </p:sp>
      <p:sp>
        <p:nvSpPr>
          <p:cNvPr id="16389"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Section 5.2</a:t>
            </a:r>
          </a:p>
        </p:txBody>
      </p:sp>
      <p:sp>
        <p:nvSpPr>
          <p:cNvPr id="16390"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altLang="en-US" sz="1000">
                <a:solidFill>
                  <a:srgbClr val="004080"/>
                </a:solidFill>
              </a:rPr>
              <a:t>TO PREVIOUS SLIDE</a:t>
            </a:r>
          </a:p>
        </p:txBody>
      </p:sp>
      <p:pic>
        <p:nvPicPr>
          <p:cNvPr id="16391"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2"/>
          <p:cNvSpPr>
            <a:spLocks noGrp="1" noChangeArrowheads="1"/>
          </p:cNvSpPr>
          <p:nvPr>
            <p:ph type="title"/>
          </p:nvPr>
        </p:nvSpPr>
        <p:spPr bwMode="auto">
          <a:xfrm>
            <a:off x="539750" y="609600"/>
            <a:ext cx="3381375"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a:t>Enzyme Cofactors</a:t>
            </a:r>
          </a:p>
        </p:txBody>
      </p:sp>
    </p:spTree>
    <p:extLst>
      <p:ext uri="{BB962C8B-B14F-4D97-AF65-F5344CB8AC3E}">
        <p14:creationId xmlns:p14="http://schemas.microsoft.com/office/powerpoint/2010/main" val="47338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950" y="228600"/>
            <a:ext cx="7912100" cy="6400800"/>
          </a:xfrm>
          <a:prstGeom prst="rect">
            <a:avLst/>
          </a:prstGeom>
        </p:spPr>
      </p:pic>
    </p:spTree>
    <p:extLst>
      <p:ext uri="{BB962C8B-B14F-4D97-AF65-F5344CB8AC3E}">
        <p14:creationId xmlns:p14="http://schemas.microsoft.com/office/powerpoint/2010/main" val="1305182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Coenzymes</a:t>
            </a:r>
            <a:r>
              <a:rPr lang="en-CA" b="1" dirty="0"/>
              <a:t/>
            </a:r>
            <a:br>
              <a:rPr lang="en-CA" b="1" dirty="0"/>
            </a:br>
            <a:endParaRPr lang="en-CA" dirty="0"/>
          </a:p>
        </p:txBody>
      </p:sp>
      <p:sp>
        <p:nvSpPr>
          <p:cNvPr id="3" name="Content Placeholder 2"/>
          <p:cNvSpPr>
            <a:spLocks noGrp="1"/>
          </p:cNvSpPr>
          <p:nvPr>
            <p:ph idx="1"/>
          </p:nvPr>
        </p:nvSpPr>
        <p:spPr>
          <a:xfrm>
            <a:off x="457200" y="997528"/>
            <a:ext cx="8229600" cy="5128636"/>
          </a:xfrm>
        </p:spPr>
        <p:txBody>
          <a:bodyPr/>
          <a:lstStyle/>
          <a:p>
            <a:pPr lvl="0">
              <a:buFont typeface="Arial" panose="020B0604020202020204" pitchFamily="34" charset="0"/>
              <a:buChar char="•"/>
            </a:pPr>
            <a:r>
              <a:rPr lang="en-US" dirty="0"/>
              <a:t>a </a:t>
            </a:r>
            <a:r>
              <a:rPr lang="en-US" b="1" dirty="0"/>
              <a:t>protein part</a:t>
            </a:r>
            <a:r>
              <a:rPr lang="en-US" dirty="0"/>
              <a:t> called an </a:t>
            </a:r>
            <a:r>
              <a:rPr lang="en-US" b="1" u="sng" cap="all" dirty="0" err="1"/>
              <a:t>apoenzyme</a:t>
            </a:r>
            <a:r>
              <a:rPr lang="en-US" dirty="0"/>
              <a:t> : </a:t>
            </a:r>
            <a:r>
              <a:rPr lang="en-CA" dirty="0"/>
              <a:t>that gives it its </a:t>
            </a:r>
            <a:r>
              <a:rPr lang="en-CA" b="1" i="1" dirty="0"/>
              <a:t>specificity </a:t>
            </a:r>
            <a:r>
              <a:rPr lang="en-CA" dirty="0"/>
              <a:t>(i.e. exactly what reaction it will catalyze) </a:t>
            </a:r>
            <a:r>
              <a:rPr lang="en-CA" dirty="0" smtClean="0"/>
              <a:t>binds </a:t>
            </a:r>
            <a:r>
              <a:rPr lang="en-CA" dirty="0"/>
              <a:t>with coenzyme to form </a:t>
            </a:r>
            <a:r>
              <a:rPr lang="en-CA" dirty="0" err="1"/>
              <a:t>haloenzyme</a:t>
            </a:r>
            <a:endParaRPr lang="en-CA" dirty="0"/>
          </a:p>
          <a:p>
            <a:pPr>
              <a:buFont typeface="Arial" panose="020B0604020202020204" pitchFamily="34" charset="0"/>
              <a:buChar char="•"/>
            </a:pPr>
            <a:r>
              <a:rPr lang="en-CA" dirty="0"/>
              <a:t> </a:t>
            </a:r>
            <a:r>
              <a:rPr lang="en-US" dirty="0" smtClean="0"/>
              <a:t> </a:t>
            </a:r>
            <a:r>
              <a:rPr lang="en-US" dirty="0"/>
              <a:t>a </a:t>
            </a:r>
            <a:r>
              <a:rPr lang="en-US" b="1" dirty="0"/>
              <a:t>non-protein</a:t>
            </a:r>
            <a:r>
              <a:rPr lang="en-US" dirty="0"/>
              <a:t> group called a </a:t>
            </a:r>
            <a:r>
              <a:rPr lang="en-US" b="1" u="sng" cap="all" dirty="0"/>
              <a:t>coenzyme:</a:t>
            </a:r>
            <a:r>
              <a:rPr lang="en-US" dirty="0"/>
              <a:t> </a:t>
            </a:r>
            <a:r>
              <a:rPr lang="en-CA" dirty="0"/>
              <a:t>which may help out the reaction by accepting or donating atoms (e.g. H</a:t>
            </a:r>
            <a:r>
              <a:rPr lang="en-CA" baseline="30000" dirty="0"/>
              <a:t>+</a:t>
            </a:r>
            <a:r>
              <a:rPr lang="en-CA" dirty="0"/>
              <a:t>). </a:t>
            </a:r>
          </a:p>
          <a:p>
            <a:pPr lvl="1">
              <a:buFont typeface="Arial" panose="020B0604020202020204" pitchFamily="34" charset="0"/>
              <a:buChar char="•"/>
            </a:pPr>
            <a:r>
              <a:rPr lang="en-US" dirty="0"/>
              <a:t>Vitamins: </a:t>
            </a:r>
            <a:r>
              <a:rPr lang="en-CA" dirty="0"/>
              <a:t>act as coenzymes or are converted into coenzymes</a:t>
            </a:r>
          </a:p>
          <a:p>
            <a:endParaRPr lang="en-CA" dirty="0"/>
          </a:p>
        </p:txBody>
      </p:sp>
      <p:pic>
        <p:nvPicPr>
          <p:cNvPr id="25602" name="Picture 2" descr="cofacto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49" y="3568697"/>
            <a:ext cx="5202959" cy="28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12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68313" y="609600"/>
            <a:ext cx="3886200"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smtClean="0"/>
              <a:t>ATP: Energy for Cells</a:t>
            </a:r>
          </a:p>
        </p:txBody>
      </p:sp>
      <p:sp>
        <p:nvSpPr>
          <p:cNvPr id="22531" name="Rectangle 3"/>
          <p:cNvSpPr>
            <a:spLocks noGrp="1" noChangeArrowheads="1"/>
          </p:cNvSpPr>
          <p:nvPr>
            <p:ph type="body" idx="1"/>
          </p:nvPr>
        </p:nvSpPr>
        <p:spPr bwMode="auto">
          <a:xfrm>
            <a:off x="539750" y="1341438"/>
            <a:ext cx="3886200" cy="3989387"/>
          </a:xfrm>
          <a:ln>
            <a:miter lim="800000"/>
            <a:headEnd/>
            <a:tailEnd/>
          </a:ln>
        </p:spPr>
        <p:txBody>
          <a:bodyPr wrap="square" lIns="91440" tIns="45720" rIns="91440" bIns="45720" numCol="1" anchor="t" anchorCtr="0" compatLnSpc="1">
            <a:prstTxWarp prst="textNoShape">
              <a:avLst/>
            </a:prstTxWarp>
          </a:bodyPr>
          <a:lstStyle/>
          <a:p>
            <a:pPr marL="0" indent="0" eaLnBrk="1" hangingPunct="1">
              <a:defRPr/>
            </a:pPr>
            <a:r>
              <a:rPr lang="en-US" b="1" dirty="0" smtClean="0"/>
              <a:t>ATP</a:t>
            </a:r>
            <a:r>
              <a:rPr lang="en-US" dirty="0" smtClean="0"/>
              <a:t> is the energy currency of cells.</a:t>
            </a:r>
            <a:endParaRPr lang="en-US" dirty="0"/>
          </a:p>
          <a:p>
            <a:pPr eaLnBrk="1" hangingPunct="1">
              <a:buClr>
                <a:srgbClr val="004080"/>
              </a:buClr>
              <a:buFontTx/>
              <a:buChar char="•"/>
              <a:defRPr/>
            </a:pPr>
            <a:r>
              <a:rPr lang="en-US" dirty="0" smtClean="0"/>
              <a:t>ATP is made from </a:t>
            </a:r>
            <a:r>
              <a:rPr lang="en-US" b="1" dirty="0" smtClean="0"/>
              <a:t>ADP</a:t>
            </a:r>
            <a:r>
              <a:rPr lang="en-US" dirty="0" smtClean="0"/>
              <a:t> and inorganic phosphate</a:t>
            </a:r>
            <a:endParaRPr lang="en-US" dirty="0"/>
          </a:p>
          <a:p>
            <a:pPr eaLnBrk="1" hangingPunct="1">
              <a:buClr>
                <a:srgbClr val="004080"/>
              </a:buClr>
              <a:buFontTx/>
              <a:buChar char="•"/>
              <a:defRPr/>
            </a:pPr>
            <a:r>
              <a:rPr lang="en-US" dirty="0" smtClean="0"/>
              <a:t>Energy is released when the bond on the terminal phosphate of ATP is broken. This energy is used for endergonic reactions in the cell.</a:t>
            </a:r>
            <a:endParaRPr lang="en-US" dirty="0"/>
          </a:p>
        </p:txBody>
      </p:sp>
      <p:sp>
        <p:nvSpPr>
          <p:cNvPr id="7172" name="Text Box 4"/>
          <p:cNvSpPr txBox="1">
            <a:spLocks noChangeArrowheads="1"/>
          </p:cNvSpPr>
          <p:nvPr/>
        </p:nvSpPr>
        <p:spPr bwMode="auto">
          <a:xfrm>
            <a:off x="2555875" y="5918200"/>
            <a:ext cx="2481263" cy="307975"/>
          </a:xfrm>
          <a:prstGeom prst="rect">
            <a:avLst/>
          </a:prstGeom>
          <a:solidFill>
            <a:srgbClr val="00408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34" charset="-128"/>
              </a:rPr>
              <a:t>Figure 5.1 The ATP cycle</a:t>
            </a: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34" charset="-128"/>
              </a:rPr>
              <a:t>.</a:t>
            </a:r>
          </a:p>
        </p:txBody>
      </p:sp>
      <p:sp>
        <p:nvSpPr>
          <p:cNvPr id="7173"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itchFamily="34" charset="-128"/>
              </a:rPr>
              <a:t>UNIT A</a:t>
            </a:r>
          </a:p>
        </p:txBody>
      </p:sp>
      <p:sp>
        <p:nvSpPr>
          <p:cNvPr id="7174" name="Text Box 11"/>
          <p:cNvSpPr txBox="1">
            <a:spLocks noChangeArrowheads="1"/>
          </p:cNvSpPr>
          <p:nvPr/>
        </p:nvSpPr>
        <p:spPr bwMode="auto">
          <a:xfrm>
            <a:off x="1371600" y="-47625"/>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itchFamily="34" charset="-128"/>
              </a:rPr>
              <a:t>Chapter 5: Metabolism: Energy and Enzymes</a:t>
            </a:r>
          </a:p>
        </p:txBody>
      </p:sp>
      <p:sp>
        <p:nvSpPr>
          <p:cNvPr id="7175"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itchFamily="34" charset="-128"/>
              </a:rPr>
              <a:t>Section 5.1</a:t>
            </a:r>
          </a:p>
        </p:txBody>
      </p:sp>
      <p:sp>
        <p:nvSpPr>
          <p:cNvPr id="7176"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000" b="0" i="0" u="none" strike="noStrike" kern="1200" cap="none" spc="0" normalizeH="0" baseline="0" noProof="0" smtClean="0">
                <a:ln>
                  <a:noFill/>
                </a:ln>
                <a:solidFill>
                  <a:srgbClr val="004080"/>
                </a:solidFill>
                <a:effectLst/>
                <a:uLnTx/>
                <a:uFillTx/>
                <a:latin typeface="Arial" panose="020B0604020202020204" pitchFamily="34" charset="0"/>
                <a:ea typeface="ＭＳ Ｐゴシック" pitchFamily="34" charset="-128"/>
              </a:rPr>
              <a:t>TO PREVIOUS SLIDE</a:t>
            </a:r>
          </a:p>
        </p:txBody>
      </p:sp>
      <p:pic>
        <p:nvPicPr>
          <p:cNvPr id="7177"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549275"/>
            <a:ext cx="3957637"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753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a:t>5.2 Enzymes and Metabolic Pathways</a:t>
            </a:r>
          </a:p>
        </p:txBody>
      </p:sp>
      <p:sp>
        <p:nvSpPr>
          <p:cNvPr id="8195" name="Rectangle 3"/>
          <p:cNvSpPr>
            <a:spLocks noGrp="1" noChangeArrowheads="1"/>
          </p:cNvSpPr>
          <p:nvPr>
            <p:ph type="body" idx="1"/>
          </p:nvPr>
        </p:nvSpPr>
        <p:spPr bwMode="auto">
          <a:xfrm>
            <a:off x="611188" y="1412875"/>
            <a:ext cx="7772400" cy="2776538"/>
          </a:xfrm>
          <a:extLst/>
        </p:spPr>
        <p:txBody>
          <a:bodyPr wrap="square" lIns="91440" tIns="45720" rIns="91440" bIns="45720" numCol="1" anchor="t" anchorCtr="0" compatLnSpc="1">
            <a:prstTxWarp prst="textNoShape">
              <a:avLst/>
            </a:prstTxWarp>
          </a:bodyPr>
          <a:lstStyle/>
          <a:p>
            <a:pPr marL="0" indent="0" eaLnBrk="1" hangingPunct="1">
              <a:defRPr/>
            </a:pPr>
            <a:r>
              <a:rPr lang="en-US" dirty="0" smtClean="0"/>
              <a:t>Many chemical reactions in the cell are linked in </a:t>
            </a:r>
            <a:r>
              <a:rPr lang="en-US" b="1" dirty="0" smtClean="0"/>
              <a:t>metabolic pathways</a:t>
            </a:r>
            <a:r>
              <a:rPr lang="en-US" dirty="0" smtClean="0"/>
              <a:t>. </a:t>
            </a:r>
          </a:p>
          <a:p>
            <a:pPr eaLnBrk="1" hangingPunct="1">
              <a:buClr>
                <a:srgbClr val="004080"/>
              </a:buClr>
              <a:buFontTx/>
              <a:buChar char="•"/>
              <a:defRPr/>
            </a:pPr>
            <a:r>
              <a:rPr lang="en-US" dirty="0" smtClean="0"/>
              <a:t>The product of one reaction is the reactant for the next reaction in the pathway.</a:t>
            </a:r>
            <a:r>
              <a:rPr lang="en-US" dirty="0"/>
              <a:t> </a:t>
            </a:r>
            <a:r>
              <a:rPr lang="en-US" dirty="0" smtClean="0"/>
              <a:t>These pathways may be linear (with a final product) or cyclical (reactant is regenerated)</a:t>
            </a:r>
          </a:p>
          <a:p>
            <a:pPr eaLnBrk="1" hangingPunct="1">
              <a:buClr>
                <a:srgbClr val="004080"/>
              </a:buClr>
              <a:buFontTx/>
              <a:buChar char="•"/>
              <a:defRPr/>
            </a:pPr>
            <a:r>
              <a:rPr lang="en-US" dirty="0" smtClean="0"/>
              <a:t>Specific </a:t>
            </a:r>
            <a:r>
              <a:rPr lang="en-US" b="1" dirty="0" smtClean="0"/>
              <a:t>enzymes</a:t>
            </a:r>
            <a:r>
              <a:rPr lang="en-US" dirty="0" smtClean="0"/>
              <a:t> are proteins that catalyze each step. The reactants are called enzyme </a:t>
            </a:r>
            <a:r>
              <a:rPr lang="en-US" b="1" dirty="0" smtClean="0"/>
              <a:t>substrates</a:t>
            </a:r>
            <a:endParaRPr lang="en-US" dirty="0" smtClean="0"/>
          </a:p>
        </p:txBody>
      </p:sp>
      <p:sp>
        <p:nvSpPr>
          <p:cNvPr id="5124" name="Text Box 4"/>
          <p:cNvSpPr txBox="1">
            <a:spLocks noChangeArrowheads="1"/>
          </p:cNvSpPr>
          <p:nvPr/>
        </p:nvSpPr>
        <p:spPr bwMode="auto">
          <a:xfrm>
            <a:off x="1403350" y="5824538"/>
            <a:ext cx="7083425" cy="523875"/>
          </a:xfrm>
          <a:prstGeom prst="rect">
            <a:avLst/>
          </a:prstGeom>
          <a:solidFill>
            <a:srgbClr val="00408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1400"/>
              <a:t>A is a substrate for the enzyme E</a:t>
            </a:r>
            <a:r>
              <a:rPr lang="en-US" altLang="en-US" sz="1400" baseline="-25000"/>
              <a:t>1</a:t>
            </a:r>
            <a:r>
              <a:rPr lang="en-US" altLang="en-US" sz="1400"/>
              <a:t> to produce product B. B is a substrate for E</a:t>
            </a:r>
            <a:r>
              <a:rPr lang="en-US" altLang="en-US" sz="1400" baseline="-25000"/>
              <a:t>2</a:t>
            </a:r>
            <a:r>
              <a:rPr lang="en-US" altLang="en-US" sz="1400"/>
              <a:t> to produce C. This process continues until the final product G.</a:t>
            </a:r>
            <a:endParaRPr lang="en-US" altLang="en-US" sz="1400" baseline="-25000"/>
          </a:p>
        </p:txBody>
      </p:sp>
      <p:sp>
        <p:nvSpPr>
          <p:cNvPr id="5125"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a:solidFill>
                  <a:schemeClr val="bg1"/>
                </a:solidFill>
              </a:rPr>
              <a:t>UNIT A</a:t>
            </a:r>
          </a:p>
        </p:txBody>
      </p:sp>
      <p:sp>
        <p:nvSpPr>
          <p:cNvPr id="5126" name="Text Box 11"/>
          <p:cNvSpPr txBox="1">
            <a:spLocks noChangeArrowheads="1"/>
          </p:cNvSpPr>
          <p:nvPr/>
        </p:nvSpPr>
        <p:spPr bwMode="auto">
          <a:xfrm>
            <a:off x="1371600" y="-47625"/>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Chapter 5: Metabolism: Energy and Enzymes</a:t>
            </a:r>
          </a:p>
        </p:txBody>
      </p:sp>
      <p:sp>
        <p:nvSpPr>
          <p:cNvPr id="5127"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Section 5.2</a:t>
            </a:r>
          </a:p>
        </p:txBody>
      </p:sp>
      <p:sp>
        <p:nvSpPr>
          <p:cNvPr id="5128"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altLang="en-US" sz="1000">
                <a:solidFill>
                  <a:srgbClr val="004080"/>
                </a:solidFill>
              </a:rPr>
              <a:t>TO PREVIOUS SLIDE</a:t>
            </a:r>
          </a:p>
        </p:txBody>
      </p:sp>
      <p:pic>
        <p:nvPicPr>
          <p:cNvPr id="5129"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292600"/>
            <a:ext cx="78200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57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68313" y="609600"/>
            <a:ext cx="3597275"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a:t>Energy of Activation</a:t>
            </a:r>
          </a:p>
        </p:txBody>
      </p:sp>
      <p:sp>
        <p:nvSpPr>
          <p:cNvPr id="22531" name="Rectangle 3"/>
          <p:cNvSpPr>
            <a:spLocks noGrp="1" noChangeArrowheads="1"/>
          </p:cNvSpPr>
          <p:nvPr>
            <p:ph type="body" idx="1"/>
          </p:nvPr>
        </p:nvSpPr>
        <p:spPr bwMode="auto">
          <a:xfrm>
            <a:off x="468313" y="1341438"/>
            <a:ext cx="3810000" cy="3743325"/>
          </a:xfrm>
          <a:ln>
            <a:miter lim="800000"/>
            <a:headEnd/>
            <a:tailEnd/>
          </a:ln>
        </p:spPr>
        <p:txBody>
          <a:bodyPr wrap="square" lIns="91440" tIns="45720" rIns="91440" bIns="45720" numCol="1" anchor="t" anchorCtr="0" compatLnSpc="1">
            <a:prstTxWarp prst="textNoShape">
              <a:avLst/>
            </a:prstTxWarp>
          </a:bodyPr>
          <a:lstStyle/>
          <a:p>
            <a:pPr marL="0" indent="0" eaLnBrk="1" hangingPunct="1">
              <a:defRPr/>
            </a:pPr>
            <a:r>
              <a:rPr lang="en-US" dirty="0" smtClean="0"/>
              <a:t>For chemical reactions, energy must be added for reactants to react. This is the </a:t>
            </a:r>
            <a:r>
              <a:rPr lang="en-US" b="1" dirty="0" smtClean="0"/>
              <a:t>energy of activation, E</a:t>
            </a:r>
            <a:r>
              <a:rPr lang="en-US" b="1" baseline="-25000" dirty="0" smtClean="0"/>
              <a:t>a</a:t>
            </a:r>
            <a:r>
              <a:rPr lang="en-US" dirty="0"/>
              <a:t>.</a:t>
            </a:r>
            <a:r>
              <a:rPr lang="en-US" dirty="0" smtClean="0"/>
              <a:t> </a:t>
            </a:r>
            <a:endParaRPr lang="en-US" dirty="0"/>
          </a:p>
          <a:p>
            <a:pPr eaLnBrk="1" hangingPunct="1">
              <a:buClr>
                <a:srgbClr val="004080"/>
              </a:buClr>
              <a:buFontTx/>
              <a:buChar char="•"/>
              <a:defRPr/>
            </a:pPr>
            <a:r>
              <a:rPr lang="en-US" dirty="0" smtClean="0"/>
              <a:t>Even if </a:t>
            </a:r>
            <a:r>
              <a:rPr lang="el-GR" dirty="0" smtClean="0"/>
              <a:t>Δ</a:t>
            </a:r>
            <a:r>
              <a:rPr lang="en-US" i="1" dirty="0" smtClean="0"/>
              <a:t>G</a:t>
            </a:r>
            <a:r>
              <a:rPr lang="en-US" dirty="0" smtClean="0"/>
              <a:t> is negative, E</a:t>
            </a:r>
            <a:r>
              <a:rPr lang="en-US" baseline="-25000" dirty="0" smtClean="0"/>
              <a:t>a </a:t>
            </a:r>
            <a:r>
              <a:rPr lang="en-US" dirty="0" smtClean="0"/>
              <a:t>must be overcome</a:t>
            </a:r>
            <a:endParaRPr lang="en-US" dirty="0"/>
          </a:p>
          <a:p>
            <a:pPr eaLnBrk="1" hangingPunct="1">
              <a:buClr>
                <a:srgbClr val="004080"/>
              </a:buClr>
              <a:buFontTx/>
              <a:buChar char="•"/>
              <a:defRPr/>
            </a:pPr>
            <a:r>
              <a:rPr lang="en-US" dirty="0" smtClean="0"/>
              <a:t>Enzymes speed up the rate of a reaction by lowering the E</a:t>
            </a:r>
            <a:r>
              <a:rPr lang="en-US" baseline="-25000" dirty="0" smtClean="0"/>
              <a:t>a</a:t>
            </a:r>
            <a:r>
              <a:rPr lang="en-US" dirty="0" smtClean="0"/>
              <a:t> barrier</a:t>
            </a:r>
            <a:endParaRPr lang="en-US" dirty="0"/>
          </a:p>
        </p:txBody>
      </p:sp>
      <p:sp>
        <p:nvSpPr>
          <p:cNvPr id="6148"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a:solidFill>
                  <a:schemeClr val="bg1"/>
                </a:solidFill>
              </a:rPr>
              <a:t>UNIT A</a:t>
            </a:r>
          </a:p>
        </p:txBody>
      </p:sp>
      <p:sp>
        <p:nvSpPr>
          <p:cNvPr id="6149" name="Text Box 11"/>
          <p:cNvSpPr txBox="1">
            <a:spLocks noChangeArrowheads="1"/>
          </p:cNvSpPr>
          <p:nvPr/>
        </p:nvSpPr>
        <p:spPr bwMode="auto">
          <a:xfrm>
            <a:off x="1371600" y="-47625"/>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Chapter 5: Metabolism: Energy and Enzymes</a:t>
            </a:r>
          </a:p>
        </p:txBody>
      </p:sp>
      <p:sp>
        <p:nvSpPr>
          <p:cNvPr id="6150"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Section 5.2</a:t>
            </a:r>
          </a:p>
        </p:txBody>
      </p:sp>
      <p:sp>
        <p:nvSpPr>
          <p:cNvPr id="6151"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altLang="en-US" sz="1000">
                <a:solidFill>
                  <a:srgbClr val="004080"/>
                </a:solidFill>
              </a:rPr>
              <a:t>TO PREVIOUS SLIDE</a:t>
            </a:r>
          </a:p>
        </p:txBody>
      </p:sp>
      <p:pic>
        <p:nvPicPr>
          <p:cNvPr id="6152"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6100" y="1692275"/>
            <a:ext cx="45212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4"/>
          <p:cNvSpPr txBox="1">
            <a:spLocks noChangeArrowheads="1"/>
          </p:cNvSpPr>
          <p:nvPr/>
        </p:nvSpPr>
        <p:spPr bwMode="auto">
          <a:xfrm>
            <a:off x="5364163" y="6002338"/>
            <a:ext cx="3240087" cy="306387"/>
          </a:xfrm>
          <a:prstGeom prst="rect">
            <a:avLst/>
          </a:prstGeom>
          <a:solidFill>
            <a:srgbClr val="00408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1400" b="1"/>
              <a:t>Figure 5.2 Energy of activation (E</a:t>
            </a:r>
            <a:r>
              <a:rPr lang="en-US" altLang="en-US" sz="1400" b="1" baseline="-25000"/>
              <a:t>a</a:t>
            </a:r>
            <a:r>
              <a:rPr lang="en-US" altLang="en-US" sz="1400" b="1"/>
              <a:t>)</a:t>
            </a:r>
            <a:r>
              <a:rPr lang="en-US" altLang="en-US" sz="1400"/>
              <a:t>.</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5734080" y="635040"/>
              <a:ext cx="1080000" cy="578160"/>
            </p14:xfrm>
          </p:contentPart>
        </mc:Choice>
        <mc:Fallback xmlns="">
          <p:pic>
            <p:nvPicPr>
              <p:cNvPr id="2" name="Ink 1"/>
              <p:cNvPicPr/>
              <p:nvPr/>
            </p:nvPicPr>
            <p:blipFill>
              <a:blip r:embed="rId6"/>
              <a:stretch>
                <a:fillRect/>
              </a:stretch>
            </p:blipFill>
            <p:spPr>
              <a:xfrm>
                <a:off x="5718240" y="571320"/>
                <a:ext cx="1111680" cy="705240"/>
              </a:xfrm>
              <a:prstGeom prst="rect">
                <a:avLst/>
              </a:prstGeom>
            </p:spPr>
          </p:pic>
        </mc:Fallback>
      </mc:AlternateContent>
    </p:spTree>
    <p:extLst>
      <p:ext uri="{BB962C8B-B14F-4D97-AF65-F5344CB8AC3E}">
        <p14:creationId xmlns:p14="http://schemas.microsoft.com/office/powerpoint/2010/main" val="1149755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Enzymes:</a:t>
            </a:r>
            <a:r>
              <a:rPr lang="en-US" b="1" u="sng" dirty="0"/>
              <a:t> LOWER the</a:t>
            </a:r>
            <a:r>
              <a:rPr lang="en-US" u="sng" dirty="0"/>
              <a:t> </a:t>
            </a:r>
            <a:r>
              <a:rPr lang="en-US" b="1" u="sng" dirty="0"/>
              <a:t>ACTIVATION ENERGY</a:t>
            </a:r>
            <a:r>
              <a:rPr lang="en-US" dirty="0"/>
              <a:t> </a:t>
            </a:r>
            <a:r>
              <a:rPr lang="en-CA" dirty="0"/>
              <a:t/>
            </a:r>
            <a:br>
              <a:rPr lang="en-CA" dirty="0"/>
            </a:br>
            <a:endParaRPr lang="en-CA" dirty="0"/>
          </a:p>
        </p:txBody>
      </p:sp>
      <p:sp>
        <p:nvSpPr>
          <p:cNvPr id="3" name="Content Placeholder 2"/>
          <p:cNvSpPr>
            <a:spLocks noGrp="1"/>
          </p:cNvSpPr>
          <p:nvPr>
            <p:ph idx="1"/>
          </p:nvPr>
        </p:nvSpPr>
        <p:spPr/>
        <p:txBody>
          <a:bodyPr/>
          <a:lstStyle/>
          <a:p>
            <a:pPr lvl="0"/>
            <a:r>
              <a:rPr lang="en-US" dirty="0"/>
              <a:t>Enzymes do this </a:t>
            </a:r>
            <a:r>
              <a:rPr lang="en-US" b="1" dirty="0"/>
              <a:t>by bringing the substrate molecules</a:t>
            </a:r>
            <a:endParaRPr lang="en-CA" dirty="0"/>
          </a:p>
          <a:p>
            <a:r>
              <a:rPr lang="en-US" b="1" dirty="0"/>
              <a:t>together and holding them long enough for the reaction to </a:t>
            </a:r>
            <a:endParaRPr lang="en-CA" dirty="0"/>
          </a:p>
          <a:p>
            <a:r>
              <a:rPr lang="en-US" b="1" dirty="0"/>
              <a:t>take place</a:t>
            </a:r>
            <a:r>
              <a:rPr lang="en-US" dirty="0"/>
              <a:t>.</a:t>
            </a:r>
            <a:endParaRPr lang="en-CA" dirty="0"/>
          </a:p>
          <a:p>
            <a:endParaRPr lang="en-CA" dirty="0"/>
          </a:p>
        </p:txBody>
      </p:sp>
      <p:sp>
        <p:nvSpPr>
          <p:cNvPr id="4" name="Rectangle 2"/>
          <p:cNvSpPr>
            <a:spLocks noChangeArrowheads="1"/>
          </p:cNvSpPr>
          <p:nvPr/>
        </p:nvSpPr>
        <p:spPr bwMode="auto">
          <a:xfrm>
            <a:off x="1233054" y="3713017"/>
            <a:ext cx="89447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pic>
        <p:nvPicPr>
          <p:cNvPr id="1025" name="Picture 1" descr="Enzyme-Substrate Compl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054" y="3713017"/>
            <a:ext cx="7025539" cy="201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768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68313" y="609600"/>
            <a:ext cx="7558087" cy="65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a:t>How Enzymes Function</a:t>
            </a:r>
          </a:p>
        </p:txBody>
      </p:sp>
      <p:sp>
        <p:nvSpPr>
          <p:cNvPr id="7171" name="Rectangle 3"/>
          <p:cNvSpPr>
            <a:spLocks noGrp="1" noChangeArrowheads="1"/>
          </p:cNvSpPr>
          <p:nvPr>
            <p:ph type="body" idx="1"/>
          </p:nvPr>
        </p:nvSpPr>
        <p:spPr bwMode="auto">
          <a:xfrm>
            <a:off x="539750" y="1196975"/>
            <a:ext cx="7488238" cy="162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r>
              <a:rPr lang="en-US" altLang="en-US"/>
              <a:t>In enzyme-catalyzed reactions, the </a:t>
            </a:r>
            <a:r>
              <a:rPr lang="en-US" altLang="en-US" b="1"/>
              <a:t>active site </a:t>
            </a:r>
            <a:r>
              <a:rPr lang="en-US" altLang="en-US"/>
              <a:t>of the enzyme interacts with the substrate(s) to form an enzyme-substrate complex. After the reaction, product is released and the enzyme can bind another substrate.</a:t>
            </a:r>
          </a:p>
        </p:txBody>
      </p:sp>
      <p:sp>
        <p:nvSpPr>
          <p:cNvPr id="7172"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a:solidFill>
                  <a:schemeClr val="bg1"/>
                </a:solidFill>
              </a:rPr>
              <a:t>UNIT A</a:t>
            </a:r>
          </a:p>
        </p:txBody>
      </p:sp>
      <p:sp>
        <p:nvSpPr>
          <p:cNvPr id="7173" name="Text Box 11"/>
          <p:cNvSpPr txBox="1">
            <a:spLocks noChangeArrowheads="1"/>
          </p:cNvSpPr>
          <p:nvPr/>
        </p:nvSpPr>
        <p:spPr bwMode="auto">
          <a:xfrm>
            <a:off x="1371600" y="-47625"/>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Chapter 5: Metabolism: Energy and Enzymes</a:t>
            </a:r>
          </a:p>
        </p:txBody>
      </p:sp>
      <p:sp>
        <p:nvSpPr>
          <p:cNvPr id="7174"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Section 5.2</a:t>
            </a:r>
          </a:p>
        </p:txBody>
      </p:sp>
      <p:sp>
        <p:nvSpPr>
          <p:cNvPr id="7175"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altLang="en-US" sz="1000">
                <a:solidFill>
                  <a:srgbClr val="004080"/>
                </a:solidFill>
              </a:rPr>
              <a:t>TO PREVIOUS SLIDE</a:t>
            </a:r>
          </a:p>
        </p:txBody>
      </p:sp>
      <p:pic>
        <p:nvPicPr>
          <p:cNvPr id="7176"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
          <p:cNvPicPr>
            <a:picLocks noChangeAspect="1"/>
          </p:cNvPicPr>
          <p:nvPr/>
        </p:nvPicPr>
        <p:blipFill>
          <a:blip r:embed="rId4" cstate="print">
            <a:extLst>
              <a:ext uri="{28A0092B-C50C-407E-A947-70E740481C1C}">
                <a14:useLocalDpi xmlns:a14="http://schemas.microsoft.com/office/drawing/2010/main" val="0"/>
              </a:ext>
            </a:extLst>
          </a:blip>
          <a:srcRect b="50000"/>
          <a:stretch>
            <a:fillRect/>
          </a:stretch>
        </p:blipFill>
        <p:spPr bwMode="auto">
          <a:xfrm>
            <a:off x="611188" y="2997200"/>
            <a:ext cx="3811587"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
          <p:cNvPicPr>
            <a:picLocks noChangeAspect="1"/>
          </p:cNvPicPr>
          <p:nvPr/>
        </p:nvPicPr>
        <p:blipFill>
          <a:blip r:embed="rId5" cstate="print">
            <a:extLst>
              <a:ext uri="{28A0092B-C50C-407E-A947-70E740481C1C}">
                <a14:useLocalDpi xmlns:a14="http://schemas.microsoft.com/office/drawing/2010/main" val="0"/>
              </a:ext>
            </a:extLst>
          </a:blip>
          <a:srcRect t="53535"/>
          <a:stretch>
            <a:fillRect/>
          </a:stretch>
        </p:blipFill>
        <p:spPr bwMode="auto">
          <a:xfrm>
            <a:off x="4787900" y="2997200"/>
            <a:ext cx="4135438"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4"/>
          <p:cNvSpPr txBox="1">
            <a:spLocks noChangeArrowheads="1"/>
          </p:cNvSpPr>
          <p:nvPr/>
        </p:nvSpPr>
        <p:spPr bwMode="auto">
          <a:xfrm>
            <a:off x="3132138" y="6021388"/>
            <a:ext cx="2736850" cy="306387"/>
          </a:xfrm>
          <a:prstGeom prst="rect">
            <a:avLst/>
          </a:prstGeom>
          <a:solidFill>
            <a:srgbClr val="00408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1400" b="1"/>
              <a:t>Figure 5.3 Enzymatic action.</a:t>
            </a:r>
            <a:endParaRPr lang="en-US" altLang="en-US" sz="1400"/>
          </a:p>
        </p:txBody>
      </p:sp>
    </p:spTree>
    <p:extLst>
      <p:ext uri="{BB962C8B-B14F-4D97-AF65-F5344CB8AC3E}">
        <p14:creationId xmlns:p14="http://schemas.microsoft.com/office/powerpoint/2010/main" val="452180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How do Enzymes Work?  </a:t>
            </a:r>
            <a:r>
              <a:rPr lang="en-US" sz="3200" dirty="0"/>
              <a:t>The</a:t>
            </a:r>
            <a:r>
              <a:rPr lang="en-US" sz="3200" b="1" dirty="0"/>
              <a:t> </a:t>
            </a:r>
            <a:r>
              <a:rPr lang="en-US" sz="3200" b="1" i="1" u="sng" cap="all" dirty="0"/>
              <a:t>Lock and Key Theory</a:t>
            </a:r>
            <a:r>
              <a:rPr lang="en-US" sz="3200" b="1" dirty="0"/>
              <a:t> </a:t>
            </a:r>
            <a:r>
              <a:rPr lang="en-US" sz="3200" dirty="0"/>
              <a:t>vs</a:t>
            </a:r>
            <a:r>
              <a:rPr lang="en-US" sz="3200" b="1" dirty="0"/>
              <a:t>.</a:t>
            </a:r>
            <a:r>
              <a:rPr lang="en-US" sz="3200" dirty="0"/>
              <a:t> the</a:t>
            </a:r>
            <a:r>
              <a:rPr lang="en-US" sz="3200" b="1" dirty="0"/>
              <a:t> </a:t>
            </a:r>
            <a:r>
              <a:rPr lang="en-US" sz="3200" b="1" i="1" u="sng" dirty="0"/>
              <a:t>Induced Fit Theory</a:t>
            </a:r>
            <a:r>
              <a:rPr lang="en-CA" sz="3200" b="1" dirty="0"/>
              <a:t/>
            </a:r>
            <a:br>
              <a:rPr lang="en-CA" sz="3200" b="1" dirty="0"/>
            </a:br>
            <a:endParaRPr lang="en-CA" sz="3200" dirty="0"/>
          </a:p>
        </p:txBody>
      </p:sp>
      <p:sp>
        <p:nvSpPr>
          <p:cNvPr id="3" name="Content Placeholder 2"/>
          <p:cNvSpPr>
            <a:spLocks noGrp="1"/>
          </p:cNvSpPr>
          <p:nvPr>
            <p:ph idx="1"/>
          </p:nvPr>
        </p:nvSpPr>
        <p:spPr>
          <a:xfrm>
            <a:off x="415636" y="1417638"/>
            <a:ext cx="8271164" cy="4519036"/>
          </a:xfrm>
        </p:spPr>
        <p:txBody>
          <a:bodyPr/>
          <a:lstStyle/>
          <a:p>
            <a:pPr lvl="0">
              <a:buFont typeface="Arial" panose="020B0604020202020204" pitchFamily="34" charset="0"/>
              <a:buChar char="•"/>
            </a:pPr>
            <a:r>
              <a:rPr lang="en-US" dirty="0"/>
              <a:t>Because the molecules in question are so </a:t>
            </a:r>
            <a:r>
              <a:rPr lang="en-US" i="1" dirty="0"/>
              <a:t>small</a:t>
            </a:r>
            <a:r>
              <a:rPr lang="en-US" dirty="0"/>
              <a:t> and the reaction happen so </a:t>
            </a:r>
            <a:r>
              <a:rPr lang="en-US" i="1" dirty="0"/>
              <a:t>fast</a:t>
            </a:r>
            <a:r>
              <a:rPr lang="en-US" dirty="0"/>
              <a:t>, we’ve never clearly seen how enzymes work.  </a:t>
            </a:r>
            <a:endParaRPr lang="en-US" dirty="0" smtClean="0"/>
          </a:p>
          <a:p>
            <a:pPr lvl="0">
              <a:buFont typeface="Arial" panose="020B0604020202020204" pitchFamily="34" charset="0"/>
              <a:buChar char="•"/>
            </a:pPr>
            <a:r>
              <a:rPr lang="en-US" dirty="0" smtClean="0"/>
              <a:t>We </a:t>
            </a:r>
            <a:r>
              <a:rPr lang="en-US" dirty="0"/>
              <a:t>do, however, have a </a:t>
            </a:r>
            <a:r>
              <a:rPr lang="en-US" i="1" dirty="0"/>
              <a:t>good model</a:t>
            </a:r>
            <a:r>
              <a:rPr lang="en-US" dirty="0"/>
              <a:t>.  The original model, called the “</a:t>
            </a:r>
            <a:r>
              <a:rPr lang="en-US" b="1" u="words" dirty="0"/>
              <a:t>Lock and Key Theory</a:t>
            </a:r>
            <a:r>
              <a:rPr lang="en-US" dirty="0"/>
              <a:t>” has more recently been superseded by a slightly more sophisticated model called the “</a:t>
            </a:r>
            <a:r>
              <a:rPr lang="en-US" b="1" u="words" dirty="0"/>
              <a:t>Induced Fit Theory</a:t>
            </a:r>
            <a:r>
              <a:rPr lang="en-US" dirty="0"/>
              <a:t>.”</a:t>
            </a:r>
            <a:endParaRPr lang="en-CA" dirty="0"/>
          </a:p>
          <a:p>
            <a:endParaRPr lang="en-CA" dirty="0"/>
          </a:p>
        </p:txBody>
      </p:sp>
      <p:pic>
        <p:nvPicPr>
          <p:cNvPr id="1741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91" y="3810000"/>
            <a:ext cx="6530400" cy="117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872" y="4985472"/>
            <a:ext cx="7714827" cy="162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838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468313" y="1341438"/>
            <a:ext cx="8064500" cy="124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r>
              <a:rPr lang="en-US" altLang="en-US"/>
              <a:t>When a substrate binds to an enzyme, the active site undergoes a slight change in shape, called the </a:t>
            </a:r>
            <a:r>
              <a:rPr lang="en-US" altLang="en-US" b="1"/>
              <a:t>induced-fit model</a:t>
            </a:r>
            <a:r>
              <a:rPr lang="en-US" altLang="en-US"/>
              <a:t>, to form the enzyme-substrate complex.</a:t>
            </a:r>
            <a:endParaRPr lang="en-US" altLang="en-US" b="1"/>
          </a:p>
        </p:txBody>
      </p:sp>
      <p:sp>
        <p:nvSpPr>
          <p:cNvPr id="8195"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a:solidFill>
                  <a:schemeClr val="bg1"/>
                </a:solidFill>
              </a:rPr>
              <a:t>UNIT A</a:t>
            </a:r>
          </a:p>
        </p:txBody>
      </p:sp>
      <p:sp>
        <p:nvSpPr>
          <p:cNvPr id="8196" name="Text Box 11"/>
          <p:cNvSpPr txBox="1">
            <a:spLocks noChangeArrowheads="1"/>
          </p:cNvSpPr>
          <p:nvPr/>
        </p:nvSpPr>
        <p:spPr bwMode="auto">
          <a:xfrm>
            <a:off x="1371600" y="-47625"/>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Chapter 5: Metabolism: Energy and Enzymes</a:t>
            </a:r>
          </a:p>
        </p:txBody>
      </p:sp>
      <p:sp>
        <p:nvSpPr>
          <p:cNvPr id="8197"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solidFill>
                  <a:schemeClr val="bg1"/>
                </a:solidFill>
              </a:rPr>
              <a:t>Section 5.2</a:t>
            </a:r>
          </a:p>
        </p:txBody>
      </p:sp>
      <p:sp>
        <p:nvSpPr>
          <p:cNvPr id="8198"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altLang="en-US" sz="1000">
                <a:solidFill>
                  <a:srgbClr val="004080"/>
                </a:solidFill>
              </a:rPr>
              <a:t>TO PREVIOUS SLIDE</a:t>
            </a:r>
          </a:p>
        </p:txBody>
      </p:sp>
      <p:pic>
        <p:nvPicPr>
          <p:cNvPr id="8199"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6513" y="2805113"/>
            <a:ext cx="6099175"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2"/>
          <p:cNvSpPr>
            <a:spLocks noGrp="1" noChangeArrowheads="1"/>
          </p:cNvSpPr>
          <p:nvPr>
            <p:ph type="title"/>
          </p:nvPr>
        </p:nvSpPr>
        <p:spPr bwMode="auto">
          <a:xfrm>
            <a:off x="468313" y="609600"/>
            <a:ext cx="7772400"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a:t>Induced-Fit Model</a:t>
            </a:r>
          </a:p>
        </p:txBody>
      </p:sp>
      <p:sp>
        <p:nvSpPr>
          <p:cNvPr id="8202" name="Text Box 4"/>
          <p:cNvSpPr txBox="1">
            <a:spLocks noChangeArrowheads="1"/>
          </p:cNvSpPr>
          <p:nvPr/>
        </p:nvSpPr>
        <p:spPr bwMode="auto">
          <a:xfrm>
            <a:off x="414338" y="4105275"/>
            <a:ext cx="1914525" cy="523875"/>
          </a:xfrm>
          <a:prstGeom prst="rect">
            <a:avLst/>
          </a:prstGeom>
          <a:solidFill>
            <a:srgbClr val="00408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1400" b="1"/>
              <a:t>Figure 5.4  Induced fit model.</a:t>
            </a:r>
            <a:endParaRPr lang="en-US" altLang="en-US" sz="1400"/>
          </a:p>
        </p:txBody>
      </p:sp>
    </p:spTree>
    <p:extLst>
      <p:ext uri="{BB962C8B-B14F-4D97-AF65-F5344CB8AC3E}">
        <p14:creationId xmlns:p14="http://schemas.microsoft.com/office/powerpoint/2010/main" val="3271925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TotalTime>
  <Words>2648</Words>
  <Application>Microsoft Office PowerPoint</Application>
  <PresentationFormat>On-screen Show (4:3)</PresentationFormat>
  <Paragraphs>229</Paragraphs>
  <Slides>26</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ＭＳ Ｐゴシック</vt:lpstr>
      <vt:lpstr>Arial</vt:lpstr>
      <vt:lpstr>Calibri</vt:lpstr>
      <vt:lpstr>Tahoma</vt:lpstr>
      <vt:lpstr>Times</vt:lpstr>
      <vt:lpstr>Blank Presentation</vt:lpstr>
      <vt:lpstr>Picture</vt:lpstr>
      <vt:lpstr>5.1 Energy Transformations and         Metabolism</vt:lpstr>
      <vt:lpstr>Energy and Reactions</vt:lpstr>
      <vt:lpstr>ATP: Energy for Cells</vt:lpstr>
      <vt:lpstr>5.2 Enzymes and Metabolic Pathways</vt:lpstr>
      <vt:lpstr>Energy of Activation</vt:lpstr>
      <vt:lpstr>Enzymes: LOWER the ACTIVATION ENERGY  </vt:lpstr>
      <vt:lpstr>How Enzymes Function</vt:lpstr>
      <vt:lpstr>How do Enzymes Work?  The Lock and Key Theory vs. the Induced Fit Theory </vt:lpstr>
      <vt:lpstr>Induced-Fit Model</vt:lpstr>
      <vt:lpstr>Enzyme Names</vt:lpstr>
      <vt:lpstr>Factors Affecting Enzymatic Speed</vt:lpstr>
      <vt:lpstr>Substrate Concentration</vt:lpstr>
      <vt:lpstr>PowerPoint Presentation</vt:lpstr>
      <vt:lpstr>Concentration of Enzyme</vt:lpstr>
      <vt:lpstr>Temperature and pH</vt:lpstr>
      <vt:lpstr> </vt:lpstr>
      <vt:lpstr>Temperature and pH</vt:lpstr>
      <vt:lpstr>Enzyme Activation</vt:lpstr>
      <vt:lpstr>Enzyme Inhibition</vt:lpstr>
      <vt:lpstr>Competitive Inhibition: </vt:lpstr>
      <vt:lpstr>Non-competitive Inhibition: </vt:lpstr>
      <vt:lpstr>Examples of Inhibition: </vt:lpstr>
      <vt:lpstr>Competative Inhibition Examples:</vt:lpstr>
      <vt:lpstr>Enzyme Cofactors</vt:lpstr>
      <vt:lpstr>PowerPoint Presentation</vt:lpstr>
      <vt:lpstr>Coenzymes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and Metabolism</dc:title>
  <dc:creator>Stephanie Vink</dc:creator>
  <cp:lastModifiedBy>Tammy Wilson</cp:lastModifiedBy>
  <cp:revision>15</cp:revision>
  <dcterms:created xsi:type="dcterms:W3CDTF">2015-10-13T17:18:54Z</dcterms:created>
  <dcterms:modified xsi:type="dcterms:W3CDTF">2017-01-18T00:25:36Z</dcterms:modified>
</cp:coreProperties>
</file>